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Helvetica World" panose="020B0604020202020204" charset="-128"/>
      <p:regular r:id="rId12"/>
    </p:embeddedFont>
    <p:embeddedFont>
      <p:font typeface="Helvetica World Bold" panose="020B0604020202020204" charset="-128"/>
      <p:regular r:id="rId13"/>
    </p:embeddedFont>
    <p:embeddedFont>
      <p:font typeface="Helvetica World Italics" panose="020B0604020202020204" charset="-128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nva Sans" panose="020B0604020202020204" charset="0"/>
      <p:regular r:id="rId19"/>
    </p:embeddedFont>
    <p:embeddedFont>
      <p:font typeface="Canva Sans Bold" panose="020B0604020202020204" charset="0"/>
      <p:regular r:id="rId20"/>
    </p:embeddedFont>
    <p:embeddedFont>
      <p:font typeface="Libre Baskerville Bold" panose="020B0604020202020204" charset="0"/>
      <p:regular r:id="rId21"/>
    </p:embeddedFont>
    <p:embeddedFont>
      <p:font typeface="Source Sans Pro" panose="020B050303040302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348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8CE68-BE6C-4EEF-800F-2BB3D3B4F441}" type="datetimeFigureOut">
              <a:rPr lang="en-US" smtClean="0"/>
              <a:t>7/12/2025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39BC9-F71D-4F6A-8512-8634B818A8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9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239BC9-F71D-4F6A-8512-8634B818A8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30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svg"/><Relationship Id="rId12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7.sv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3.png"/><Relationship Id="rId10" Type="http://schemas.openxmlformats.org/officeDocument/2006/relationships/image" Target="../media/image19.png"/><Relationship Id="rId4" Type="http://schemas.openxmlformats.org/officeDocument/2006/relationships/image" Target="../media/image7.svg"/><Relationship Id="rId9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6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3.png"/><Relationship Id="rId10" Type="http://schemas.openxmlformats.org/officeDocument/2006/relationships/image" Target="../media/image26.png"/><Relationship Id="rId4" Type="http://schemas.openxmlformats.org/officeDocument/2006/relationships/image" Target="../media/image7.sv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91" r="-319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12930" y="0"/>
            <a:ext cx="6576724" cy="10723356"/>
            <a:chOff x="0" y="0"/>
            <a:chExt cx="905695" cy="14767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05695" cy="1476736"/>
            </a:xfrm>
            <a:custGeom>
              <a:avLst/>
              <a:gdLst/>
              <a:ahLst/>
              <a:cxnLst/>
              <a:rect l="l" t="t" r="r" b="b"/>
              <a:pathLst>
                <a:path w="905695" h="1476736">
                  <a:moveTo>
                    <a:pt x="27075" y="0"/>
                  </a:moveTo>
                  <a:lnTo>
                    <a:pt x="878620" y="0"/>
                  </a:lnTo>
                  <a:cubicBezTo>
                    <a:pt x="893573" y="0"/>
                    <a:pt x="905695" y="12122"/>
                    <a:pt x="905695" y="27075"/>
                  </a:cubicBezTo>
                  <a:lnTo>
                    <a:pt x="905695" y="1449662"/>
                  </a:lnTo>
                  <a:cubicBezTo>
                    <a:pt x="905695" y="1464615"/>
                    <a:pt x="893573" y="1476736"/>
                    <a:pt x="878620" y="1476736"/>
                  </a:cubicBezTo>
                  <a:lnTo>
                    <a:pt x="27075" y="1476736"/>
                  </a:lnTo>
                  <a:cubicBezTo>
                    <a:pt x="12122" y="1476736"/>
                    <a:pt x="0" y="1464615"/>
                    <a:pt x="0" y="1449662"/>
                  </a:cubicBezTo>
                  <a:lnTo>
                    <a:pt x="0" y="27075"/>
                  </a:lnTo>
                  <a:cubicBezTo>
                    <a:pt x="0" y="12122"/>
                    <a:pt x="12122" y="0"/>
                    <a:pt x="27075" y="0"/>
                  </a:cubicBezTo>
                  <a:close/>
                </a:path>
              </a:pathLst>
            </a:custGeom>
            <a:blipFill>
              <a:blip r:embed="rId4">
                <a:alphaModFix amt="65000"/>
              </a:blip>
              <a:stretch>
                <a:fillRect l="-11069" r="-11069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330060" y="639487"/>
            <a:ext cx="13306533" cy="9008027"/>
            <a:chOff x="0" y="0"/>
            <a:chExt cx="3504601" cy="23724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504601" cy="2372484"/>
            </a:xfrm>
            <a:custGeom>
              <a:avLst/>
              <a:gdLst/>
              <a:ahLst/>
              <a:cxnLst/>
              <a:rect l="l" t="t" r="r" b="b"/>
              <a:pathLst>
                <a:path w="3504601" h="2372484">
                  <a:moveTo>
                    <a:pt x="29672" y="0"/>
                  </a:moveTo>
                  <a:lnTo>
                    <a:pt x="3474929" y="0"/>
                  </a:lnTo>
                  <a:cubicBezTo>
                    <a:pt x="3482798" y="0"/>
                    <a:pt x="3490345" y="3126"/>
                    <a:pt x="3495910" y="8691"/>
                  </a:cubicBezTo>
                  <a:cubicBezTo>
                    <a:pt x="3501475" y="14256"/>
                    <a:pt x="3504601" y="21803"/>
                    <a:pt x="3504601" y="29672"/>
                  </a:cubicBezTo>
                  <a:lnTo>
                    <a:pt x="3504601" y="2342812"/>
                  </a:lnTo>
                  <a:cubicBezTo>
                    <a:pt x="3504601" y="2350682"/>
                    <a:pt x="3501475" y="2358229"/>
                    <a:pt x="3495910" y="2363794"/>
                  </a:cubicBezTo>
                  <a:cubicBezTo>
                    <a:pt x="3490345" y="2369358"/>
                    <a:pt x="3482798" y="2372484"/>
                    <a:pt x="3474929" y="2372484"/>
                  </a:cubicBezTo>
                  <a:lnTo>
                    <a:pt x="29672" y="2372484"/>
                  </a:lnTo>
                  <a:cubicBezTo>
                    <a:pt x="21803" y="2372484"/>
                    <a:pt x="14256" y="2369358"/>
                    <a:pt x="8691" y="2363794"/>
                  </a:cubicBezTo>
                  <a:cubicBezTo>
                    <a:pt x="3126" y="2358229"/>
                    <a:pt x="0" y="2350682"/>
                    <a:pt x="0" y="2342812"/>
                  </a:cubicBezTo>
                  <a:lnTo>
                    <a:pt x="0" y="29672"/>
                  </a:lnTo>
                  <a:cubicBezTo>
                    <a:pt x="0" y="21803"/>
                    <a:pt x="3126" y="14256"/>
                    <a:pt x="8691" y="8691"/>
                  </a:cubicBezTo>
                  <a:cubicBezTo>
                    <a:pt x="14256" y="3126"/>
                    <a:pt x="21803" y="0"/>
                    <a:pt x="29672" y="0"/>
                  </a:cubicBezTo>
                  <a:close/>
                </a:path>
              </a:pathLst>
            </a:custGeom>
            <a:solidFill>
              <a:srgbClr val="101D5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504601" cy="24201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561533" y="804794"/>
            <a:ext cx="4253211" cy="2392431"/>
          </a:xfrm>
          <a:custGeom>
            <a:avLst/>
            <a:gdLst/>
            <a:ahLst/>
            <a:cxnLst/>
            <a:rect l="l" t="t" r="r" b="b"/>
            <a:pathLst>
              <a:path w="4253211" h="2392431">
                <a:moveTo>
                  <a:pt x="0" y="0"/>
                </a:moveTo>
                <a:lnTo>
                  <a:pt x="4253211" y="0"/>
                </a:lnTo>
                <a:lnTo>
                  <a:pt x="4253211" y="2392432"/>
                </a:lnTo>
                <a:lnTo>
                  <a:pt x="0" y="23924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460750" y="3940544"/>
            <a:ext cx="9724914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spc="474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BRUNEI DARUSSALAM COUNTRY REPORT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68197" y="5925171"/>
            <a:ext cx="8370120" cy="2271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Workshop and Study Visit on Small-scale Marine Fisheries Data Collection </a:t>
            </a:r>
          </a:p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14th–17th July 2025</a:t>
            </a:r>
          </a:p>
          <a:p>
            <a:pPr algn="ctr">
              <a:lnSpc>
                <a:spcPts val="4479"/>
              </a:lnSpc>
            </a:pPr>
            <a:r>
              <a:rPr lang="en-US" sz="24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Bangkok, Thailand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91" r="-319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92071" y="0"/>
            <a:ext cx="18672141" cy="1865921"/>
            <a:chOff x="0" y="0"/>
            <a:chExt cx="4917766" cy="4914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17766" cy="491436"/>
            </a:xfrm>
            <a:custGeom>
              <a:avLst/>
              <a:gdLst/>
              <a:ahLst/>
              <a:cxnLst/>
              <a:rect l="l" t="t" r="r" b="b"/>
              <a:pathLst>
                <a:path w="4917766" h="491436">
                  <a:moveTo>
                    <a:pt x="0" y="0"/>
                  </a:moveTo>
                  <a:lnTo>
                    <a:pt x="4917766" y="0"/>
                  </a:lnTo>
                  <a:lnTo>
                    <a:pt x="4917766" y="491436"/>
                  </a:lnTo>
                  <a:lnTo>
                    <a:pt x="0" y="491436"/>
                  </a:lnTo>
                  <a:close/>
                </a:path>
              </a:pathLst>
            </a:custGeom>
            <a:solidFill>
              <a:srgbClr val="101D5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917766" cy="539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687680" y="9892773"/>
            <a:ext cx="19809498" cy="1948075"/>
            <a:chOff x="0" y="0"/>
            <a:chExt cx="5217316" cy="51307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217316" cy="513073"/>
            </a:xfrm>
            <a:custGeom>
              <a:avLst/>
              <a:gdLst/>
              <a:ahLst/>
              <a:cxnLst/>
              <a:rect l="l" t="t" r="r" b="b"/>
              <a:pathLst>
                <a:path w="5217316" h="513073">
                  <a:moveTo>
                    <a:pt x="11725" y="0"/>
                  </a:moveTo>
                  <a:lnTo>
                    <a:pt x="5205592" y="0"/>
                  </a:lnTo>
                  <a:cubicBezTo>
                    <a:pt x="5212067" y="0"/>
                    <a:pt x="5217316" y="5249"/>
                    <a:pt x="5217316" y="11725"/>
                  </a:cubicBezTo>
                  <a:lnTo>
                    <a:pt x="5217316" y="501349"/>
                  </a:lnTo>
                  <a:cubicBezTo>
                    <a:pt x="5217316" y="504458"/>
                    <a:pt x="5216081" y="507440"/>
                    <a:pt x="5213883" y="509639"/>
                  </a:cubicBezTo>
                  <a:cubicBezTo>
                    <a:pt x="5211683" y="511838"/>
                    <a:pt x="5208701" y="513073"/>
                    <a:pt x="5205592" y="513073"/>
                  </a:cubicBezTo>
                  <a:lnTo>
                    <a:pt x="11725" y="513073"/>
                  </a:lnTo>
                  <a:cubicBezTo>
                    <a:pt x="8615" y="513073"/>
                    <a:pt x="5633" y="511838"/>
                    <a:pt x="3434" y="509639"/>
                  </a:cubicBezTo>
                  <a:cubicBezTo>
                    <a:pt x="1235" y="507440"/>
                    <a:pt x="0" y="504458"/>
                    <a:pt x="0" y="501349"/>
                  </a:cubicBezTo>
                  <a:lnTo>
                    <a:pt x="0" y="11725"/>
                  </a:lnTo>
                  <a:cubicBezTo>
                    <a:pt x="0" y="8615"/>
                    <a:pt x="1235" y="5633"/>
                    <a:pt x="3434" y="3434"/>
                  </a:cubicBezTo>
                  <a:cubicBezTo>
                    <a:pt x="5633" y="1235"/>
                    <a:pt x="8615" y="0"/>
                    <a:pt x="11725" y="0"/>
                  </a:cubicBezTo>
                  <a:close/>
                </a:path>
              </a:pathLst>
            </a:custGeom>
            <a:solidFill>
              <a:srgbClr val="101D5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5217316" cy="5606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5269705" y="143847"/>
            <a:ext cx="2805735" cy="1578226"/>
          </a:xfrm>
          <a:custGeom>
            <a:avLst/>
            <a:gdLst/>
            <a:ahLst/>
            <a:cxnLst/>
            <a:rect l="l" t="t" r="r" b="b"/>
            <a:pathLst>
              <a:path w="2805735" h="1578226">
                <a:moveTo>
                  <a:pt x="0" y="0"/>
                </a:moveTo>
                <a:lnTo>
                  <a:pt x="2805735" y="0"/>
                </a:lnTo>
                <a:lnTo>
                  <a:pt x="2805735" y="1578226"/>
                </a:lnTo>
                <a:lnTo>
                  <a:pt x="0" y="15782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421753" y="2753877"/>
            <a:ext cx="8407040" cy="5504526"/>
            <a:chOff x="0" y="0"/>
            <a:chExt cx="11209386" cy="7339368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3224568"/>
              <a:ext cx="11209386" cy="4114800"/>
              <a:chOff x="0" y="0"/>
              <a:chExt cx="22142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2142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214200" h="812800">
                    <a:moveTo>
                      <a:pt x="0" y="0"/>
                    </a:moveTo>
                    <a:lnTo>
                      <a:pt x="2214200" y="0"/>
                    </a:lnTo>
                    <a:lnTo>
                      <a:pt x="22142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ECEEF0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22142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208274" y="-57150"/>
              <a:ext cx="11001112" cy="27529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59"/>
                </a:lnSpc>
                <a:spcBef>
                  <a:spcPct val="0"/>
                </a:spcBef>
              </a:pPr>
              <a:r>
                <a:rPr lang="en-US" sz="2899">
                  <a:solidFill>
                    <a:srgbClr val="101D56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The fisheries sector plays a significant role in the national economy, with the capture fisheries industry continuously contributing about</a:t>
              </a:r>
              <a:r>
                <a:rPr lang="en-US" sz="2899" b="1">
                  <a:solidFill>
                    <a:srgbClr val="101D56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 83% </a:t>
              </a:r>
              <a:r>
                <a:rPr lang="en-US" sz="2899">
                  <a:solidFill>
                    <a:srgbClr val="101D56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of the country’s supply of fish.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85306" y="3550745"/>
              <a:ext cx="10647048" cy="3422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759"/>
                </a:lnSpc>
                <a:spcBef>
                  <a:spcPct val="0"/>
                </a:spcBef>
              </a:pPr>
              <a:r>
                <a:rPr lang="en-US" sz="3399" b="1" u="none" strike="noStrike">
                  <a:solidFill>
                    <a:srgbClr val="0097B2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Small-scale fisheries play a critical role in local fish production, contributing about 81</a:t>
              </a:r>
              <a:r>
                <a:rPr lang="en-US" sz="3399" u="none" strike="noStrike">
                  <a:solidFill>
                    <a:srgbClr val="0097B2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%</a:t>
              </a:r>
              <a:r>
                <a:rPr lang="en-US" sz="3399" b="1" u="none" strike="noStrike">
                  <a:solidFill>
                    <a:srgbClr val="0097B2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 to the capture fisheries industry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8943093" y="2753877"/>
            <a:ext cx="9286835" cy="5504526"/>
          </a:xfrm>
          <a:custGeom>
            <a:avLst/>
            <a:gdLst/>
            <a:ahLst/>
            <a:cxnLst/>
            <a:rect l="l" t="t" r="r" b="b"/>
            <a:pathLst>
              <a:path w="9286835" h="5504526">
                <a:moveTo>
                  <a:pt x="0" y="0"/>
                </a:moveTo>
                <a:lnTo>
                  <a:pt x="9286835" y="0"/>
                </a:lnTo>
                <a:lnTo>
                  <a:pt x="9286835" y="5504525"/>
                </a:lnTo>
                <a:lnTo>
                  <a:pt x="0" y="55045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45" r="-945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21753" y="738899"/>
            <a:ext cx="14455036" cy="659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 b="1" dirty="0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SMALL-SCALE FISHERIES OF BRUNEI DARUSSALAM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91" r="-319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92071" y="0"/>
            <a:ext cx="18672141" cy="1865921"/>
            <a:chOff x="0" y="0"/>
            <a:chExt cx="4917766" cy="4914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17766" cy="491436"/>
            </a:xfrm>
            <a:custGeom>
              <a:avLst/>
              <a:gdLst/>
              <a:ahLst/>
              <a:cxnLst/>
              <a:rect l="l" t="t" r="r" b="b"/>
              <a:pathLst>
                <a:path w="4917766" h="491436">
                  <a:moveTo>
                    <a:pt x="0" y="0"/>
                  </a:moveTo>
                  <a:lnTo>
                    <a:pt x="4917766" y="0"/>
                  </a:lnTo>
                  <a:lnTo>
                    <a:pt x="4917766" y="491436"/>
                  </a:lnTo>
                  <a:lnTo>
                    <a:pt x="0" y="491436"/>
                  </a:lnTo>
                  <a:close/>
                </a:path>
              </a:pathLst>
            </a:custGeom>
            <a:solidFill>
              <a:srgbClr val="101D5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917766" cy="539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268624" y="2681947"/>
            <a:ext cx="7971096" cy="1578192"/>
            <a:chOff x="0" y="0"/>
            <a:chExt cx="2157748" cy="42721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57748" cy="427211"/>
            </a:xfrm>
            <a:custGeom>
              <a:avLst/>
              <a:gdLst/>
              <a:ahLst/>
              <a:cxnLst/>
              <a:rect l="l" t="t" r="r" b="b"/>
              <a:pathLst>
                <a:path w="2157748" h="427211">
                  <a:moveTo>
                    <a:pt x="0" y="0"/>
                  </a:moveTo>
                  <a:lnTo>
                    <a:pt x="2157748" y="0"/>
                  </a:lnTo>
                  <a:lnTo>
                    <a:pt x="2157748" y="427211"/>
                  </a:lnTo>
                  <a:lnTo>
                    <a:pt x="0" y="427211"/>
                  </a:lnTo>
                  <a:close/>
                </a:path>
              </a:pathLst>
            </a:custGeom>
            <a:solidFill>
              <a:srgbClr val="ECEEF0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57748" cy="4748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5841118" y="-334419"/>
            <a:ext cx="3254460" cy="3218956"/>
          </a:xfrm>
          <a:custGeom>
            <a:avLst/>
            <a:gdLst/>
            <a:ahLst/>
            <a:cxnLst/>
            <a:rect l="l" t="t" r="r" b="b"/>
            <a:pathLst>
              <a:path w="3254460" h="3218956">
                <a:moveTo>
                  <a:pt x="0" y="0"/>
                </a:moveTo>
                <a:lnTo>
                  <a:pt x="3254460" y="0"/>
                </a:lnTo>
                <a:lnTo>
                  <a:pt x="3254460" y="3218957"/>
                </a:lnTo>
                <a:lnTo>
                  <a:pt x="0" y="32189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69705" y="143847"/>
            <a:ext cx="2805735" cy="1578226"/>
          </a:xfrm>
          <a:custGeom>
            <a:avLst/>
            <a:gdLst/>
            <a:ahLst/>
            <a:cxnLst/>
            <a:rect l="l" t="t" r="r" b="b"/>
            <a:pathLst>
              <a:path w="2805735" h="1578226">
                <a:moveTo>
                  <a:pt x="0" y="0"/>
                </a:moveTo>
                <a:lnTo>
                  <a:pt x="2805735" y="0"/>
                </a:lnTo>
                <a:lnTo>
                  <a:pt x="2805735" y="1578226"/>
                </a:lnTo>
                <a:lnTo>
                  <a:pt x="0" y="15782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83241" y="2681947"/>
            <a:ext cx="1897038" cy="1578192"/>
            <a:chOff x="0" y="0"/>
            <a:chExt cx="719195" cy="59831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19195" cy="598316"/>
            </a:xfrm>
            <a:custGeom>
              <a:avLst/>
              <a:gdLst/>
              <a:ahLst/>
              <a:cxnLst/>
              <a:rect l="l" t="t" r="r" b="b"/>
              <a:pathLst>
                <a:path w="719195" h="598316">
                  <a:moveTo>
                    <a:pt x="0" y="0"/>
                  </a:moveTo>
                  <a:lnTo>
                    <a:pt x="719195" y="0"/>
                  </a:lnTo>
                  <a:lnTo>
                    <a:pt x="719195" y="598316"/>
                  </a:lnTo>
                  <a:lnTo>
                    <a:pt x="0" y="598316"/>
                  </a:lnTo>
                  <a:close/>
                </a:path>
              </a:pathLst>
            </a:custGeom>
            <a:solidFill>
              <a:srgbClr val="101D5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719195" cy="645941"/>
            </a:xfrm>
            <a:prstGeom prst="rect">
              <a:avLst/>
            </a:prstGeom>
          </p:spPr>
          <p:txBody>
            <a:bodyPr lIns="36272" tIns="36272" rIns="36272" bIns="36272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265999" y="3110680"/>
            <a:ext cx="1670235" cy="709850"/>
          </a:xfrm>
          <a:custGeom>
            <a:avLst/>
            <a:gdLst/>
            <a:ahLst/>
            <a:cxnLst/>
            <a:rect l="l" t="t" r="r" b="b"/>
            <a:pathLst>
              <a:path w="1670235" h="709850">
                <a:moveTo>
                  <a:pt x="0" y="0"/>
                </a:moveTo>
                <a:lnTo>
                  <a:pt x="1670234" y="0"/>
                </a:lnTo>
                <a:lnTo>
                  <a:pt x="1670234" y="709849"/>
                </a:lnTo>
                <a:lnTo>
                  <a:pt x="0" y="7098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183241" y="4649368"/>
            <a:ext cx="1897038" cy="1578192"/>
            <a:chOff x="0" y="0"/>
            <a:chExt cx="719195" cy="59831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19195" cy="598316"/>
            </a:xfrm>
            <a:custGeom>
              <a:avLst/>
              <a:gdLst/>
              <a:ahLst/>
              <a:cxnLst/>
              <a:rect l="l" t="t" r="r" b="b"/>
              <a:pathLst>
                <a:path w="719195" h="598316">
                  <a:moveTo>
                    <a:pt x="0" y="0"/>
                  </a:moveTo>
                  <a:lnTo>
                    <a:pt x="719195" y="0"/>
                  </a:lnTo>
                  <a:lnTo>
                    <a:pt x="719195" y="598316"/>
                  </a:lnTo>
                  <a:lnTo>
                    <a:pt x="0" y="598316"/>
                  </a:lnTo>
                  <a:close/>
                </a:path>
              </a:pathLst>
            </a:custGeom>
            <a:solidFill>
              <a:srgbClr val="101D56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719195" cy="645941"/>
            </a:xfrm>
            <a:prstGeom prst="rect">
              <a:avLst/>
            </a:prstGeom>
          </p:spPr>
          <p:txBody>
            <a:bodyPr lIns="36272" tIns="36272" rIns="36272" bIns="36272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337516" y="4775050"/>
            <a:ext cx="1588489" cy="1407798"/>
          </a:xfrm>
          <a:custGeom>
            <a:avLst/>
            <a:gdLst/>
            <a:ahLst/>
            <a:cxnLst/>
            <a:rect l="l" t="t" r="r" b="b"/>
            <a:pathLst>
              <a:path w="1588489" h="1407798">
                <a:moveTo>
                  <a:pt x="0" y="0"/>
                </a:moveTo>
                <a:lnTo>
                  <a:pt x="1588489" y="0"/>
                </a:lnTo>
                <a:lnTo>
                  <a:pt x="1588489" y="1407798"/>
                </a:lnTo>
                <a:lnTo>
                  <a:pt x="0" y="14077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220904" y="6762057"/>
            <a:ext cx="1897038" cy="1578192"/>
            <a:chOff x="0" y="0"/>
            <a:chExt cx="719195" cy="59831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19195" cy="598316"/>
            </a:xfrm>
            <a:custGeom>
              <a:avLst/>
              <a:gdLst/>
              <a:ahLst/>
              <a:cxnLst/>
              <a:rect l="l" t="t" r="r" b="b"/>
              <a:pathLst>
                <a:path w="719195" h="598316">
                  <a:moveTo>
                    <a:pt x="0" y="0"/>
                  </a:moveTo>
                  <a:lnTo>
                    <a:pt x="719195" y="0"/>
                  </a:lnTo>
                  <a:lnTo>
                    <a:pt x="719195" y="598316"/>
                  </a:lnTo>
                  <a:lnTo>
                    <a:pt x="0" y="598316"/>
                  </a:lnTo>
                  <a:close/>
                </a:path>
              </a:pathLst>
            </a:custGeom>
            <a:solidFill>
              <a:srgbClr val="101D56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719195" cy="645941"/>
            </a:xfrm>
            <a:prstGeom prst="rect">
              <a:avLst/>
            </a:prstGeom>
          </p:spPr>
          <p:txBody>
            <a:bodyPr lIns="36272" tIns="36272" rIns="36272" bIns="36272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375178" y="7021273"/>
            <a:ext cx="1588489" cy="1151654"/>
          </a:xfrm>
          <a:custGeom>
            <a:avLst/>
            <a:gdLst/>
            <a:ahLst/>
            <a:cxnLst/>
            <a:rect l="l" t="t" r="r" b="b"/>
            <a:pathLst>
              <a:path w="1588489" h="1151654">
                <a:moveTo>
                  <a:pt x="0" y="0"/>
                </a:moveTo>
                <a:lnTo>
                  <a:pt x="1588489" y="0"/>
                </a:lnTo>
                <a:lnTo>
                  <a:pt x="1588489" y="1151654"/>
                </a:lnTo>
                <a:lnTo>
                  <a:pt x="0" y="11516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5268624" y="4692347"/>
            <a:ext cx="5827875" cy="1578192"/>
            <a:chOff x="0" y="0"/>
            <a:chExt cx="1577586" cy="42721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577586" cy="427211"/>
            </a:xfrm>
            <a:custGeom>
              <a:avLst/>
              <a:gdLst/>
              <a:ahLst/>
              <a:cxnLst/>
              <a:rect l="l" t="t" r="r" b="b"/>
              <a:pathLst>
                <a:path w="1577586" h="427211">
                  <a:moveTo>
                    <a:pt x="0" y="0"/>
                  </a:moveTo>
                  <a:lnTo>
                    <a:pt x="1577586" y="0"/>
                  </a:lnTo>
                  <a:lnTo>
                    <a:pt x="1577586" y="427211"/>
                  </a:lnTo>
                  <a:lnTo>
                    <a:pt x="0" y="427211"/>
                  </a:lnTo>
                  <a:close/>
                </a:path>
              </a:pathLst>
            </a:custGeom>
            <a:solidFill>
              <a:srgbClr val="ECEEF0"/>
            </a:solidFill>
            <a:ln cap="sq">
              <a:noFill/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1577586" cy="4748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306287" y="6762057"/>
            <a:ext cx="5827875" cy="1578192"/>
            <a:chOff x="0" y="0"/>
            <a:chExt cx="1577586" cy="42721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577586" cy="427211"/>
            </a:xfrm>
            <a:custGeom>
              <a:avLst/>
              <a:gdLst/>
              <a:ahLst/>
              <a:cxnLst/>
              <a:rect l="l" t="t" r="r" b="b"/>
              <a:pathLst>
                <a:path w="1577586" h="427211">
                  <a:moveTo>
                    <a:pt x="0" y="0"/>
                  </a:moveTo>
                  <a:lnTo>
                    <a:pt x="1577586" y="0"/>
                  </a:lnTo>
                  <a:lnTo>
                    <a:pt x="1577586" y="427211"/>
                  </a:lnTo>
                  <a:lnTo>
                    <a:pt x="0" y="427211"/>
                  </a:lnTo>
                  <a:close/>
                </a:path>
              </a:pathLst>
            </a:custGeom>
            <a:solidFill>
              <a:srgbClr val="ECEEF0"/>
            </a:solidFill>
            <a:ln cap="sq">
              <a:noFill/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1577586" cy="4748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13639770" y="2126442"/>
            <a:ext cx="3619530" cy="3619530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655320" y="655320"/>
              <a:ext cx="5039360" cy="5039360"/>
            </a:xfrm>
            <a:custGeom>
              <a:avLst/>
              <a:gdLst/>
              <a:ahLst/>
              <a:cxnLst/>
              <a:rect l="l" t="t" r="r" b="b"/>
              <a:pathLst>
                <a:path w="5039360" h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11"/>
              <a:stretch>
                <a:fillRect l="-29773" r="-29773"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101D56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12001204" y="6025881"/>
            <a:ext cx="5751171" cy="3863638"/>
            <a:chOff x="0" y="0"/>
            <a:chExt cx="1579967" cy="1061423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579968" cy="1061423"/>
            </a:xfrm>
            <a:custGeom>
              <a:avLst/>
              <a:gdLst/>
              <a:ahLst/>
              <a:cxnLst/>
              <a:rect l="l" t="t" r="r" b="b"/>
              <a:pathLst>
                <a:path w="1579968" h="1061423">
                  <a:moveTo>
                    <a:pt x="0" y="0"/>
                  </a:moveTo>
                  <a:lnTo>
                    <a:pt x="1579968" y="0"/>
                  </a:lnTo>
                  <a:lnTo>
                    <a:pt x="1579968" y="1061423"/>
                  </a:lnTo>
                  <a:lnTo>
                    <a:pt x="0" y="1061423"/>
                  </a:lnTo>
                  <a:close/>
                </a:path>
              </a:pathLst>
            </a:custGeom>
            <a:solidFill>
              <a:srgbClr val="101D56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47625"/>
              <a:ext cx="1579967" cy="1109048"/>
            </a:xfrm>
            <a:prstGeom prst="rect">
              <a:avLst/>
            </a:prstGeom>
          </p:spPr>
          <p:txBody>
            <a:bodyPr lIns="56798" tIns="56798" rIns="56798" bIns="56798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12228567" y="6266048"/>
            <a:ext cx="5240937" cy="3372583"/>
          </a:xfrm>
          <a:custGeom>
            <a:avLst/>
            <a:gdLst/>
            <a:ahLst/>
            <a:cxnLst/>
            <a:rect l="l" t="t" r="r" b="b"/>
            <a:pathLst>
              <a:path w="5240937" h="3372583">
                <a:moveTo>
                  <a:pt x="0" y="0"/>
                </a:moveTo>
                <a:lnTo>
                  <a:pt x="5240937" y="0"/>
                </a:lnTo>
                <a:lnTo>
                  <a:pt x="5240937" y="3372583"/>
                </a:lnTo>
                <a:lnTo>
                  <a:pt x="0" y="33725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701" t="-13427" r="-2350" b="-13427"/>
            </a:stretch>
          </a:blipFill>
        </p:spPr>
      </p:sp>
      <p:grpSp>
        <p:nvGrpSpPr>
          <p:cNvPr id="36" name="Group 36"/>
          <p:cNvGrpSpPr/>
          <p:nvPr/>
        </p:nvGrpSpPr>
        <p:grpSpPr>
          <a:xfrm rot="-2394394">
            <a:off x="13555423" y="8262647"/>
            <a:ext cx="4149983" cy="771214"/>
            <a:chOff x="0" y="0"/>
            <a:chExt cx="1328972" cy="24697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328972" cy="246970"/>
            </a:xfrm>
            <a:custGeom>
              <a:avLst/>
              <a:gdLst/>
              <a:ahLst/>
              <a:cxnLst/>
              <a:rect l="l" t="t" r="r" b="b"/>
              <a:pathLst>
                <a:path w="1328972" h="246970">
                  <a:moveTo>
                    <a:pt x="0" y="0"/>
                  </a:moveTo>
                  <a:lnTo>
                    <a:pt x="1328972" y="0"/>
                  </a:lnTo>
                  <a:lnTo>
                    <a:pt x="1328972" y="246970"/>
                  </a:lnTo>
                  <a:lnTo>
                    <a:pt x="0" y="2469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sq">
              <a:solidFill>
                <a:srgbClr val="FF3131"/>
              </a:solidFill>
              <a:prstDash val="solid"/>
              <a:miter/>
            </a:ln>
          </p:spPr>
        </p:sp>
        <p:sp>
          <p:nvSpPr>
            <p:cNvPr id="38" name="TextBox 38"/>
            <p:cNvSpPr txBox="1"/>
            <p:nvPr/>
          </p:nvSpPr>
          <p:spPr>
            <a:xfrm>
              <a:off x="0" y="-47625"/>
              <a:ext cx="1328972" cy="294595"/>
            </a:xfrm>
            <a:prstGeom prst="rect">
              <a:avLst/>
            </a:prstGeom>
          </p:spPr>
          <p:txBody>
            <a:bodyPr lIns="56798" tIns="56798" rIns="56798" bIns="56798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2331820" y="2950134"/>
            <a:ext cx="2677318" cy="1037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22"/>
              </a:lnSpc>
              <a:spcBef>
                <a:spcPct val="0"/>
              </a:spcBef>
            </a:pPr>
            <a:r>
              <a:rPr lang="en-US" sz="3016" b="1" u="none" strike="noStrike">
                <a:solidFill>
                  <a:srgbClr val="0097B2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TYPE OF BOAT: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369482" y="7012100"/>
            <a:ext cx="2864066" cy="1020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86"/>
              </a:lnSpc>
              <a:spcBef>
                <a:spcPct val="0"/>
              </a:spcBef>
            </a:pPr>
            <a:r>
              <a:rPr lang="en-US" sz="2918" b="1" u="none" strike="noStrike">
                <a:solidFill>
                  <a:srgbClr val="0097B2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FISHING GROUND: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109480" y="4988861"/>
            <a:ext cx="3159144" cy="1037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2"/>
              </a:lnSpc>
              <a:spcBef>
                <a:spcPct val="0"/>
              </a:spcBef>
            </a:pPr>
            <a:r>
              <a:rPr lang="en-US" sz="3016" b="1">
                <a:solidFill>
                  <a:srgbClr val="0097B2"/>
                </a:solidFill>
                <a:latin typeface="Libre Baskerville Bold"/>
                <a:ea typeface="Libre Baskerville Bold"/>
                <a:cs typeface="Libre Baskerville Bold"/>
                <a:sym typeface="Libre Baskerville Bold"/>
              </a:rPr>
              <a:t>FISHING GEARS: 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525587" y="2849687"/>
            <a:ext cx="7112570" cy="1247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3147" lvl="1" indent="-241573" algn="l">
              <a:lnSpc>
                <a:spcPts val="3132"/>
              </a:lnSpc>
              <a:spcBef>
                <a:spcPct val="0"/>
              </a:spcBef>
              <a:buFont typeface="Arial"/>
              <a:buChar char="•"/>
            </a:pPr>
            <a:r>
              <a:rPr lang="en-US" sz="2237" b="1" dirty="0">
                <a:solidFill>
                  <a:srgbClr val="101D56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W</a:t>
            </a:r>
            <a:r>
              <a:rPr lang="en-US" sz="2237" b="1" u="none" strike="noStrike" dirty="0">
                <a:solidFill>
                  <a:srgbClr val="101D56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OOD OR FIBERGLASS</a:t>
            </a:r>
          </a:p>
          <a:p>
            <a:pPr marL="483147" lvl="1" indent="-241573" algn="l">
              <a:lnSpc>
                <a:spcPts val="3132"/>
              </a:lnSpc>
              <a:spcBef>
                <a:spcPct val="0"/>
              </a:spcBef>
              <a:buFont typeface="Arial"/>
              <a:buChar char="•"/>
            </a:pPr>
            <a:r>
              <a:rPr lang="en-US" sz="2237" b="1" u="none" strike="noStrike" dirty="0">
                <a:solidFill>
                  <a:srgbClr val="101D56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PROPELLED BY ONE OR TWO OUTBOARD ENGINES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375178" y="259541"/>
            <a:ext cx="14455036" cy="1340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 b="1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CHARACTERISTICS OF  SMALL SCALE FISHERIES OF </a:t>
            </a:r>
          </a:p>
          <a:p>
            <a:pPr algn="l">
              <a:lnSpc>
                <a:spcPts val="5039"/>
              </a:lnSpc>
            </a:pPr>
            <a:r>
              <a:rPr lang="en-US" sz="3599" b="1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BRUNEI DARUSSALAM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5525587" y="4444682"/>
            <a:ext cx="4545301" cy="2025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32"/>
              </a:lnSpc>
              <a:spcBef>
                <a:spcPct val="0"/>
              </a:spcBef>
            </a:pPr>
            <a:endParaRPr dirty="0"/>
          </a:p>
          <a:p>
            <a:pPr marL="483147" lvl="1" indent="-241573" algn="l">
              <a:lnSpc>
                <a:spcPts val="3132"/>
              </a:lnSpc>
              <a:spcBef>
                <a:spcPct val="0"/>
              </a:spcBef>
              <a:buFont typeface="Arial"/>
              <a:buChar char="•"/>
            </a:pPr>
            <a:r>
              <a:rPr lang="en-US" sz="2237" b="1" u="none" strike="noStrike" dirty="0">
                <a:solidFill>
                  <a:srgbClr val="101D56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NETS</a:t>
            </a:r>
          </a:p>
          <a:p>
            <a:pPr marL="483147" lvl="1" indent="-241573" algn="l">
              <a:lnSpc>
                <a:spcPts val="3132"/>
              </a:lnSpc>
              <a:spcBef>
                <a:spcPct val="0"/>
              </a:spcBef>
              <a:buFont typeface="Arial"/>
              <a:buChar char="•"/>
            </a:pPr>
            <a:r>
              <a:rPr lang="en-US" sz="2237" b="1" u="none" strike="noStrike" dirty="0">
                <a:solidFill>
                  <a:srgbClr val="101D56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HOOKS AND LINES</a:t>
            </a:r>
          </a:p>
          <a:p>
            <a:pPr marL="483147" lvl="1" indent="-241573" algn="l">
              <a:lnSpc>
                <a:spcPts val="3132"/>
              </a:lnSpc>
              <a:spcBef>
                <a:spcPct val="0"/>
              </a:spcBef>
              <a:buFont typeface="Arial"/>
              <a:buChar char="•"/>
            </a:pPr>
            <a:r>
              <a:rPr lang="en-US" sz="2237" b="1" u="none" strike="noStrike" dirty="0">
                <a:solidFill>
                  <a:srgbClr val="101D56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POTS</a:t>
            </a:r>
          </a:p>
          <a:p>
            <a:pPr algn="l">
              <a:lnSpc>
                <a:spcPts val="3132"/>
              </a:lnSpc>
              <a:spcBef>
                <a:spcPct val="0"/>
              </a:spcBef>
            </a:pPr>
            <a:endParaRPr lang="en-US" sz="2237" b="1" u="none" strike="noStrike" dirty="0">
              <a:solidFill>
                <a:srgbClr val="101D56"/>
              </a:solidFill>
              <a:latin typeface="Helvetica World Bold"/>
              <a:ea typeface="Helvetica World Bold"/>
              <a:cs typeface="Helvetica World Bold"/>
              <a:sym typeface="Helvetica World Bold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5553986" y="7172171"/>
            <a:ext cx="5257150" cy="757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83147" lvl="1" indent="-241573" algn="l">
              <a:lnSpc>
                <a:spcPts val="3132"/>
              </a:lnSpc>
              <a:spcBef>
                <a:spcPct val="0"/>
              </a:spcBef>
              <a:buFont typeface="Arial"/>
              <a:buChar char="•"/>
            </a:pPr>
            <a:r>
              <a:rPr lang="en-US" sz="2237" b="1" u="none" strike="noStrike" dirty="0">
                <a:solidFill>
                  <a:srgbClr val="101D56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ZONE 1 (0-7NM FROM SHORE) AND ABOVE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91" r="-319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92071" y="0"/>
            <a:ext cx="18672141" cy="1865921"/>
            <a:chOff x="0" y="0"/>
            <a:chExt cx="4917766" cy="4914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17766" cy="491436"/>
            </a:xfrm>
            <a:custGeom>
              <a:avLst/>
              <a:gdLst/>
              <a:ahLst/>
              <a:cxnLst/>
              <a:rect l="l" t="t" r="r" b="b"/>
              <a:pathLst>
                <a:path w="4917766" h="491436">
                  <a:moveTo>
                    <a:pt x="0" y="0"/>
                  </a:moveTo>
                  <a:lnTo>
                    <a:pt x="4917766" y="0"/>
                  </a:lnTo>
                  <a:lnTo>
                    <a:pt x="4917766" y="491436"/>
                  </a:lnTo>
                  <a:lnTo>
                    <a:pt x="0" y="491436"/>
                  </a:lnTo>
                  <a:close/>
                </a:path>
              </a:pathLst>
            </a:custGeom>
            <a:solidFill>
              <a:srgbClr val="101D5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917766" cy="539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012952" y="9471811"/>
            <a:ext cx="20349739" cy="2083136"/>
            <a:chOff x="0" y="0"/>
            <a:chExt cx="5359602" cy="5486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59602" cy="548645"/>
            </a:xfrm>
            <a:custGeom>
              <a:avLst/>
              <a:gdLst/>
              <a:ahLst/>
              <a:cxnLst/>
              <a:rect l="l" t="t" r="r" b="b"/>
              <a:pathLst>
                <a:path w="5359602" h="548645">
                  <a:moveTo>
                    <a:pt x="11413" y="0"/>
                  </a:moveTo>
                  <a:lnTo>
                    <a:pt x="5348189" y="0"/>
                  </a:lnTo>
                  <a:cubicBezTo>
                    <a:pt x="5351216" y="0"/>
                    <a:pt x="5354119" y="1202"/>
                    <a:pt x="5356259" y="3343"/>
                  </a:cubicBezTo>
                  <a:cubicBezTo>
                    <a:pt x="5358399" y="5483"/>
                    <a:pt x="5359602" y="8386"/>
                    <a:pt x="5359602" y="11413"/>
                  </a:cubicBezTo>
                  <a:lnTo>
                    <a:pt x="5359602" y="537231"/>
                  </a:lnTo>
                  <a:cubicBezTo>
                    <a:pt x="5359602" y="543535"/>
                    <a:pt x="5354492" y="548645"/>
                    <a:pt x="5348189" y="548645"/>
                  </a:cubicBezTo>
                  <a:lnTo>
                    <a:pt x="11413" y="548645"/>
                  </a:lnTo>
                  <a:cubicBezTo>
                    <a:pt x="8386" y="548645"/>
                    <a:pt x="5483" y="547442"/>
                    <a:pt x="3343" y="545302"/>
                  </a:cubicBezTo>
                  <a:cubicBezTo>
                    <a:pt x="1202" y="543161"/>
                    <a:pt x="0" y="540258"/>
                    <a:pt x="0" y="537231"/>
                  </a:cubicBezTo>
                  <a:lnTo>
                    <a:pt x="0" y="11413"/>
                  </a:lnTo>
                  <a:cubicBezTo>
                    <a:pt x="0" y="8386"/>
                    <a:pt x="1202" y="5483"/>
                    <a:pt x="3343" y="3343"/>
                  </a:cubicBezTo>
                  <a:cubicBezTo>
                    <a:pt x="5483" y="1202"/>
                    <a:pt x="8386" y="0"/>
                    <a:pt x="11413" y="0"/>
                  </a:cubicBezTo>
                  <a:close/>
                </a:path>
              </a:pathLst>
            </a:custGeom>
            <a:solidFill>
              <a:srgbClr val="101D5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5359602" cy="5962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281282" y="0"/>
            <a:ext cx="2613664" cy="2585152"/>
          </a:xfrm>
          <a:custGeom>
            <a:avLst/>
            <a:gdLst/>
            <a:ahLst/>
            <a:cxnLst/>
            <a:rect l="l" t="t" r="r" b="b"/>
            <a:pathLst>
              <a:path w="2613664" h="2585152">
                <a:moveTo>
                  <a:pt x="0" y="0"/>
                </a:moveTo>
                <a:lnTo>
                  <a:pt x="2613665" y="0"/>
                </a:lnTo>
                <a:lnTo>
                  <a:pt x="2613665" y="2585152"/>
                </a:lnTo>
                <a:lnTo>
                  <a:pt x="0" y="25851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69705" y="143847"/>
            <a:ext cx="2805735" cy="1578226"/>
          </a:xfrm>
          <a:custGeom>
            <a:avLst/>
            <a:gdLst/>
            <a:ahLst/>
            <a:cxnLst/>
            <a:rect l="l" t="t" r="r" b="b"/>
            <a:pathLst>
              <a:path w="2805735" h="1578226">
                <a:moveTo>
                  <a:pt x="0" y="0"/>
                </a:moveTo>
                <a:lnTo>
                  <a:pt x="2805735" y="0"/>
                </a:lnTo>
                <a:lnTo>
                  <a:pt x="2805735" y="1578226"/>
                </a:lnTo>
                <a:lnTo>
                  <a:pt x="0" y="15782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21753" y="4903686"/>
            <a:ext cx="5538954" cy="3146414"/>
            <a:chOff x="0" y="0"/>
            <a:chExt cx="1366300" cy="77612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66300" cy="776129"/>
            </a:xfrm>
            <a:custGeom>
              <a:avLst/>
              <a:gdLst/>
              <a:ahLst/>
              <a:cxnLst/>
              <a:rect l="l" t="t" r="r" b="b"/>
              <a:pathLst>
                <a:path w="1366300" h="776129">
                  <a:moveTo>
                    <a:pt x="0" y="0"/>
                  </a:moveTo>
                  <a:lnTo>
                    <a:pt x="1366300" y="0"/>
                  </a:lnTo>
                  <a:lnTo>
                    <a:pt x="1366300" y="776129"/>
                  </a:lnTo>
                  <a:lnTo>
                    <a:pt x="0" y="776129"/>
                  </a:lnTo>
                  <a:close/>
                </a:path>
              </a:pathLst>
            </a:custGeom>
            <a:solidFill>
              <a:srgbClr val="ECEEF0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366300" cy="8237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21753" y="618635"/>
            <a:ext cx="14455036" cy="659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 b="1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SMALL-SCALE FISHERIES OF BRUNEI DARUSSALAM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47560" y="5155248"/>
            <a:ext cx="5041635" cy="2322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6304" lvl="1" indent="-288152" algn="just">
              <a:lnSpc>
                <a:spcPts val="3737"/>
              </a:lnSpc>
              <a:buFont typeface="Arial"/>
              <a:buChar char="•"/>
            </a:pPr>
            <a:r>
              <a:rPr lang="en-US" sz="266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Livelihood of the fishers depends entirely on fishing activities</a:t>
            </a:r>
          </a:p>
          <a:p>
            <a:pPr marL="576304" lvl="1" indent="-288152" algn="just">
              <a:lnSpc>
                <a:spcPts val="3737"/>
              </a:lnSpc>
              <a:buFont typeface="Arial"/>
              <a:buChar char="•"/>
            </a:pPr>
            <a:r>
              <a:rPr lang="en-US" sz="266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For sale purposes and own consumption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6264533" y="4903686"/>
            <a:ext cx="5538954" cy="3146414"/>
            <a:chOff x="0" y="0"/>
            <a:chExt cx="1366300" cy="77612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66300" cy="776129"/>
            </a:xfrm>
            <a:custGeom>
              <a:avLst/>
              <a:gdLst/>
              <a:ahLst/>
              <a:cxnLst/>
              <a:rect l="l" t="t" r="r" b="b"/>
              <a:pathLst>
                <a:path w="1366300" h="776129">
                  <a:moveTo>
                    <a:pt x="0" y="0"/>
                  </a:moveTo>
                  <a:lnTo>
                    <a:pt x="1366300" y="0"/>
                  </a:lnTo>
                  <a:lnTo>
                    <a:pt x="1366300" y="776129"/>
                  </a:lnTo>
                  <a:lnTo>
                    <a:pt x="0" y="776129"/>
                  </a:lnTo>
                  <a:close/>
                </a:path>
              </a:pathLst>
            </a:custGeom>
            <a:solidFill>
              <a:srgbClr val="ECEEF0"/>
            </a:solidFill>
            <a:ln cap="sq">
              <a:noFill/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366300" cy="8237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6177016" y="5126673"/>
            <a:ext cx="5293339" cy="2003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6304" lvl="1" indent="-288152" algn="l">
              <a:lnSpc>
                <a:spcPts val="4003"/>
              </a:lnSpc>
              <a:buFont typeface="Arial"/>
              <a:buChar char="•"/>
            </a:pPr>
            <a:r>
              <a:rPr lang="en-US" sz="266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Fishing activities carried out on a part-time basis (during free time/ weekend)</a:t>
            </a:r>
          </a:p>
          <a:p>
            <a:pPr marL="576304" lvl="1" indent="-288152" algn="l">
              <a:lnSpc>
                <a:spcPts val="4003"/>
              </a:lnSpc>
              <a:buFont typeface="Arial"/>
              <a:buChar char="•"/>
            </a:pPr>
            <a:r>
              <a:rPr lang="en-US" sz="266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Own consumption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2107313" y="4903686"/>
            <a:ext cx="5538954" cy="3146414"/>
            <a:chOff x="0" y="0"/>
            <a:chExt cx="1366300" cy="77612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66300" cy="776129"/>
            </a:xfrm>
            <a:custGeom>
              <a:avLst/>
              <a:gdLst/>
              <a:ahLst/>
              <a:cxnLst/>
              <a:rect l="l" t="t" r="r" b="b"/>
              <a:pathLst>
                <a:path w="1366300" h="776129">
                  <a:moveTo>
                    <a:pt x="0" y="0"/>
                  </a:moveTo>
                  <a:lnTo>
                    <a:pt x="1366300" y="0"/>
                  </a:lnTo>
                  <a:lnTo>
                    <a:pt x="1366300" y="776129"/>
                  </a:lnTo>
                  <a:lnTo>
                    <a:pt x="0" y="776129"/>
                  </a:lnTo>
                  <a:close/>
                </a:path>
              </a:pathLst>
            </a:custGeom>
            <a:solidFill>
              <a:srgbClr val="ECEEF0"/>
            </a:solidFill>
            <a:ln cap="sq">
              <a:noFill/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366300" cy="8237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2174949" y="5155248"/>
            <a:ext cx="4951422" cy="185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6304" lvl="1" indent="-288152" algn="l">
              <a:lnSpc>
                <a:spcPts val="3737"/>
              </a:lnSpc>
              <a:buFont typeface="Arial"/>
              <a:buChar char="•"/>
            </a:pPr>
            <a:r>
              <a:rPr lang="en-US" sz="266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Fishing activities by small-scale fishers registered as companies</a:t>
            </a:r>
          </a:p>
          <a:p>
            <a:pPr marL="576304" lvl="1" indent="-288152" algn="l">
              <a:lnSpc>
                <a:spcPts val="3737"/>
              </a:lnSpc>
              <a:buFont typeface="Arial"/>
              <a:buChar char="•"/>
            </a:pPr>
            <a:r>
              <a:rPr lang="en-US" sz="266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For sale purposes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65640" y="3169705"/>
            <a:ext cx="4605474" cy="1434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9"/>
              </a:lnSpc>
            </a:pPr>
            <a:r>
              <a:rPr lang="en-US" sz="4164" b="1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FULL-TIME FISHERS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130060" y="3181841"/>
            <a:ext cx="3387251" cy="1434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9"/>
              </a:lnSpc>
            </a:pPr>
            <a:r>
              <a:rPr lang="en-US" sz="4164" b="1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PART-TIME FISHERS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544475" y="3181841"/>
            <a:ext cx="4309083" cy="1434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9"/>
              </a:lnSpc>
            </a:pPr>
            <a:r>
              <a:rPr lang="en-US" sz="4164" b="1">
                <a:solidFill>
                  <a:srgbClr val="0097B2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SMALL-SCALE COMPANIES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91" r="-319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92071" y="0"/>
            <a:ext cx="18672141" cy="1865921"/>
            <a:chOff x="0" y="0"/>
            <a:chExt cx="4917766" cy="4914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17766" cy="491436"/>
            </a:xfrm>
            <a:custGeom>
              <a:avLst/>
              <a:gdLst/>
              <a:ahLst/>
              <a:cxnLst/>
              <a:rect l="l" t="t" r="r" b="b"/>
              <a:pathLst>
                <a:path w="4917766" h="491436">
                  <a:moveTo>
                    <a:pt x="0" y="0"/>
                  </a:moveTo>
                  <a:lnTo>
                    <a:pt x="4917766" y="0"/>
                  </a:lnTo>
                  <a:lnTo>
                    <a:pt x="4917766" y="491436"/>
                  </a:lnTo>
                  <a:lnTo>
                    <a:pt x="0" y="491436"/>
                  </a:lnTo>
                  <a:close/>
                </a:path>
              </a:pathLst>
            </a:custGeom>
            <a:solidFill>
              <a:srgbClr val="101D5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917766" cy="539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347185" y="564190"/>
            <a:ext cx="2427596" cy="2401113"/>
          </a:xfrm>
          <a:custGeom>
            <a:avLst/>
            <a:gdLst/>
            <a:ahLst/>
            <a:cxnLst/>
            <a:rect l="l" t="t" r="r" b="b"/>
            <a:pathLst>
              <a:path w="2427596" h="2401113">
                <a:moveTo>
                  <a:pt x="0" y="0"/>
                </a:moveTo>
                <a:lnTo>
                  <a:pt x="2427595" y="0"/>
                </a:lnTo>
                <a:lnTo>
                  <a:pt x="2427595" y="2401113"/>
                </a:lnTo>
                <a:lnTo>
                  <a:pt x="0" y="2401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62641" y="71129"/>
            <a:ext cx="2805735" cy="1578226"/>
          </a:xfrm>
          <a:custGeom>
            <a:avLst/>
            <a:gdLst/>
            <a:ahLst/>
            <a:cxnLst/>
            <a:rect l="l" t="t" r="r" b="b"/>
            <a:pathLst>
              <a:path w="2805735" h="1578226">
                <a:moveTo>
                  <a:pt x="0" y="0"/>
                </a:moveTo>
                <a:lnTo>
                  <a:pt x="2805735" y="0"/>
                </a:lnTo>
                <a:lnTo>
                  <a:pt x="2805735" y="1578226"/>
                </a:lnTo>
                <a:lnTo>
                  <a:pt x="0" y="15782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497258" y="2816201"/>
            <a:ext cx="1825146" cy="1837089"/>
            <a:chOff x="0" y="0"/>
            <a:chExt cx="2433529" cy="2449452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433529" cy="2449452"/>
              <a:chOff x="0" y="0"/>
              <a:chExt cx="622614" cy="62668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22614" cy="626687"/>
              </a:xfrm>
              <a:custGeom>
                <a:avLst/>
                <a:gdLst/>
                <a:ahLst/>
                <a:cxnLst/>
                <a:rect l="l" t="t" r="r" b="b"/>
                <a:pathLst>
                  <a:path w="622614" h="626687">
                    <a:moveTo>
                      <a:pt x="0" y="0"/>
                    </a:moveTo>
                    <a:lnTo>
                      <a:pt x="622614" y="0"/>
                    </a:lnTo>
                    <a:lnTo>
                      <a:pt x="622614" y="626687"/>
                    </a:lnTo>
                    <a:lnTo>
                      <a:pt x="0" y="626687"/>
                    </a:lnTo>
                    <a:close/>
                  </a:path>
                </a:pathLst>
              </a:custGeom>
              <a:solidFill>
                <a:srgbClr val="101D56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622614" cy="6743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547076" y="315565"/>
              <a:ext cx="1540212" cy="1761157"/>
            </a:xfrm>
            <a:custGeom>
              <a:avLst/>
              <a:gdLst/>
              <a:ahLst/>
              <a:cxnLst/>
              <a:rect l="l" t="t" r="r" b="b"/>
              <a:pathLst>
                <a:path w="1540212" h="1761157">
                  <a:moveTo>
                    <a:pt x="0" y="0"/>
                  </a:moveTo>
                  <a:lnTo>
                    <a:pt x="1540212" y="0"/>
                  </a:lnTo>
                  <a:lnTo>
                    <a:pt x="1540212" y="1761157"/>
                  </a:lnTo>
                  <a:lnTo>
                    <a:pt x="0" y="1761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497258" y="5143500"/>
            <a:ext cx="1825146" cy="1837089"/>
            <a:chOff x="0" y="0"/>
            <a:chExt cx="2433529" cy="2449452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2433529" cy="2449452"/>
              <a:chOff x="0" y="0"/>
              <a:chExt cx="622614" cy="626687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22614" cy="626687"/>
              </a:xfrm>
              <a:custGeom>
                <a:avLst/>
                <a:gdLst/>
                <a:ahLst/>
                <a:cxnLst/>
                <a:rect l="l" t="t" r="r" b="b"/>
                <a:pathLst>
                  <a:path w="622614" h="626687">
                    <a:moveTo>
                      <a:pt x="0" y="0"/>
                    </a:moveTo>
                    <a:lnTo>
                      <a:pt x="622614" y="0"/>
                    </a:lnTo>
                    <a:lnTo>
                      <a:pt x="622614" y="626687"/>
                    </a:lnTo>
                    <a:lnTo>
                      <a:pt x="0" y="626687"/>
                    </a:lnTo>
                    <a:close/>
                  </a:path>
                </a:pathLst>
              </a:custGeom>
              <a:solidFill>
                <a:srgbClr val="101D56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47625"/>
                <a:ext cx="622614" cy="674312"/>
              </a:xfrm>
              <a:prstGeom prst="rect">
                <a:avLst/>
              </a:prstGeom>
            </p:spPr>
            <p:txBody>
              <a:bodyPr lIns="39221" tIns="39221" rIns="39221" bIns="39221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>
              <a:off x="459425" y="465489"/>
              <a:ext cx="1514678" cy="1518474"/>
            </a:xfrm>
            <a:custGeom>
              <a:avLst/>
              <a:gdLst/>
              <a:ahLst/>
              <a:cxnLst/>
              <a:rect l="l" t="t" r="r" b="b"/>
              <a:pathLst>
                <a:path w="1514678" h="1518474">
                  <a:moveTo>
                    <a:pt x="0" y="0"/>
                  </a:moveTo>
                  <a:lnTo>
                    <a:pt x="1514678" y="0"/>
                  </a:lnTo>
                  <a:lnTo>
                    <a:pt x="1514678" y="1518474"/>
                  </a:lnTo>
                  <a:lnTo>
                    <a:pt x="0" y="1518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2882560" y="2816201"/>
            <a:ext cx="7673699" cy="1837089"/>
            <a:chOff x="0" y="0"/>
            <a:chExt cx="2077243" cy="4972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077243" cy="497294"/>
            </a:xfrm>
            <a:custGeom>
              <a:avLst/>
              <a:gdLst/>
              <a:ahLst/>
              <a:cxnLst/>
              <a:rect l="l" t="t" r="r" b="b"/>
              <a:pathLst>
                <a:path w="2077243" h="497294">
                  <a:moveTo>
                    <a:pt x="0" y="0"/>
                  </a:moveTo>
                  <a:lnTo>
                    <a:pt x="2077243" y="0"/>
                  </a:lnTo>
                  <a:lnTo>
                    <a:pt x="2077243" y="497294"/>
                  </a:lnTo>
                  <a:lnTo>
                    <a:pt x="0" y="497294"/>
                  </a:lnTo>
                  <a:close/>
                </a:path>
              </a:pathLst>
            </a:custGeom>
            <a:solidFill>
              <a:srgbClr val="ECEEF0"/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2077243" cy="5449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882560" y="5143500"/>
            <a:ext cx="7673699" cy="1837089"/>
            <a:chOff x="0" y="0"/>
            <a:chExt cx="2077243" cy="49729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077243" cy="497294"/>
            </a:xfrm>
            <a:custGeom>
              <a:avLst/>
              <a:gdLst/>
              <a:ahLst/>
              <a:cxnLst/>
              <a:rect l="l" t="t" r="r" b="b"/>
              <a:pathLst>
                <a:path w="2077243" h="497294">
                  <a:moveTo>
                    <a:pt x="0" y="0"/>
                  </a:moveTo>
                  <a:lnTo>
                    <a:pt x="2077243" y="0"/>
                  </a:lnTo>
                  <a:lnTo>
                    <a:pt x="2077243" y="497294"/>
                  </a:lnTo>
                  <a:lnTo>
                    <a:pt x="0" y="497294"/>
                  </a:lnTo>
                  <a:close/>
                </a:path>
              </a:pathLst>
            </a:custGeom>
            <a:solidFill>
              <a:srgbClr val="ECEEF0"/>
            </a:solidFill>
            <a:ln cap="sq">
              <a:noFill/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2077243" cy="5449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97258" y="7659454"/>
            <a:ext cx="1825146" cy="1837089"/>
            <a:chOff x="0" y="0"/>
            <a:chExt cx="622614" cy="62668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22614" cy="626687"/>
            </a:xfrm>
            <a:custGeom>
              <a:avLst/>
              <a:gdLst/>
              <a:ahLst/>
              <a:cxnLst/>
              <a:rect l="l" t="t" r="r" b="b"/>
              <a:pathLst>
                <a:path w="622614" h="626687">
                  <a:moveTo>
                    <a:pt x="0" y="0"/>
                  </a:moveTo>
                  <a:lnTo>
                    <a:pt x="622614" y="0"/>
                  </a:lnTo>
                  <a:lnTo>
                    <a:pt x="622614" y="626687"/>
                  </a:lnTo>
                  <a:lnTo>
                    <a:pt x="0" y="626687"/>
                  </a:lnTo>
                  <a:close/>
                </a:path>
              </a:pathLst>
            </a:custGeom>
            <a:solidFill>
              <a:srgbClr val="101D56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622614" cy="674312"/>
            </a:xfrm>
            <a:prstGeom prst="rect">
              <a:avLst/>
            </a:prstGeom>
          </p:spPr>
          <p:txBody>
            <a:bodyPr lIns="39221" tIns="39221" rIns="39221" bIns="39221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882560" y="7659454"/>
            <a:ext cx="7673699" cy="1837089"/>
            <a:chOff x="0" y="0"/>
            <a:chExt cx="2077243" cy="49729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077243" cy="497294"/>
            </a:xfrm>
            <a:custGeom>
              <a:avLst/>
              <a:gdLst/>
              <a:ahLst/>
              <a:cxnLst/>
              <a:rect l="l" t="t" r="r" b="b"/>
              <a:pathLst>
                <a:path w="2077243" h="497294">
                  <a:moveTo>
                    <a:pt x="0" y="0"/>
                  </a:moveTo>
                  <a:lnTo>
                    <a:pt x="2077243" y="0"/>
                  </a:lnTo>
                  <a:lnTo>
                    <a:pt x="2077243" y="497294"/>
                  </a:lnTo>
                  <a:lnTo>
                    <a:pt x="0" y="497294"/>
                  </a:lnTo>
                  <a:close/>
                </a:path>
              </a:pathLst>
            </a:custGeom>
            <a:solidFill>
              <a:srgbClr val="ECEEF0"/>
            </a:solidFill>
            <a:ln cap="sq">
              <a:noFill/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2077243" cy="5449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639388" y="7778576"/>
            <a:ext cx="1540888" cy="1598846"/>
          </a:xfrm>
          <a:custGeom>
            <a:avLst/>
            <a:gdLst/>
            <a:ahLst/>
            <a:cxnLst/>
            <a:rect l="l" t="t" r="r" b="b"/>
            <a:pathLst>
              <a:path w="1540888" h="1598846">
                <a:moveTo>
                  <a:pt x="0" y="0"/>
                </a:moveTo>
                <a:lnTo>
                  <a:pt x="1540887" y="0"/>
                </a:lnTo>
                <a:lnTo>
                  <a:pt x="1540887" y="1598845"/>
                </a:lnTo>
                <a:lnTo>
                  <a:pt x="0" y="15988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31" name="Group 31"/>
          <p:cNvGrpSpPr/>
          <p:nvPr/>
        </p:nvGrpSpPr>
        <p:grpSpPr>
          <a:xfrm>
            <a:off x="12749136" y="2965303"/>
            <a:ext cx="4839304" cy="2985408"/>
            <a:chOff x="0" y="0"/>
            <a:chExt cx="1372240" cy="846547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372240" cy="846547"/>
            </a:xfrm>
            <a:custGeom>
              <a:avLst/>
              <a:gdLst/>
              <a:ahLst/>
              <a:cxnLst/>
              <a:rect l="l" t="t" r="r" b="b"/>
              <a:pathLst>
                <a:path w="1372240" h="846547">
                  <a:moveTo>
                    <a:pt x="0" y="0"/>
                  </a:moveTo>
                  <a:lnTo>
                    <a:pt x="1372240" y="0"/>
                  </a:lnTo>
                  <a:lnTo>
                    <a:pt x="1372240" y="846547"/>
                  </a:lnTo>
                  <a:lnTo>
                    <a:pt x="0" y="846547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47625"/>
              <a:ext cx="1372240" cy="894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0707335" y="5605455"/>
            <a:ext cx="1870054" cy="935027"/>
            <a:chOff x="0" y="0"/>
            <a:chExt cx="812800" cy="4064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E1E5E9"/>
            </a:solidFill>
            <a:ln w="38100" cap="sq">
              <a:solidFill>
                <a:srgbClr val="E1E5E9"/>
              </a:solidFill>
              <a:prstDash val="solid"/>
              <a:miter/>
            </a:ln>
          </p:spPr>
        </p:sp>
        <p:sp>
          <p:nvSpPr>
            <p:cNvPr id="36" name="TextBox 36"/>
            <p:cNvSpPr txBox="1"/>
            <p:nvPr/>
          </p:nvSpPr>
          <p:spPr>
            <a:xfrm>
              <a:off x="0" y="-47625"/>
              <a:ext cx="698500" cy="454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497258" y="258590"/>
            <a:ext cx="14455036" cy="128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b="1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CURRENT MECHANISMS FOR DATA COLLECTION IN SMALL-SCALE FISHERIES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345062" y="5769447"/>
            <a:ext cx="7906229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Through social media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284026" y="3235635"/>
            <a:ext cx="7906229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dirty="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Monthly data forms - issued by DOF and </a:t>
            </a:r>
          </a:p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dirty="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distributed manually to fishers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345062" y="8095014"/>
            <a:ext cx="6690687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  <a:spcBef>
                <a:spcPct val="0"/>
              </a:spcBef>
            </a:pPr>
            <a:r>
              <a:rPr lang="en-US" sz="2699" dirty="0">
                <a:solidFill>
                  <a:srgbClr val="000000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Random sampling - daily visit to stalls and slipways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3126155" y="3808665"/>
            <a:ext cx="4442061" cy="1816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1380" lvl="1" indent="-260690" algn="l">
              <a:lnSpc>
                <a:spcPts val="3380"/>
              </a:lnSpc>
              <a:buFont typeface="Arial"/>
              <a:buChar char="•"/>
            </a:pPr>
            <a:r>
              <a:rPr lang="en-US" sz="2414" i="1">
                <a:solidFill>
                  <a:srgbClr val="FFFFFF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Date of operation</a:t>
            </a:r>
          </a:p>
          <a:p>
            <a:pPr marL="521380" lvl="1" indent="-260690" algn="l">
              <a:lnSpc>
                <a:spcPts val="3380"/>
              </a:lnSpc>
              <a:buFont typeface="Arial"/>
              <a:buChar char="•"/>
            </a:pPr>
            <a:r>
              <a:rPr lang="en-US" sz="2414" i="1">
                <a:solidFill>
                  <a:srgbClr val="FFFFFF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Location of Operation</a:t>
            </a:r>
          </a:p>
          <a:p>
            <a:pPr marL="521380" lvl="1" indent="-260690" algn="l">
              <a:lnSpc>
                <a:spcPts val="3380"/>
              </a:lnSpc>
              <a:buFont typeface="Arial"/>
              <a:buChar char="•"/>
            </a:pPr>
            <a:r>
              <a:rPr lang="en-US" sz="2414" i="1">
                <a:solidFill>
                  <a:srgbClr val="FFFFFF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Species of Fish Caught</a:t>
            </a:r>
          </a:p>
          <a:p>
            <a:pPr marL="521380" lvl="1" indent="-260690" algn="l">
              <a:lnSpc>
                <a:spcPts val="3380"/>
              </a:lnSpc>
              <a:buFont typeface="Arial"/>
              <a:buChar char="•"/>
            </a:pPr>
            <a:r>
              <a:rPr lang="en-US" sz="2414" i="1">
                <a:solidFill>
                  <a:srgbClr val="FFFFFF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Weight of Fish Caught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12749136" y="6074018"/>
            <a:ext cx="4839304" cy="2668371"/>
            <a:chOff x="0" y="0"/>
            <a:chExt cx="1372240" cy="756647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372240" cy="756647"/>
            </a:xfrm>
            <a:custGeom>
              <a:avLst/>
              <a:gdLst/>
              <a:ahLst/>
              <a:cxnLst/>
              <a:rect l="l" t="t" r="r" b="b"/>
              <a:pathLst>
                <a:path w="1372240" h="756647">
                  <a:moveTo>
                    <a:pt x="0" y="0"/>
                  </a:moveTo>
                  <a:lnTo>
                    <a:pt x="1372240" y="0"/>
                  </a:lnTo>
                  <a:lnTo>
                    <a:pt x="1372240" y="756647"/>
                  </a:lnTo>
                  <a:lnTo>
                    <a:pt x="0" y="756647"/>
                  </a:lnTo>
                  <a:close/>
                </a:path>
              </a:pathLst>
            </a:custGeom>
            <a:solidFill>
              <a:srgbClr val="0097B2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47625"/>
              <a:ext cx="1372240" cy="8042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12927533" y="3044028"/>
            <a:ext cx="4839304" cy="661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1"/>
              </a:lnSpc>
            </a:pPr>
            <a:r>
              <a:rPr lang="en-US" sz="3622" b="1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Fishing Operation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3126155" y="6960035"/>
            <a:ext cx="4442061" cy="1356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1380" lvl="1" indent="-260690" algn="l">
              <a:lnSpc>
                <a:spcPts val="3380"/>
              </a:lnSpc>
              <a:buFont typeface="Arial"/>
              <a:buChar char="•"/>
            </a:pPr>
            <a:r>
              <a:rPr lang="en-US" sz="2414" i="1">
                <a:solidFill>
                  <a:srgbClr val="FFFFFF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Price per Kg</a:t>
            </a:r>
          </a:p>
          <a:p>
            <a:pPr marL="521380" lvl="1" indent="-260690" algn="l">
              <a:lnSpc>
                <a:spcPts val="3380"/>
              </a:lnSpc>
              <a:buFont typeface="Arial"/>
              <a:buChar char="•"/>
            </a:pPr>
            <a:r>
              <a:rPr lang="en-US" sz="2414" i="1">
                <a:solidFill>
                  <a:srgbClr val="FFFFFF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Sales Revenue </a:t>
            </a:r>
          </a:p>
          <a:p>
            <a:pPr marL="521380" lvl="1" indent="-260690" algn="l">
              <a:lnSpc>
                <a:spcPts val="3380"/>
              </a:lnSpc>
              <a:buFont typeface="Arial"/>
              <a:buChar char="•"/>
            </a:pPr>
            <a:r>
              <a:rPr lang="en-US" sz="2414" i="1">
                <a:solidFill>
                  <a:srgbClr val="FFFFFF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Expenses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2927533" y="6176551"/>
            <a:ext cx="4839304" cy="661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1"/>
              </a:lnSpc>
            </a:pPr>
            <a:r>
              <a:rPr lang="en-US" sz="3622" b="1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Market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2071" y="0"/>
            <a:ext cx="18672141" cy="1865921"/>
            <a:chOff x="0" y="0"/>
            <a:chExt cx="4917766" cy="4914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7766" cy="491436"/>
            </a:xfrm>
            <a:custGeom>
              <a:avLst/>
              <a:gdLst/>
              <a:ahLst/>
              <a:cxnLst/>
              <a:rect l="l" t="t" r="r" b="b"/>
              <a:pathLst>
                <a:path w="4917766" h="491436">
                  <a:moveTo>
                    <a:pt x="0" y="0"/>
                  </a:moveTo>
                  <a:lnTo>
                    <a:pt x="4917766" y="0"/>
                  </a:lnTo>
                  <a:lnTo>
                    <a:pt x="4917766" y="491436"/>
                  </a:lnTo>
                  <a:lnTo>
                    <a:pt x="0" y="491436"/>
                  </a:lnTo>
                  <a:close/>
                </a:path>
              </a:pathLst>
            </a:custGeom>
            <a:solidFill>
              <a:srgbClr val="101D5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917766" cy="539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262641" y="71129"/>
            <a:ext cx="2805735" cy="1578226"/>
          </a:xfrm>
          <a:custGeom>
            <a:avLst/>
            <a:gdLst/>
            <a:ahLst/>
            <a:cxnLst/>
            <a:rect l="l" t="t" r="r" b="b"/>
            <a:pathLst>
              <a:path w="2805735" h="1578226">
                <a:moveTo>
                  <a:pt x="0" y="0"/>
                </a:moveTo>
                <a:lnTo>
                  <a:pt x="2805735" y="0"/>
                </a:lnTo>
                <a:lnTo>
                  <a:pt x="2805735" y="1578226"/>
                </a:lnTo>
                <a:lnTo>
                  <a:pt x="0" y="15782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07605" y="544975"/>
            <a:ext cx="14455036" cy="699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</a:pPr>
            <a:r>
              <a:rPr lang="en-US" sz="3799" b="1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MONTHLY DATA FORM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63F4FB-608E-4D69-807A-F652E0B1E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92" y="1894082"/>
            <a:ext cx="11607214" cy="823262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91" r="-319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92071" y="0"/>
            <a:ext cx="18672141" cy="1865921"/>
            <a:chOff x="0" y="0"/>
            <a:chExt cx="4917766" cy="4914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17766" cy="491436"/>
            </a:xfrm>
            <a:custGeom>
              <a:avLst/>
              <a:gdLst/>
              <a:ahLst/>
              <a:cxnLst/>
              <a:rect l="l" t="t" r="r" b="b"/>
              <a:pathLst>
                <a:path w="4917766" h="491436">
                  <a:moveTo>
                    <a:pt x="0" y="0"/>
                  </a:moveTo>
                  <a:lnTo>
                    <a:pt x="4917766" y="0"/>
                  </a:lnTo>
                  <a:lnTo>
                    <a:pt x="4917766" y="491436"/>
                  </a:lnTo>
                  <a:lnTo>
                    <a:pt x="0" y="491436"/>
                  </a:lnTo>
                  <a:close/>
                </a:path>
              </a:pathLst>
            </a:custGeom>
            <a:solidFill>
              <a:srgbClr val="101D5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917766" cy="539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461775" y="231049"/>
            <a:ext cx="2613664" cy="2585152"/>
          </a:xfrm>
          <a:custGeom>
            <a:avLst/>
            <a:gdLst/>
            <a:ahLst/>
            <a:cxnLst/>
            <a:rect l="l" t="t" r="r" b="b"/>
            <a:pathLst>
              <a:path w="2613664" h="2585152">
                <a:moveTo>
                  <a:pt x="0" y="0"/>
                </a:moveTo>
                <a:lnTo>
                  <a:pt x="2613665" y="0"/>
                </a:lnTo>
                <a:lnTo>
                  <a:pt x="2613665" y="2585152"/>
                </a:lnTo>
                <a:lnTo>
                  <a:pt x="0" y="25851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69705" y="143847"/>
            <a:ext cx="2805735" cy="1578226"/>
          </a:xfrm>
          <a:custGeom>
            <a:avLst/>
            <a:gdLst/>
            <a:ahLst/>
            <a:cxnLst/>
            <a:rect l="l" t="t" r="r" b="b"/>
            <a:pathLst>
              <a:path w="2805735" h="1578226">
                <a:moveTo>
                  <a:pt x="0" y="0"/>
                </a:moveTo>
                <a:lnTo>
                  <a:pt x="2805735" y="0"/>
                </a:lnTo>
                <a:lnTo>
                  <a:pt x="2805735" y="1578226"/>
                </a:lnTo>
                <a:lnTo>
                  <a:pt x="0" y="15782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aphicFrame>
        <p:nvGraphicFramePr>
          <p:cNvPr id="8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742753"/>
              </p:ext>
            </p:extLst>
          </p:nvPr>
        </p:nvGraphicFramePr>
        <p:xfrm>
          <a:off x="646385" y="1999271"/>
          <a:ext cx="16995230" cy="8138159"/>
        </p:xfrm>
        <a:graphic>
          <a:graphicData uri="http://schemas.openxmlformats.org/drawingml/2006/table">
            <a:tbl>
              <a:tblPr/>
              <a:tblGrid>
                <a:gridCol w="7946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48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46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37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200" b="1" u="none" strike="noStrike" dirty="0">
                          <a:solidFill>
                            <a:srgbClr val="ECEEF0"/>
                          </a:solidFill>
                          <a:latin typeface="Helvetica World Bold"/>
                          <a:ea typeface="Helvetica World Bold"/>
                          <a:cs typeface="Helvetica World Bold"/>
                          <a:sym typeface="Helvetica World Bold"/>
                        </a:rPr>
                        <a:t>CHALLENGES</a:t>
                      </a:r>
                      <a:endParaRPr lang="en-US" sz="22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1D5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ts val="237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200" b="1" u="none" strike="noStrike">
                          <a:solidFill>
                            <a:srgbClr val="ECEEF0"/>
                          </a:solidFill>
                          <a:latin typeface="Helvetica World Bold"/>
                          <a:ea typeface="Helvetica World Bold"/>
                          <a:cs typeface="Helvetica World Bold"/>
                          <a:sym typeface="Helvetica World Bold"/>
                        </a:rPr>
                        <a:t>PROGRESS</a:t>
                      </a:r>
                      <a:endParaRPr lang="en-US" sz="22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1D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3012">
                <a:tc>
                  <a:txBody>
                    <a:bodyPr/>
                    <a:lstStyle/>
                    <a:p>
                      <a:pPr algn="l">
                        <a:lnSpc>
                          <a:spcPts val="2379"/>
                        </a:lnSpc>
                        <a:defRPr/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  <a:latin typeface="Helvetica World Bold"/>
                          <a:ea typeface="Helvetica World Bold"/>
                          <a:cs typeface="Helvetica World Bold"/>
                          <a:sym typeface="Helvetica World Bold"/>
                        </a:rPr>
                        <a:t>Low Data Reporting Coverage</a:t>
                      </a:r>
                      <a:endParaRPr lang="en-US" sz="2200" dirty="0"/>
                    </a:p>
                    <a:p>
                      <a:pPr marL="0" lvl="0" indent="0" algn="l">
                        <a:lnSpc>
                          <a:spcPts val="2379"/>
                        </a:lnSpc>
                        <a:spcBef>
                          <a:spcPct val="0"/>
                        </a:spcBef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latin typeface="Helvetica World"/>
                          <a:ea typeface="Helvetica World"/>
                          <a:cs typeface="Helvetica World"/>
                          <a:sym typeface="Helvetica World"/>
                        </a:rPr>
                        <a:t>Less than 5% of the total fishers' data is collected through the existing data collection methodology.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lvl="0" indent="0" algn="just">
                        <a:lnSpc>
                          <a:spcPts val="25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latin typeface="Helvetica World"/>
                          <a:ea typeface="Helvetica World"/>
                          <a:cs typeface="Helvetica World"/>
                          <a:sym typeface="Helvetica World"/>
                        </a:rPr>
                        <a:t>Establishment of 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latin typeface="Helvetica World Bold"/>
                          <a:ea typeface="Helvetica World Bold"/>
                          <a:cs typeface="Helvetica World Bold"/>
                          <a:sym typeface="Helvetica World Bold"/>
                        </a:rPr>
                        <a:t>Electronic Catch Documentation Scheme (ECDS) 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latin typeface="Helvetica World"/>
                          <a:ea typeface="Helvetica World"/>
                          <a:cs typeface="Helvetica World"/>
                          <a:sym typeface="Helvetica World"/>
                        </a:rPr>
                        <a:t>which is </a:t>
                      </a:r>
                      <a:r>
                        <a:rPr lang="en-US" sz="2200" u="none" strike="noStrike" dirty="0">
                          <a:solidFill>
                            <a:srgbClr val="000000"/>
                          </a:solidFill>
                          <a:latin typeface="Helvetica World"/>
                          <a:ea typeface="Helvetica World"/>
                          <a:cs typeface="Helvetica World"/>
                          <a:sym typeface="Helvetica World"/>
                        </a:rPr>
                        <a:t>directly connected to a central database for improved traceability and management.</a:t>
                      </a:r>
                      <a:endParaRPr lang="en-US" sz="2200" dirty="0"/>
                    </a:p>
                    <a:p>
                      <a:pPr marL="0" lvl="0" indent="0" algn="just">
                        <a:lnSpc>
                          <a:spcPts val="2519"/>
                        </a:lnSpc>
                        <a:spcBef>
                          <a:spcPct val="0"/>
                        </a:spcBef>
                      </a:pPr>
                      <a:endParaRPr lang="en-US" sz="2200" dirty="0"/>
                    </a:p>
                    <a:p>
                      <a:pPr marL="0" lvl="0" indent="0" algn="just">
                        <a:lnSpc>
                          <a:spcPts val="2519"/>
                        </a:lnSpc>
                        <a:spcBef>
                          <a:spcPct val="0"/>
                        </a:spcBef>
                      </a:pPr>
                      <a:r>
                        <a:rPr lang="en-US" sz="2200" u="none" strike="noStrike" dirty="0">
                          <a:solidFill>
                            <a:srgbClr val="000000"/>
                          </a:solidFill>
                          <a:latin typeface="Helvetica World"/>
                          <a:ea typeface="Helvetica World"/>
                          <a:cs typeface="Helvetica World"/>
                          <a:sym typeface="Helvetica World"/>
                        </a:rPr>
                        <a:t>Estimated implementation timeline: By end of 2026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4231">
                <a:tc>
                  <a:txBody>
                    <a:bodyPr/>
                    <a:lstStyle/>
                    <a:p>
                      <a:pPr algn="l">
                        <a:lnSpc>
                          <a:spcPts val="2379"/>
                        </a:lnSpc>
                        <a:defRPr/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  <a:latin typeface="Helvetica World Bold"/>
                          <a:ea typeface="Helvetica World Bold"/>
                          <a:cs typeface="Helvetica World Bold"/>
                          <a:sym typeface="Helvetica World Bold"/>
                        </a:rPr>
                        <a:t>Fragmented and Dispersed Fishers </a:t>
                      </a:r>
                      <a:endParaRPr lang="en-US" sz="2200" dirty="0"/>
                    </a:p>
                    <a:p>
                      <a:pPr marL="367026" lvl="1" indent="-183513" algn="l">
                        <a:lnSpc>
                          <a:spcPts val="2379"/>
                        </a:lnSpc>
                        <a:spcBef>
                          <a:spcPct val="0"/>
                        </a:spcBef>
                        <a:buFont typeface="Arial"/>
                        <a:buChar char="•"/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latin typeface="Helvetica World"/>
                          <a:ea typeface="Helvetica World"/>
                          <a:cs typeface="Helvetica World"/>
                          <a:sym typeface="Helvetica World"/>
                        </a:rPr>
                        <a:t>Over 30 slipways used by fishers in various locations, making monitoring difficult</a:t>
                      </a:r>
                    </a:p>
                    <a:p>
                      <a:pPr marL="367026" lvl="1" indent="-183513" algn="l">
                        <a:lnSpc>
                          <a:spcPts val="2379"/>
                        </a:lnSpc>
                        <a:spcBef>
                          <a:spcPct val="0"/>
                        </a:spcBef>
                        <a:buFont typeface="Arial"/>
                        <a:buChar char="•"/>
                      </a:pPr>
                      <a:r>
                        <a:rPr lang="en-US" sz="2200" u="none" strike="noStrike" dirty="0">
                          <a:solidFill>
                            <a:srgbClr val="000000"/>
                          </a:solidFill>
                          <a:latin typeface="Helvetica World"/>
                          <a:ea typeface="Helvetica World"/>
                          <a:cs typeface="Helvetica World"/>
                          <a:sym typeface="Helvetica World"/>
                        </a:rPr>
                        <a:t>Fishers who live in the Water Village typically do not use slipways - posing additional challenges to access and </a:t>
                      </a:r>
                    </a:p>
                    <a:p>
                      <a:pPr marL="183513" lvl="1" indent="0" algn="l">
                        <a:lnSpc>
                          <a:spcPts val="2379"/>
                        </a:lnSpc>
                        <a:spcBef>
                          <a:spcPct val="0"/>
                        </a:spcBef>
                        <a:buFont typeface="Arial"/>
                        <a:buNone/>
                      </a:pPr>
                      <a:r>
                        <a:rPr lang="en-US" sz="2200" u="none" strike="noStrike" dirty="0">
                          <a:solidFill>
                            <a:srgbClr val="000000"/>
                          </a:solidFill>
                          <a:latin typeface="Helvetica World"/>
                          <a:ea typeface="Helvetica World"/>
                          <a:cs typeface="Helvetica World"/>
                          <a:sym typeface="Helvetica World"/>
                        </a:rPr>
                        <a:t>   data collection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lvl="0" indent="0" algn="just">
                        <a:lnSpc>
                          <a:spcPts val="25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Helvetica World"/>
                          <a:ea typeface="Helvetica World"/>
                          <a:cs typeface="Helvetica World"/>
                          <a:sym typeface="Helvetica World"/>
                        </a:rPr>
                        <a:t>Establishment of </a:t>
                      </a:r>
                      <a:r>
                        <a:rPr lang="en-US" sz="1799" b="1">
                          <a:solidFill>
                            <a:srgbClr val="000000"/>
                          </a:solidFill>
                          <a:latin typeface="Helvetica World Bold"/>
                          <a:ea typeface="Helvetica World Bold"/>
                          <a:cs typeface="Helvetica World Bold"/>
                          <a:sym typeface="Helvetica World Bold"/>
                        </a:rPr>
                        <a:t>Electronic Catch Documentation Scheme (ECDS) </a:t>
                      </a:r>
                      <a:r>
                        <a:rPr lang="en-US" sz="1799">
                          <a:solidFill>
                            <a:srgbClr val="000000"/>
                          </a:solidFill>
                          <a:latin typeface="Helvetica World"/>
                          <a:ea typeface="Helvetica World"/>
                          <a:cs typeface="Helvetica World"/>
                          <a:sym typeface="Helvetica World"/>
                        </a:rPr>
                        <a:t>which is </a:t>
                      </a:r>
                      <a:r>
                        <a:rPr lang="en-US" sz="1799" u="none" strike="noStrike">
                          <a:solidFill>
                            <a:srgbClr val="000000"/>
                          </a:solidFill>
                          <a:latin typeface="Helvetica World"/>
                          <a:ea typeface="Helvetica World"/>
                          <a:cs typeface="Helvetica World"/>
                          <a:sym typeface="Helvetica World"/>
                        </a:rPr>
                        <a:t>directly connected to a central database for improved traceability and management.</a:t>
                      </a:r>
                      <a:endParaRPr lang="en-US" sz="1100"/>
                    </a:p>
                    <a:p>
                      <a:pPr marL="0" lvl="0" indent="0" algn="just">
                        <a:lnSpc>
                          <a:spcPts val="2519"/>
                        </a:lnSpc>
                        <a:spcBef>
                          <a:spcPct val="0"/>
                        </a:spcBef>
                      </a:pPr>
                      <a:endParaRPr lang="en-US" sz="1100"/>
                    </a:p>
                    <a:p>
                      <a:pPr marL="0" lvl="0" indent="0" algn="just">
                        <a:lnSpc>
                          <a:spcPts val="2519"/>
                        </a:lnSpc>
                        <a:spcBef>
                          <a:spcPct val="0"/>
                        </a:spcBef>
                      </a:pPr>
                      <a:r>
                        <a:rPr lang="en-US" sz="1799" u="none" strike="noStrike">
                          <a:solidFill>
                            <a:srgbClr val="000000"/>
                          </a:solidFill>
                          <a:latin typeface="Helvetica World"/>
                          <a:ea typeface="Helvetica World"/>
                          <a:cs typeface="Helvetica World"/>
                          <a:sym typeface="Helvetica World"/>
                        </a:rPr>
                        <a:t>Estimated Implementation Timeline: By end of 2026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2642">
                <a:tc>
                  <a:txBody>
                    <a:bodyPr/>
                    <a:lstStyle/>
                    <a:p>
                      <a:pPr algn="l">
                        <a:lnSpc>
                          <a:spcPts val="2379"/>
                        </a:lnSpc>
                        <a:defRPr/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  <a:latin typeface="Helvetica World Bold"/>
                          <a:ea typeface="Helvetica World Bold"/>
                          <a:cs typeface="Helvetica World Bold"/>
                          <a:sym typeface="Helvetica World Bold"/>
                        </a:rPr>
                        <a:t>Insufficient Manpower &amp; Resources</a:t>
                      </a:r>
                      <a:endParaRPr lang="en-US" sz="2200" dirty="0"/>
                    </a:p>
                    <a:p>
                      <a:pPr algn="l">
                        <a:lnSpc>
                          <a:spcPts val="2379"/>
                        </a:lnSpc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latin typeface="Helvetica World"/>
                          <a:ea typeface="Helvetica World"/>
                          <a:cs typeface="Helvetica World"/>
                          <a:sym typeface="Helvetica World"/>
                        </a:rPr>
                        <a:t>Limited field officers for data collection and monitoring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lvl="0" indent="0" algn="just">
                        <a:lnSpc>
                          <a:spcPts val="25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1799">
                          <a:solidFill>
                            <a:srgbClr val="000000"/>
                          </a:solidFill>
                          <a:latin typeface="Helvetica World"/>
                          <a:ea typeface="Helvetica World"/>
                          <a:cs typeface="Helvetica World"/>
                          <a:sym typeface="Helvetica World"/>
                        </a:rPr>
                        <a:t>Establishment of </a:t>
                      </a:r>
                      <a:r>
                        <a:rPr lang="en-US" sz="1799" b="1">
                          <a:solidFill>
                            <a:srgbClr val="000000"/>
                          </a:solidFill>
                          <a:latin typeface="Helvetica World Bold"/>
                          <a:ea typeface="Helvetica World Bold"/>
                          <a:cs typeface="Helvetica World Bold"/>
                          <a:sym typeface="Helvetica World Bold"/>
                        </a:rPr>
                        <a:t>Electronic Catch Documentation Scheme (ECDS) </a:t>
                      </a:r>
                      <a:r>
                        <a:rPr lang="en-US" sz="1799">
                          <a:solidFill>
                            <a:srgbClr val="000000"/>
                          </a:solidFill>
                          <a:latin typeface="Helvetica World"/>
                          <a:ea typeface="Helvetica World"/>
                          <a:cs typeface="Helvetica World"/>
                          <a:sym typeface="Helvetica World"/>
                        </a:rPr>
                        <a:t>which is </a:t>
                      </a:r>
                      <a:r>
                        <a:rPr lang="en-US" sz="1799" u="none" strike="noStrike">
                          <a:solidFill>
                            <a:srgbClr val="000000"/>
                          </a:solidFill>
                          <a:latin typeface="Helvetica World"/>
                          <a:ea typeface="Helvetica World"/>
                          <a:cs typeface="Helvetica World"/>
                          <a:sym typeface="Helvetica World"/>
                        </a:rPr>
                        <a:t>directly connected to a central database for improved traceability and management.</a:t>
                      </a:r>
                      <a:endParaRPr lang="en-US" sz="1100"/>
                    </a:p>
                    <a:p>
                      <a:pPr marL="0" lvl="0" indent="0" algn="just">
                        <a:lnSpc>
                          <a:spcPts val="2519"/>
                        </a:lnSpc>
                        <a:spcBef>
                          <a:spcPct val="0"/>
                        </a:spcBef>
                      </a:pPr>
                      <a:endParaRPr lang="en-US" sz="1100"/>
                    </a:p>
                    <a:p>
                      <a:pPr marL="0" lvl="0" indent="0" algn="just">
                        <a:lnSpc>
                          <a:spcPts val="2519"/>
                        </a:lnSpc>
                        <a:spcBef>
                          <a:spcPct val="0"/>
                        </a:spcBef>
                      </a:pPr>
                      <a:r>
                        <a:rPr lang="en-US" sz="1799" u="none" strike="noStrike">
                          <a:solidFill>
                            <a:srgbClr val="000000"/>
                          </a:solidFill>
                          <a:latin typeface="Helvetica World"/>
                          <a:ea typeface="Helvetica World"/>
                          <a:cs typeface="Helvetica World"/>
                          <a:sym typeface="Helvetica World"/>
                        </a:rPr>
                        <a:t>Estimated Implementation Timeline: By end of 2026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5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2642">
                <a:tc>
                  <a:txBody>
                    <a:bodyPr/>
                    <a:lstStyle/>
                    <a:p>
                      <a:pPr algn="l">
                        <a:lnSpc>
                          <a:spcPts val="2379"/>
                        </a:lnSpc>
                        <a:defRPr/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  <a:latin typeface="Helvetica World Bold"/>
                          <a:ea typeface="Helvetica World Bold"/>
                          <a:cs typeface="Helvetica World Bold"/>
                          <a:sym typeface="Helvetica World Bold"/>
                        </a:rPr>
                        <a:t>Limited Digital Access &amp; Literacy</a:t>
                      </a:r>
                      <a:endParaRPr lang="en-US" sz="2200" dirty="0"/>
                    </a:p>
                    <a:p>
                      <a:pPr algn="l">
                        <a:lnSpc>
                          <a:spcPts val="2379"/>
                        </a:lnSpc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latin typeface="Helvetica World"/>
                          <a:ea typeface="Helvetica World"/>
                          <a:cs typeface="Helvetica World"/>
                          <a:sym typeface="Helvetica World"/>
                        </a:rPr>
                        <a:t>Some fishers lack digital skills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5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  <a:latin typeface="Helvetica World Bold"/>
                          <a:ea typeface="Helvetica World Bold"/>
                          <a:cs typeface="Helvetica World Bold"/>
                          <a:sym typeface="Helvetica World Bold"/>
                        </a:rPr>
                        <a:t>DOF will guide on the use of ECDS after its establishment</a:t>
                      </a:r>
                      <a:endParaRPr lang="en-US" sz="22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33170">
                <a:tc>
                  <a:txBody>
                    <a:bodyPr/>
                    <a:lstStyle/>
                    <a:p>
                      <a:pPr algn="l">
                        <a:lnSpc>
                          <a:spcPts val="2379"/>
                        </a:lnSpc>
                        <a:defRPr/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  <a:latin typeface="Helvetica World Bold"/>
                          <a:ea typeface="Helvetica World Bold"/>
                          <a:cs typeface="Helvetica World Bold"/>
                          <a:sym typeface="Helvetica World Bold"/>
                        </a:rPr>
                        <a:t>Limited Trust and Engagement</a:t>
                      </a:r>
                      <a:endParaRPr lang="en-US" sz="2200" dirty="0"/>
                    </a:p>
                    <a:p>
                      <a:pPr algn="l">
                        <a:lnSpc>
                          <a:spcPts val="2379"/>
                        </a:lnSpc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latin typeface="Helvetica World"/>
                          <a:ea typeface="Helvetica World"/>
                          <a:cs typeface="Helvetica World"/>
                          <a:sym typeface="Helvetica World"/>
                        </a:rPr>
                        <a:t>Hesitancy to share information due to lack of incentives or awareness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ts val="25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  <a:latin typeface="Helvetica World Bold"/>
                          <a:ea typeface="Helvetica World Bold"/>
                          <a:cs typeface="Helvetica World Bold"/>
                          <a:sym typeface="Helvetica World Bold"/>
                        </a:rPr>
                        <a:t>DOF has conducted various initiatives to support the small-scale fisheries industry</a:t>
                      </a:r>
                      <a:endParaRPr lang="en-US" sz="22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" name="TextBox 12"/>
          <p:cNvSpPr txBox="1"/>
          <p:nvPr/>
        </p:nvSpPr>
        <p:spPr>
          <a:xfrm>
            <a:off x="411626" y="229380"/>
            <a:ext cx="14455036" cy="1340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 b="1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CHALLENGES IN THE SMALL-SCALE FISHERIES OF </a:t>
            </a:r>
          </a:p>
          <a:p>
            <a:pPr algn="l">
              <a:lnSpc>
                <a:spcPts val="5039"/>
              </a:lnSpc>
            </a:pPr>
            <a:r>
              <a:rPr lang="en-US" sz="3599" b="1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BRUNEI DARUSSALAM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91" r="-319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92071" y="0"/>
            <a:ext cx="18672141" cy="1865921"/>
            <a:chOff x="0" y="0"/>
            <a:chExt cx="4917766" cy="4914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17766" cy="491436"/>
            </a:xfrm>
            <a:custGeom>
              <a:avLst/>
              <a:gdLst/>
              <a:ahLst/>
              <a:cxnLst/>
              <a:rect l="l" t="t" r="r" b="b"/>
              <a:pathLst>
                <a:path w="4917766" h="491436">
                  <a:moveTo>
                    <a:pt x="0" y="0"/>
                  </a:moveTo>
                  <a:lnTo>
                    <a:pt x="4917766" y="0"/>
                  </a:lnTo>
                  <a:lnTo>
                    <a:pt x="4917766" y="491436"/>
                  </a:lnTo>
                  <a:lnTo>
                    <a:pt x="0" y="491436"/>
                  </a:lnTo>
                  <a:close/>
                </a:path>
              </a:pathLst>
            </a:custGeom>
            <a:solidFill>
              <a:srgbClr val="101D5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917766" cy="539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461775" y="307249"/>
            <a:ext cx="2613664" cy="2585152"/>
          </a:xfrm>
          <a:custGeom>
            <a:avLst/>
            <a:gdLst/>
            <a:ahLst/>
            <a:cxnLst/>
            <a:rect l="l" t="t" r="r" b="b"/>
            <a:pathLst>
              <a:path w="2613664" h="2585152">
                <a:moveTo>
                  <a:pt x="0" y="0"/>
                </a:moveTo>
                <a:lnTo>
                  <a:pt x="2613665" y="0"/>
                </a:lnTo>
                <a:lnTo>
                  <a:pt x="2613665" y="2585152"/>
                </a:lnTo>
                <a:lnTo>
                  <a:pt x="0" y="25851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69705" y="143847"/>
            <a:ext cx="2805735" cy="1578226"/>
          </a:xfrm>
          <a:custGeom>
            <a:avLst/>
            <a:gdLst/>
            <a:ahLst/>
            <a:cxnLst/>
            <a:rect l="l" t="t" r="r" b="b"/>
            <a:pathLst>
              <a:path w="2805735" h="1578226">
                <a:moveTo>
                  <a:pt x="0" y="0"/>
                </a:moveTo>
                <a:lnTo>
                  <a:pt x="2805735" y="0"/>
                </a:lnTo>
                <a:lnTo>
                  <a:pt x="2805735" y="1578226"/>
                </a:lnTo>
                <a:lnTo>
                  <a:pt x="0" y="15782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81419" y="2078372"/>
            <a:ext cx="7272411" cy="2354231"/>
            <a:chOff x="0" y="0"/>
            <a:chExt cx="2532805" cy="81992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32805" cy="819921"/>
            </a:xfrm>
            <a:custGeom>
              <a:avLst/>
              <a:gdLst/>
              <a:ahLst/>
              <a:cxnLst/>
              <a:rect l="l" t="t" r="r" b="b"/>
              <a:pathLst>
                <a:path w="2532805" h="819921">
                  <a:moveTo>
                    <a:pt x="0" y="0"/>
                  </a:moveTo>
                  <a:lnTo>
                    <a:pt x="2532805" y="0"/>
                  </a:lnTo>
                  <a:lnTo>
                    <a:pt x="2532805" y="819921"/>
                  </a:lnTo>
                  <a:lnTo>
                    <a:pt x="0" y="819921"/>
                  </a:lnTo>
                  <a:close/>
                </a:path>
              </a:pathLst>
            </a:custGeom>
            <a:solidFill>
              <a:srgbClr val="ECEEF0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532805" cy="867546"/>
            </a:xfrm>
            <a:prstGeom prst="rect">
              <a:avLst/>
            </a:prstGeom>
          </p:spPr>
          <p:txBody>
            <a:bodyPr lIns="50959" tIns="50959" rIns="50959" bIns="50959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81419" y="4555054"/>
            <a:ext cx="7272411" cy="2527754"/>
            <a:chOff x="0" y="0"/>
            <a:chExt cx="2532805" cy="88035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532805" cy="880355"/>
            </a:xfrm>
            <a:custGeom>
              <a:avLst/>
              <a:gdLst/>
              <a:ahLst/>
              <a:cxnLst/>
              <a:rect l="l" t="t" r="r" b="b"/>
              <a:pathLst>
                <a:path w="2532805" h="880355">
                  <a:moveTo>
                    <a:pt x="0" y="0"/>
                  </a:moveTo>
                  <a:lnTo>
                    <a:pt x="2532805" y="0"/>
                  </a:lnTo>
                  <a:lnTo>
                    <a:pt x="2532805" y="880355"/>
                  </a:lnTo>
                  <a:lnTo>
                    <a:pt x="0" y="880355"/>
                  </a:lnTo>
                  <a:close/>
                </a:path>
              </a:pathLst>
            </a:custGeom>
            <a:solidFill>
              <a:srgbClr val="ECEEF0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2532805" cy="927980"/>
            </a:xfrm>
            <a:prstGeom prst="rect">
              <a:avLst/>
            </a:prstGeom>
          </p:spPr>
          <p:txBody>
            <a:bodyPr lIns="50959" tIns="50959" rIns="50959" bIns="50959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672002" y="2599688"/>
            <a:ext cx="2994184" cy="1653926"/>
          </a:xfrm>
          <a:custGeom>
            <a:avLst/>
            <a:gdLst/>
            <a:ahLst/>
            <a:cxnLst/>
            <a:rect l="l" t="t" r="r" b="b"/>
            <a:pathLst>
              <a:path w="2994184" h="1653926">
                <a:moveTo>
                  <a:pt x="0" y="0"/>
                </a:moveTo>
                <a:lnTo>
                  <a:pt x="2994183" y="0"/>
                </a:lnTo>
                <a:lnTo>
                  <a:pt x="2994183" y="1653926"/>
                </a:lnTo>
                <a:lnTo>
                  <a:pt x="0" y="16539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7510" b="-17510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81419" y="7314617"/>
            <a:ext cx="7272411" cy="2640190"/>
            <a:chOff x="0" y="0"/>
            <a:chExt cx="2532805" cy="91951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532805" cy="919514"/>
            </a:xfrm>
            <a:custGeom>
              <a:avLst/>
              <a:gdLst/>
              <a:ahLst/>
              <a:cxnLst/>
              <a:rect l="l" t="t" r="r" b="b"/>
              <a:pathLst>
                <a:path w="2532805" h="919514">
                  <a:moveTo>
                    <a:pt x="0" y="0"/>
                  </a:moveTo>
                  <a:lnTo>
                    <a:pt x="2532805" y="0"/>
                  </a:lnTo>
                  <a:lnTo>
                    <a:pt x="2532805" y="919514"/>
                  </a:lnTo>
                  <a:lnTo>
                    <a:pt x="0" y="919514"/>
                  </a:lnTo>
                  <a:close/>
                </a:path>
              </a:pathLst>
            </a:custGeom>
            <a:solidFill>
              <a:srgbClr val="ECEEF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2532805" cy="967139"/>
            </a:xfrm>
            <a:prstGeom prst="rect">
              <a:avLst/>
            </a:prstGeom>
          </p:spPr>
          <p:txBody>
            <a:bodyPr lIns="50959" tIns="50959" rIns="50959" bIns="50959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730015" y="5149720"/>
            <a:ext cx="2908803" cy="1717532"/>
          </a:xfrm>
          <a:custGeom>
            <a:avLst/>
            <a:gdLst/>
            <a:ahLst/>
            <a:cxnLst/>
            <a:rect l="l" t="t" r="r" b="b"/>
            <a:pathLst>
              <a:path w="2908803" h="1717532">
                <a:moveTo>
                  <a:pt x="0" y="0"/>
                </a:moveTo>
                <a:lnTo>
                  <a:pt x="2908803" y="0"/>
                </a:lnTo>
                <a:lnTo>
                  <a:pt x="2908803" y="1717532"/>
                </a:lnTo>
                <a:lnTo>
                  <a:pt x="0" y="17175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6417" b="-6417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57382" y="7805974"/>
            <a:ext cx="2908803" cy="1860680"/>
          </a:xfrm>
          <a:custGeom>
            <a:avLst/>
            <a:gdLst/>
            <a:ahLst/>
            <a:cxnLst/>
            <a:rect l="l" t="t" r="r" b="b"/>
            <a:pathLst>
              <a:path w="2908803" h="1860680">
                <a:moveTo>
                  <a:pt x="0" y="0"/>
                </a:moveTo>
                <a:lnTo>
                  <a:pt x="2908803" y="0"/>
                </a:lnTo>
                <a:lnTo>
                  <a:pt x="2908803" y="1860681"/>
                </a:lnTo>
                <a:lnTo>
                  <a:pt x="0" y="18606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6417" r="-8334" b="-6417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7820531" y="2075985"/>
            <a:ext cx="7201563" cy="2356617"/>
            <a:chOff x="0" y="0"/>
            <a:chExt cx="2505590" cy="81992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505590" cy="819921"/>
            </a:xfrm>
            <a:custGeom>
              <a:avLst/>
              <a:gdLst/>
              <a:ahLst/>
              <a:cxnLst/>
              <a:rect l="l" t="t" r="r" b="b"/>
              <a:pathLst>
                <a:path w="2505590" h="819921">
                  <a:moveTo>
                    <a:pt x="0" y="0"/>
                  </a:moveTo>
                  <a:lnTo>
                    <a:pt x="2505590" y="0"/>
                  </a:lnTo>
                  <a:lnTo>
                    <a:pt x="2505590" y="819921"/>
                  </a:lnTo>
                  <a:lnTo>
                    <a:pt x="0" y="819921"/>
                  </a:lnTo>
                  <a:close/>
                </a:path>
              </a:pathLst>
            </a:custGeom>
            <a:solidFill>
              <a:srgbClr val="ECEEF0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2505590" cy="8675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824456" y="4597636"/>
            <a:ext cx="7159997" cy="2542932"/>
            <a:chOff x="0" y="0"/>
            <a:chExt cx="2491128" cy="88474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491128" cy="884745"/>
            </a:xfrm>
            <a:custGeom>
              <a:avLst/>
              <a:gdLst/>
              <a:ahLst/>
              <a:cxnLst/>
              <a:rect l="l" t="t" r="r" b="b"/>
              <a:pathLst>
                <a:path w="2491128" h="884745">
                  <a:moveTo>
                    <a:pt x="0" y="0"/>
                  </a:moveTo>
                  <a:lnTo>
                    <a:pt x="2491128" y="0"/>
                  </a:lnTo>
                  <a:lnTo>
                    <a:pt x="2491128" y="884745"/>
                  </a:lnTo>
                  <a:lnTo>
                    <a:pt x="0" y="884745"/>
                  </a:lnTo>
                  <a:close/>
                </a:path>
              </a:pathLst>
            </a:custGeom>
            <a:solidFill>
              <a:srgbClr val="ECEEF0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2491128" cy="9323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8167039" y="5108137"/>
            <a:ext cx="2676775" cy="1800698"/>
          </a:xfrm>
          <a:custGeom>
            <a:avLst/>
            <a:gdLst/>
            <a:ahLst/>
            <a:cxnLst/>
            <a:rect l="l" t="t" r="r" b="b"/>
            <a:pathLst>
              <a:path w="2676775" h="1800698">
                <a:moveTo>
                  <a:pt x="0" y="0"/>
                </a:moveTo>
                <a:lnTo>
                  <a:pt x="2676775" y="0"/>
                </a:lnTo>
                <a:lnTo>
                  <a:pt x="2676775" y="1800698"/>
                </a:lnTo>
                <a:lnTo>
                  <a:pt x="0" y="18006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744" b="-574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7" name="Freeform 27"/>
          <p:cNvSpPr/>
          <p:nvPr/>
        </p:nvSpPr>
        <p:spPr>
          <a:xfrm>
            <a:off x="7853161" y="2366443"/>
            <a:ext cx="3480910" cy="2258773"/>
          </a:xfrm>
          <a:custGeom>
            <a:avLst/>
            <a:gdLst/>
            <a:ahLst/>
            <a:cxnLst/>
            <a:rect l="l" t="t" r="r" b="b"/>
            <a:pathLst>
              <a:path w="3480910" h="2258773">
                <a:moveTo>
                  <a:pt x="0" y="0"/>
                </a:moveTo>
                <a:lnTo>
                  <a:pt x="3480911" y="0"/>
                </a:lnTo>
                <a:lnTo>
                  <a:pt x="3480911" y="2258772"/>
                </a:lnTo>
                <a:lnTo>
                  <a:pt x="0" y="22587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28" name="Group 28"/>
          <p:cNvGrpSpPr/>
          <p:nvPr/>
        </p:nvGrpSpPr>
        <p:grpSpPr>
          <a:xfrm>
            <a:off x="7862097" y="7372542"/>
            <a:ext cx="7159997" cy="2582265"/>
            <a:chOff x="0" y="0"/>
            <a:chExt cx="2491128" cy="89843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491128" cy="898430"/>
            </a:xfrm>
            <a:custGeom>
              <a:avLst/>
              <a:gdLst/>
              <a:ahLst/>
              <a:cxnLst/>
              <a:rect l="l" t="t" r="r" b="b"/>
              <a:pathLst>
                <a:path w="2491128" h="898430">
                  <a:moveTo>
                    <a:pt x="0" y="0"/>
                  </a:moveTo>
                  <a:lnTo>
                    <a:pt x="2491128" y="0"/>
                  </a:lnTo>
                  <a:lnTo>
                    <a:pt x="2491128" y="898430"/>
                  </a:lnTo>
                  <a:lnTo>
                    <a:pt x="0" y="898430"/>
                  </a:lnTo>
                  <a:close/>
                </a:path>
              </a:pathLst>
            </a:custGeom>
            <a:solidFill>
              <a:srgbClr val="ECEEF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47625"/>
              <a:ext cx="2491128" cy="946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8167039" y="7843877"/>
            <a:ext cx="2716401" cy="1875296"/>
          </a:xfrm>
          <a:custGeom>
            <a:avLst/>
            <a:gdLst/>
            <a:ahLst/>
            <a:cxnLst/>
            <a:rect l="l" t="t" r="r" b="b"/>
            <a:pathLst>
              <a:path w="2500395" h="1875296">
                <a:moveTo>
                  <a:pt x="0" y="0"/>
                </a:moveTo>
                <a:lnTo>
                  <a:pt x="2500395" y="0"/>
                </a:lnTo>
                <a:lnTo>
                  <a:pt x="2500395" y="1875297"/>
                </a:lnTo>
                <a:lnTo>
                  <a:pt x="0" y="18752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15159923" y="3559404"/>
            <a:ext cx="3025299" cy="5420373"/>
            <a:chOff x="0" y="0"/>
            <a:chExt cx="1052571" cy="1885872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052571" cy="1885872"/>
            </a:xfrm>
            <a:custGeom>
              <a:avLst/>
              <a:gdLst/>
              <a:ahLst/>
              <a:cxnLst/>
              <a:rect l="l" t="t" r="r" b="b"/>
              <a:pathLst>
                <a:path w="1052571" h="1885872">
                  <a:moveTo>
                    <a:pt x="0" y="0"/>
                  </a:moveTo>
                  <a:lnTo>
                    <a:pt x="1052571" y="0"/>
                  </a:lnTo>
                  <a:lnTo>
                    <a:pt x="1052571" y="1885872"/>
                  </a:lnTo>
                  <a:lnTo>
                    <a:pt x="0" y="1885872"/>
                  </a:lnTo>
                  <a:close/>
                </a:path>
              </a:pathLst>
            </a:custGeom>
            <a:solidFill>
              <a:srgbClr val="ECEEF0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47625"/>
              <a:ext cx="1052571" cy="19334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15300250" y="4665104"/>
            <a:ext cx="2775189" cy="1529770"/>
          </a:xfrm>
          <a:custGeom>
            <a:avLst/>
            <a:gdLst/>
            <a:ahLst/>
            <a:cxnLst/>
            <a:rect l="l" t="t" r="r" b="b"/>
            <a:pathLst>
              <a:path w="2775189" h="1529770">
                <a:moveTo>
                  <a:pt x="0" y="0"/>
                </a:moveTo>
                <a:lnTo>
                  <a:pt x="2775190" y="0"/>
                </a:lnTo>
                <a:lnTo>
                  <a:pt x="2775190" y="1529770"/>
                </a:lnTo>
                <a:lnTo>
                  <a:pt x="0" y="152977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2309"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567058" y="591354"/>
            <a:ext cx="14455036" cy="60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</a:pPr>
            <a:r>
              <a:rPr lang="en-US" sz="3299" b="1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DEPARTMENT’S INITIATIVES FOR SMALL SCALE FISHERIES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-2523001" y="2165450"/>
            <a:ext cx="9480223" cy="338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1"/>
              </a:lnSpc>
            </a:pPr>
            <a:r>
              <a:rPr lang="en-US" sz="1822" b="1">
                <a:solidFill>
                  <a:srgbClr val="0097B2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SOCIOECONOMIC SURVEY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-1887213" y="4699302"/>
            <a:ext cx="9441044" cy="337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0"/>
              </a:lnSpc>
            </a:pPr>
            <a:r>
              <a:rPr lang="en-US" sz="1814" b="1">
                <a:solidFill>
                  <a:srgbClr val="0097B2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ROADSHOW/AWARENESS PROGRAMS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-2551429" y="7368230"/>
            <a:ext cx="9441044" cy="337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0"/>
              </a:lnSpc>
            </a:pPr>
            <a:r>
              <a:rPr lang="en-US" sz="1814" b="1">
                <a:solidFill>
                  <a:srgbClr val="0097B2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FISHERMAN DAY 2025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621653" y="2178369"/>
            <a:ext cx="8375552" cy="338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3"/>
              </a:lnSpc>
            </a:pPr>
            <a:r>
              <a:rPr lang="en-US" sz="1816" b="1">
                <a:solidFill>
                  <a:srgbClr val="0097B2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CAPACITY BUILDING TRAINING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253627" y="4682365"/>
            <a:ext cx="8375552" cy="338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3"/>
              </a:lnSpc>
            </a:pPr>
            <a:r>
              <a:rPr lang="en-US" sz="1816" b="1" dirty="0">
                <a:solidFill>
                  <a:srgbClr val="0097B2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FISH STOCK ENHANCEMENT PROGRAM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621653" y="7410642"/>
            <a:ext cx="8375552" cy="338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3"/>
              </a:lnSpc>
            </a:pPr>
            <a:r>
              <a:rPr lang="en-US" sz="1816" b="1">
                <a:solidFill>
                  <a:srgbClr val="0097B2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MOBILE LICENSE COUNTER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3936553" y="2247900"/>
            <a:ext cx="3465108" cy="210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dirty="0">
                <a:solidFill>
                  <a:srgbClr val="101D5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Survey conducted at fisher households, slipways, and fish markets to understand the livelihoods of fishers and serve as a platform for data collection.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3889099" y="5391889"/>
            <a:ext cx="3465108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101D5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To increase awareness and serve as a platform to raise and address issues.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3936553" y="7805841"/>
            <a:ext cx="3688022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101D5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To celebrate and appreciate fishers' contributions through activities such as artificial reef fabrication and deployment programs.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1120962" y="2532889"/>
            <a:ext cx="3688022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101D5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To increase skills and knowledge amongst fishers on engine diagnosis and maintenance as well as the  use of GPS &amp; Fish Finder.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1120962" y="5467148"/>
            <a:ext cx="3688022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101D5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Deployment of Artificial Reefs to enhance stock and create new habitats.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1120962" y="8018765"/>
            <a:ext cx="3688022" cy="139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101D5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New initiative to increase the number of licensed fishers through improved outreach and accessible services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5288794" y="3785111"/>
            <a:ext cx="2696600" cy="684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3"/>
              </a:lnSpc>
            </a:pPr>
            <a:r>
              <a:rPr lang="en-US" sz="1816" b="1">
                <a:solidFill>
                  <a:srgbClr val="0097B2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rPr>
              <a:t>UPGRADING OF SLIPWAYS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5565019" y="6486178"/>
            <a:ext cx="2344175" cy="210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101D56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Upgrading slipways to improve facilities and infrastructure for the safety of fishers and support more efficient operations.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91" r="-319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30060" y="639487"/>
            <a:ext cx="13306533" cy="9008027"/>
            <a:chOff x="0" y="0"/>
            <a:chExt cx="3504601" cy="23724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04601" cy="2372484"/>
            </a:xfrm>
            <a:custGeom>
              <a:avLst/>
              <a:gdLst/>
              <a:ahLst/>
              <a:cxnLst/>
              <a:rect l="l" t="t" r="r" b="b"/>
              <a:pathLst>
                <a:path w="3504601" h="2372484">
                  <a:moveTo>
                    <a:pt x="29672" y="0"/>
                  </a:moveTo>
                  <a:lnTo>
                    <a:pt x="3474929" y="0"/>
                  </a:lnTo>
                  <a:cubicBezTo>
                    <a:pt x="3482798" y="0"/>
                    <a:pt x="3490345" y="3126"/>
                    <a:pt x="3495910" y="8691"/>
                  </a:cubicBezTo>
                  <a:cubicBezTo>
                    <a:pt x="3501475" y="14256"/>
                    <a:pt x="3504601" y="21803"/>
                    <a:pt x="3504601" y="29672"/>
                  </a:cubicBezTo>
                  <a:lnTo>
                    <a:pt x="3504601" y="2342812"/>
                  </a:lnTo>
                  <a:cubicBezTo>
                    <a:pt x="3504601" y="2350682"/>
                    <a:pt x="3501475" y="2358229"/>
                    <a:pt x="3495910" y="2363794"/>
                  </a:cubicBezTo>
                  <a:cubicBezTo>
                    <a:pt x="3490345" y="2369358"/>
                    <a:pt x="3482798" y="2372484"/>
                    <a:pt x="3474929" y="2372484"/>
                  </a:cubicBezTo>
                  <a:lnTo>
                    <a:pt x="29672" y="2372484"/>
                  </a:lnTo>
                  <a:cubicBezTo>
                    <a:pt x="21803" y="2372484"/>
                    <a:pt x="14256" y="2369358"/>
                    <a:pt x="8691" y="2363794"/>
                  </a:cubicBezTo>
                  <a:cubicBezTo>
                    <a:pt x="3126" y="2358229"/>
                    <a:pt x="0" y="2350682"/>
                    <a:pt x="0" y="2342812"/>
                  </a:cubicBezTo>
                  <a:lnTo>
                    <a:pt x="0" y="29672"/>
                  </a:lnTo>
                  <a:cubicBezTo>
                    <a:pt x="0" y="21803"/>
                    <a:pt x="3126" y="14256"/>
                    <a:pt x="8691" y="8691"/>
                  </a:cubicBezTo>
                  <a:cubicBezTo>
                    <a:pt x="14256" y="3126"/>
                    <a:pt x="21803" y="0"/>
                    <a:pt x="29672" y="0"/>
                  </a:cubicBezTo>
                  <a:close/>
                </a:path>
              </a:pathLst>
            </a:custGeom>
            <a:solidFill>
              <a:srgbClr val="101D5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504601" cy="24201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3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033374" y="1028700"/>
            <a:ext cx="8978741" cy="8229600"/>
            <a:chOff x="0" y="0"/>
            <a:chExt cx="1391042" cy="12749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91042" cy="1274980"/>
            </a:xfrm>
            <a:custGeom>
              <a:avLst/>
              <a:gdLst/>
              <a:ahLst/>
              <a:cxnLst/>
              <a:rect l="l" t="t" r="r" b="b"/>
              <a:pathLst>
                <a:path w="1391042" h="1274980">
                  <a:moveTo>
                    <a:pt x="19832" y="0"/>
                  </a:moveTo>
                  <a:lnTo>
                    <a:pt x="1371210" y="0"/>
                  </a:lnTo>
                  <a:cubicBezTo>
                    <a:pt x="1376470" y="0"/>
                    <a:pt x="1381514" y="2089"/>
                    <a:pt x="1385233" y="5809"/>
                  </a:cubicBezTo>
                  <a:cubicBezTo>
                    <a:pt x="1388953" y="9528"/>
                    <a:pt x="1391042" y="14572"/>
                    <a:pt x="1391042" y="19832"/>
                  </a:cubicBezTo>
                  <a:lnTo>
                    <a:pt x="1391042" y="1255149"/>
                  </a:lnTo>
                  <a:cubicBezTo>
                    <a:pt x="1391042" y="1260408"/>
                    <a:pt x="1388953" y="1265453"/>
                    <a:pt x="1385233" y="1269172"/>
                  </a:cubicBezTo>
                  <a:cubicBezTo>
                    <a:pt x="1381514" y="1272891"/>
                    <a:pt x="1376470" y="1274980"/>
                    <a:pt x="1371210" y="1274980"/>
                  </a:cubicBezTo>
                  <a:lnTo>
                    <a:pt x="19832" y="1274980"/>
                  </a:lnTo>
                  <a:cubicBezTo>
                    <a:pt x="14572" y="1274980"/>
                    <a:pt x="9528" y="1272891"/>
                    <a:pt x="5809" y="1269172"/>
                  </a:cubicBezTo>
                  <a:cubicBezTo>
                    <a:pt x="2089" y="1265453"/>
                    <a:pt x="0" y="1260408"/>
                    <a:pt x="0" y="1255149"/>
                  </a:cubicBezTo>
                  <a:lnTo>
                    <a:pt x="0" y="19832"/>
                  </a:lnTo>
                  <a:cubicBezTo>
                    <a:pt x="0" y="14572"/>
                    <a:pt x="2089" y="9528"/>
                    <a:pt x="5809" y="5809"/>
                  </a:cubicBezTo>
                  <a:cubicBezTo>
                    <a:pt x="9528" y="2089"/>
                    <a:pt x="14572" y="0"/>
                    <a:pt x="19832" y="0"/>
                  </a:cubicBezTo>
                  <a:close/>
                </a:path>
              </a:pathLst>
            </a:custGeom>
            <a:blipFill>
              <a:blip r:embed="rId3"/>
              <a:stretch>
                <a:fillRect l="-31472" r="-31472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752785" y="4407807"/>
            <a:ext cx="407670" cy="407670"/>
          </a:xfrm>
          <a:custGeom>
            <a:avLst/>
            <a:gdLst/>
            <a:ahLst/>
            <a:cxnLst/>
            <a:rect l="l" t="t" r="r" b="b"/>
            <a:pathLst>
              <a:path w="407670" h="407670">
                <a:moveTo>
                  <a:pt x="0" y="0"/>
                </a:moveTo>
                <a:lnTo>
                  <a:pt x="407670" y="0"/>
                </a:lnTo>
                <a:lnTo>
                  <a:pt x="407670" y="407670"/>
                </a:lnTo>
                <a:lnTo>
                  <a:pt x="0" y="4076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52785" y="5288527"/>
            <a:ext cx="407670" cy="262391"/>
          </a:xfrm>
          <a:custGeom>
            <a:avLst/>
            <a:gdLst/>
            <a:ahLst/>
            <a:cxnLst/>
            <a:rect l="l" t="t" r="r" b="b"/>
            <a:pathLst>
              <a:path w="407670" h="262391">
                <a:moveTo>
                  <a:pt x="0" y="0"/>
                </a:moveTo>
                <a:lnTo>
                  <a:pt x="407670" y="0"/>
                </a:lnTo>
                <a:lnTo>
                  <a:pt x="407670" y="262391"/>
                </a:lnTo>
                <a:lnTo>
                  <a:pt x="0" y="2623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00701" y="5998440"/>
            <a:ext cx="397566" cy="397566"/>
          </a:xfrm>
          <a:custGeom>
            <a:avLst/>
            <a:gdLst/>
            <a:ahLst/>
            <a:cxnLst/>
            <a:rect l="l" t="t" r="r" b="b"/>
            <a:pathLst>
              <a:path w="397566" h="397566">
                <a:moveTo>
                  <a:pt x="0" y="0"/>
                </a:moveTo>
                <a:lnTo>
                  <a:pt x="397566" y="0"/>
                </a:lnTo>
                <a:lnTo>
                  <a:pt x="397566" y="397567"/>
                </a:lnTo>
                <a:lnTo>
                  <a:pt x="0" y="3975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00701" y="6720144"/>
            <a:ext cx="311838" cy="445483"/>
          </a:xfrm>
          <a:custGeom>
            <a:avLst/>
            <a:gdLst/>
            <a:ahLst/>
            <a:cxnLst/>
            <a:rect l="l" t="t" r="r" b="b"/>
            <a:pathLst>
              <a:path w="311838" h="445483">
                <a:moveTo>
                  <a:pt x="0" y="0"/>
                </a:moveTo>
                <a:lnTo>
                  <a:pt x="311838" y="0"/>
                </a:lnTo>
                <a:lnTo>
                  <a:pt x="311838" y="445483"/>
                </a:lnTo>
                <a:lnTo>
                  <a:pt x="0" y="4454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60730" y="640261"/>
            <a:ext cx="4253211" cy="2392431"/>
          </a:xfrm>
          <a:custGeom>
            <a:avLst/>
            <a:gdLst/>
            <a:ahLst/>
            <a:cxnLst/>
            <a:rect l="l" t="t" r="r" b="b"/>
            <a:pathLst>
              <a:path w="4253211" h="2392431">
                <a:moveTo>
                  <a:pt x="0" y="0"/>
                </a:moveTo>
                <a:lnTo>
                  <a:pt x="4253212" y="0"/>
                </a:lnTo>
                <a:lnTo>
                  <a:pt x="4253212" y="2392432"/>
                </a:lnTo>
                <a:lnTo>
                  <a:pt x="0" y="23924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764362" y="3144045"/>
            <a:ext cx="7175803" cy="999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55"/>
              </a:lnSpc>
            </a:pPr>
            <a:r>
              <a:rPr lang="en-US" sz="850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THANK YOU!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37659" y="4360182"/>
            <a:ext cx="4535959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+673 277 1454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66405" y="5950815"/>
            <a:ext cx="4535959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www.fisheries.gov.bn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66405" y="5155499"/>
            <a:ext cx="4535959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capture@fisheries.gov.bn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66405" y="6672519"/>
            <a:ext cx="7018922" cy="3379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DEPARTMENT OF FISHERIES</a:t>
            </a:r>
          </a:p>
          <a:p>
            <a:pPr algn="l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Ministry of Primary Resources and Tourism</a:t>
            </a:r>
          </a:p>
          <a:p>
            <a:pPr algn="l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Muara Fisheries Complex</a:t>
            </a:r>
          </a:p>
          <a:p>
            <a:pPr algn="l">
              <a:lnSpc>
                <a:spcPts val="3779"/>
              </a:lnSpc>
            </a:pPr>
            <a:r>
              <a:rPr lang="en-US" sz="2699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Simpang</a:t>
            </a:r>
            <a:r>
              <a:rPr lang="en-US" sz="2699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287-53, </a:t>
            </a:r>
          </a:p>
          <a:p>
            <a:pPr algn="l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Jalan </a:t>
            </a:r>
            <a:r>
              <a:rPr lang="en-US" sz="2699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Peranginan</a:t>
            </a:r>
            <a:r>
              <a:rPr lang="en-US" sz="2699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Pantai </a:t>
            </a:r>
            <a:r>
              <a:rPr lang="en-US" sz="2699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Serasa</a:t>
            </a:r>
            <a:r>
              <a:rPr lang="en-US" sz="2699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</a:t>
            </a:r>
          </a:p>
          <a:p>
            <a:pPr algn="l">
              <a:lnSpc>
                <a:spcPts val="3779"/>
              </a:lnSpc>
            </a:pPr>
            <a:r>
              <a:rPr lang="en-US" sz="2699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Muara BT1728, Brunei Darussalam</a:t>
            </a:r>
          </a:p>
          <a:p>
            <a:pPr algn="l">
              <a:lnSpc>
                <a:spcPts val="3779"/>
              </a:lnSpc>
            </a:pPr>
            <a:endParaRPr lang="en-US" sz="2699" dirty="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593</Words>
  <Application>Microsoft Office PowerPoint</Application>
  <PresentationFormat>Custom</PresentationFormat>
  <Paragraphs>91</Paragraphs>
  <Slides>9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Source Sans Pro</vt:lpstr>
      <vt:lpstr>Helvetica World</vt:lpstr>
      <vt:lpstr>Helvetica World Italics</vt:lpstr>
      <vt:lpstr>Arial</vt:lpstr>
      <vt:lpstr>Helvetica World Bold</vt:lpstr>
      <vt:lpstr>Calibri</vt:lpstr>
      <vt:lpstr>Canva Sans</vt:lpstr>
      <vt:lpstr>Libre Baskerville Bold</vt:lpstr>
      <vt:lpstr>Canva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Brunei Presentation - Workshop and Study Visit on Small-Scale Marine Fisheries Data Collection </dc:title>
  <cp:lastModifiedBy>Nur Diyana Binti Besar</cp:lastModifiedBy>
  <cp:revision>8</cp:revision>
  <dcterms:created xsi:type="dcterms:W3CDTF">2006-08-16T00:00:00Z</dcterms:created>
  <dcterms:modified xsi:type="dcterms:W3CDTF">2025-07-12T14:00:42Z</dcterms:modified>
  <dc:identifier>DAGoKK_sZRk</dc:identifier>
</cp:coreProperties>
</file>