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257" r:id="rId2"/>
    <p:sldId id="279" r:id="rId3"/>
    <p:sldId id="278" r:id="rId4"/>
    <p:sldId id="282" r:id="rId5"/>
    <p:sldId id="283" r:id="rId6"/>
    <p:sldId id="284" r:id="rId7"/>
    <p:sldId id="259" r:id="rId8"/>
    <p:sldId id="258" r:id="rId9"/>
    <p:sldId id="263" r:id="rId10"/>
    <p:sldId id="286" r:id="rId11"/>
    <p:sldId id="285" r:id="rId12"/>
    <p:sldId id="272" r:id="rId13"/>
    <p:sldId id="271" r:id="rId14"/>
    <p:sldId id="267" r:id="rId15"/>
    <p:sldId id="270" r:id="rId16"/>
    <p:sldId id="265" r:id="rId17"/>
    <p:sldId id="280" r:id="rId18"/>
    <p:sldId id="276" r:id="rId19"/>
    <p:sldId id="277" r:id="rId20"/>
    <p:sldId id="273" r:id="rId21"/>
    <p:sldId id="275" r:id="rId22"/>
    <p:sldId id="274" r:id="rId23"/>
    <p:sldId id="268" r:id="rId24"/>
    <p:sldId id="269" r:id="rId25"/>
    <p:sldId id="261" r:id="rId26"/>
    <p:sldId id="260" r:id="rId27"/>
    <p:sldId id="262" r:id="rId28"/>
    <p:sldId id="2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B8D"/>
    <a:srgbClr val="0C8EA6"/>
    <a:srgbClr val="CAE7F9"/>
    <a:srgbClr val="D6F7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38484E-7F8D-4096-9186-8C45A5166F74}" v="330" dt="2025-07-13T06:25:53.4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564" autoAdjust="0"/>
  </p:normalViewPr>
  <p:slideViewPr>
    <p:cSldViewPr snapToGrid="0">
      <p:cViewPr varScale="1">
        <p:scale>
          <a:sx n="62" d="100"/>
          <a:sy n="62" d="100"/>
        </p:scale>
        <p:origin x="760" y="68"/>
      </p:cViewPr>
      <p:guideLst/>
    </p:cSldViewPr>
  </p:slideViewPr>
  <p:notesTextViewPr>
    <p:cViewPr>
      <p:scale>
        <a:sx n="1" d="1"/>
        <a:sy n="1" d="1"/>
      </p:scale>
      <p:origin x="0" y="0"/>
    </p:cViewPr>
  </p:notesTextViewPr>
  <p:notesViewPr>
    <p:cSldViewPr snapToGrid="0">
      <p:cViewPr varScale="1">
        <p:scale>
          <a:sx n="54" d="100"/>
          <a:sy n="54" d="100"/>
        </p:scale>
        <p:origin x="256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7310934780606763E-2"/>
          <c:y val="5.9015667667018143E-2"/>
          <c:w val="0.83592959647227105"/>
          <c:h val="0.68368447021926626"/>
        </c:manualLayout>
      </c:layout>
      <c:lineChart>
        <c:grouping val="standard"/>
        <c:varyColors val="0"/>
        <c:ser>
          <c:idx val="0"/>
          <c:order val="0"/>
          <c:tx>
            <c:strRef>
              <c:f>Sheet8!$B$41</c:f>
              <c:strCache>
                <c:ptCount val="1"/>
                <c:pt idx="0">
                  <c:v>03</c:v>
                </c:pt>
              </c:strCache>
            </c:strRef>
          </c:tx>
          <c:spPr>
            <a:ln w="28575" cap="rnd">
              <a:solidFill>
                <a:schemeClr val="accent1"/>
              </a:solidFill>
              <a:round/>
            </a:ln>
            <a:effectLst/>
          </c:spPr>
          <c:marker>
            <c:symbol val="none"/>
          </c:marker>
          <c:dLbls>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58D-4B0D-A06B-C78107E068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Sheet8!$C$40:$V$40</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Sheet8!$C$41:$V$41</c:f>
              <c:numCache>
                <c:formatCode>0.0</c:formatCode>
                <c:ptCount val="20"/>
                <c:pt idx="0">
                  <c:v>12.144421893778183</c:v>
                </c:pt>
                <c:pt idx="1">
                  <c:v>12.501126823681854</c:v>
                </c:pt>
                <c:pt idx="2">
                  <c:v>12.858357687786711</c:v>
                </c:pt>
                <c:pt idx="3">
                  <c:v>13.445307416597741</c:v>
                </c:pt>
                <c:pt idx="4">
                  <c:v>12.540287655023757</c:v>
                </c:pt>
                <c:pt idx="5">
                  <c:v>12.987578499397873</c:v>
                </c:pt>
                <c:pt idx="6">
                  <c:v>12.813030290138522</c:v>
                </c:pt>
                <c:pt idx="7">
                  <c:v>13.045769620909795</c:v>
                </c:pt>
                <c:pt idx="8">
                  <c:v>11.47814484675442</c:v>
                </c:pt>
                <c:pt idx="9">
                  <c:v>11.480053093903043</c:v>
                </c:pt>
                <c:pt idx="10">
                  <c:v>10.84348738573202</c:v>
                </c:pt>
                <c:pt idx="11">
                  <c:v>10.816370341815562</c:v>
                </c:pt>
                <c:pt idx="12">
                  <c:v>11.325309187905921</c:v>
                </c:pt>
                <c:pt idx="13">
                  <c:v>10.93340841933856</c:v>
                </c:pt>
                <c:pt idx="14">
                  <c:v>10.77722914851096</c:v>
                </c:pt>
                <c:pt idx="15">
                  <c:v>11.432640024503209</c:v>
                </c:pt>
                <c:pt idx="16">
                  <c:v>10.269892975528606</c:v>
                </c:pt>
                <c:pt idx="17">
                  <c:v>10.589233883050102</c:v>
                </c:pt>
                <c:pt idx="18">
                  <c:v>9.6994406644073834</c:v>
                </c:pt>
                <c:pt idx="19">
                  <c:v>9.7433939132241729</c:v>
                </c:pt>
              </c:numCache>
            </c:numRef>
          </c:val>
          <c:smooth val="1"/>
          <c:extLst>
            <c:ext xmlns:c16="http://schemas.microsoft.com/office/drawing/2014/chart" uri="{C3380CC4-5D6E-409C-BE32-E72D297353CC}">
              <c16:uniqueId val="{00000000-558D-4B0D-A06B-C78107E0682A}"/>
            </c:ext>
          </c:extLst>
        </c:ser>
        <c:ser>
          <c:idx val="1"/>
          <c:order val="1"/>
          <c:tx>
            <c:strRef>
              <c:f>Sheet8!$B$42</c:f>
              <c:strCache>
                <c:ptCount val="1"/>
                <c:pt idx="0">
                  <c:v>1603</c:v>
                </c:pt>
              </c:strCache>
            </c:strRef>
          </c:tx>
          <c:spPr>
            <a:ln w="28575" cap="rnd">
              <a:solidFill>
                <a:schemeClr val="accent2"/>
              </a:solidFill>
              <a:round/>
            </a:ln>
            <a:effectLst/>
          </c:spPr>
          <c:marker>
            <c:symbol val="none"/>
          </c:marker>
          <c:dLbls>
            <c:dLbl>
              <c:idx val="19"/>
              <c:layout>
                <c:manualLayout>
                  <c:x val="-4.2069334237879227E-3"/>
                  <c:y val="2.68253034850082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58D-4B0D-A06B-C78107E068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Sheet8!$C$40:$V$40</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Sheet8!$C$42:$V$42</c:f>
              <c:numCache>
                <c:formatCode>0.0</c:formatCode>
                <c:ptCount val="20"/>
                <c:pt idx="0">
                  <c:v>4.5253220826665368</c:v>
                </c:pt>
                <c:pt idx="1">
                  <c:v>5.4336736621751323</c:v>
                </c:pt>
                <c:pt idx="2">
                  <c:v>4.1159521839191546</c:v>
                </c:pt>
                <c:pt idx="3">
                  <c:v>4.0655177933095024</c:v>
                </c:pt>
                <c:pt idx="4">
                  <c:v>5.7294736027525284</c:v>
                </c:pt>
                <c:pt idx="5">
                  <c:v>6.3161452695141396</c:v>
                </c:pt>
                <c:pt idx="6">
                  <c:v>8.4254431699687178</c:v>
                </c:pt>
                <c:pt idx="7">
                  <c:v>10.083438793676669</c:v>
                </c:pt>
                <c:pt idx="8">
                  <c:v>6.9049640361597522</c:v>
                </c:pt>
                <c:pt idx="9">
                  <c:v>9.9486720012200536</c:v>
                </c:pt>
                <c:pt idx="10">
                  <c:v>8.4392689190237054</c:v>
                </c:pt>
                <c:pt idx="11">
                  <c:v>7.2335836395590354</c:v>
                </c:pt>
                <c:pt idx="12">
                  <c:v>7.3539876074355384</c:v>
                </c:pt>
                <c:pt idx="13">
                  <c:v>9.5173395943189263</c:v>
                </c:pt>
                <c:pt idx="14">
                  <c:v>8.1897139575781495</c:v>
                </c:pt>
                <c:pt idx="15">
                  <c:v>7.4363699603971263</c:v>
                </c:pt>
                <c:pt idx="16">
                  <c:v>9.6677024207085118</c:v>
                </c:pt>
                <c:pt idx="17">
                  <c:v>9.666150321102398</c:v>
                </c:pt>
                <c:pt idx="18">
                  <c:v>8.8612839870391404</c:v>
                </c:pt>
                <c:pt idx="19">
                  <c:v>7.6436378340449318</c:v>
                </c:pt>
              </c:numCache>
            </c:numRef>
          </c:val>
          <c:smooth val="1"/>
          <c:extLst>
            <c:ext xmlns:c16="http://schemas.microsoft.com/office/drawing/2014/chart" uri="{C3380CC4-5D6E-409C-BE32-E72D297353CC}">
              <c16:uniqueId val="{00000001-558D-4B0D-A06B-C78107E0682A}"/>
            </c:ext>
          </c:extLst>
        </c:ser>
        <c:ser>
          <c:idx val="2"/>
          <c:order val="2"/>
          <c:tx>
            <c:strRef>
              <c:f>Sheet8!$B$43</c:f>
              <c:strCache>
                <c:ptCount val="1"/>
                <c:pt idx="0">
                  <c:v>1604</c:v>
                </c:pt>
              </c:strCache>
            </c:strRef>
          </c:tx>
          <c:spPr>
            <a:ln w="28575" cap="rnd">
              <a:solidFill>
                <a:schemeClr val="accent3"/>
              </a:solidFill>
              <a:round/>
            </a:ln>
            <a:effectLst/>
          </c:spPr>
          <c:marker>
            <c:symbol val="none"/>
          </c:marker>
          <c:dLbls>
            <c:dLbl>
              <c:idx val="19"/>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58D-4B0D-A06B-C78107E068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Sheet8!$C$40:$V$40</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Sheet8!$C$43:$V$43</c:f>
              <c:numCache>
                <c:formatCode>0.0</c:formatCode>
                <c:ptCount val="20"/>
                <c:pt idx="0">
                  <c:v>21.847571731670723</c:v>
                </c:pt>
                <c:pt idx="1">
                  <c:v>21.59167568599047</c:v>
                </c:pt>
                <c:pt idx="2">
                  <c:v>21.159999453777942</c:v>
                </c:pt>
                <c:pt idx="3">
                  <c:v>24.000356420840095</c:v>
                </c:pt>
                <c:pt idx="4">
                  <c:v>25.386964433902754</c:v>
                </c:pt>
                <c:pt idx="5">
                  <c:v>26.19591741843756</c:v>
                </c:pt>
                <c:pt idx="6">
                  <c:v>26.946090049025578</c:v>
                </c:pt>
                <c:pt idx="7">
                  <c:v>28.429420366415897</c:v>
                </c:pt>
                <c:pt idx="8">
                  <c:v>28.752258077508984</c:v>
                </c:pt>
                <c:pt idx="9">
                  <c:v>26.411408706268009</c:v>
                </c:pt>
                <c:pt idx="10">
                  <c:v>25.586190828440685</c:v>
                </c:pt>
                <c:pt idx="11">
                  <c:v>25.158513798070526</c:v>
                </c:pt>
                <c:pt idx="12">
                  <c:v>24.937676947186286</c:v>
                </c:pt>
                <c:pt idx="13">
                  <c:v>24.827189597234526</c:v>
                </c:pt>
                <c:pt idx="14">
                  <c:v>25.393390946160167</c:v>
                </c:pt>
                <c:pt idx="15">
                  <c:v>24.13072604547558</c:v>
                </c:pt>
                <c:pt idx="16">
                  <c:v>20.953165690967495</c:v>
                </c:pt>
                <c:pt idx="17">
                  <c:v>23.399394592832188</c:v>
                </c:pt>
                <c:pt idx="18">
                  <c:v>22.579093785993134</c:v>
                </c:pt>
                <c:pt idx="19">
                  <c:v>23.724208890922966</c:v>
                </c:pt>
              </c:numCache>
            </c:numRef>
          </c:val>
          <c:smooth val="1"/>
          <c:extLst>
            <c:ext xmlns:c16="http://schemas.microsoft.com/office/drawing/2014/chart" uri="{C3380CC4-5D6E-409C-BE32-E72D297353CC}">
              <c16:uniqueId val="{00000002-558D-4B0D-A06B-C78107E0682A}"/>
            </c:ext>
          </c:extLst>
        </c:ser>
        <c:ser>
          <c:idx val="3"/>
          <c:order val="3"/>
          <c:tx>
            <c:strRef>
              <c:f>Sheet8!$B$44</c:f>
              <c:strCache>
                <c:ptCount val="1"/>
                <c:pt idx="0">
                  <c:v>1605</c:v>
                </c:pt>
              </c:strCache>
            </c:strRef>
          </c:tx>
          <c:spPr>
            <a:ln w="28575" cap="rnd">
              <a:solidFill>
                <a:schemeClr val="accent4"/>
              </a:solidFill>
              <a:round/>
            </a:ln>
            <a:effectLst/>
          </c:spPr>
          <c:marker>
            <c:symbol val="none"/>
          </c:marker>
          <c:dLbls>
            <c:dLbl>
              <c:idx val="19"/>
              <c:layout>
                <c:manualLayout>
                  <c:x val="-1.4766336317495764E-2"/>
                  <c:y val="-1.87375800957093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58D-4B0D-A06B-C78107E068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Sheet8!$C$40:$V$40</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Sheet8!$C$44:$V$44</c:f>
              <c:numCache>
                <c:formatCode>0.0</c:formatCode>
                <c:ptCount val="20"/>
                <c:pt idx="0">
                  <c:v>23.951019474578487</c:v>
                </c:pt>
                <c:pt idx="1">
                  <c:v>25.686520680304998</c:v>
                </c:pt>
                <c:pt idx="2">
                  <c:v>25.747413304197707</c:v>
                </c:pt>
                <c:pt idx="3">
                  <c:v>27.460843622698633</c:v>
                </c:pt>
                <c:pt idx="4">
                  <c:v>33.474664648289945</c:v>
                </c:pt>
                <c:pt idx="5">
                  <c:v>33.208062643145261</c:v>
                </c:pt>
                <c:pt idx="6">
                  <c:v>32.799452583193073</c:v>
                </c:pt>
                <c:pt idx="7">
                  <c:v>30.414364803101801</c:v>
                </c:pt>
                <c:pt idx="8">
                  <c:v>30.515121109941056</c:v>
                </c:pt>
                <c:pt idx="9">
                  <c:v>32.478639168631773</c:v>
                </c:pt>
                <c:pt idx="10">
                  <c:v>30.683792304326275</c:v>
                </c:pt>
                <c:pt idx="11">
                  <c:v>30.28937353346906</c:v>
                </c:pt>
                <c:pt idx="12">
                  <c:v>29.257248169201244</c:v>
                </c:pt>
                <c:pt idx="13">
                  <c:v>27.259687633133002</c:v>
                </c:pt>
                <c:pt idx="14">
                  <c:v>28.353764368954149</c:v>
                </c:pt>
                <c:pt idx="15">
                  <c:v>31.525192029530295</c:v>
                </c:pt>
                <c:pt idx="16">
                  <c:v>28.544706544438718</c:v>
                </c:pt>
                <c:pt idx="17">
                  <c:v>28.120574419963557</c:v>
                </c:pt>
                <c:pt idx="18">
                  <c:v>25.930109087327168</c:v>
                </c:pt>
                <c:pt idx="19">
                  <c:v>27.398629568366989</c:v>
                </c:pt>
              </c:numCache>
            </c:numRef>
          </c:val>
          <c:smooth val="1"/>
          <c:extLst>
            <c:ext xmlns:c16="http://schemas.microsoft.com/office/drawing/2014/chart" uri="{C3380CC4-5D6E-409C-BE32-E72D297353CC}">
              <c16:uniqueId val="{00000003-558D-4B0D-A06B-C78107E0682A}"/>
            </c:ext>
          </c:extLst>
        </c:ser>
        <c:dLbls>
          <c:showLegendKey val="0"/>
          <c:showVal val="0"/>
          <c:showCatName val="0"/>
          <c:showSerName val="0"/>
          <c:showPercent val="0"/>
          <c:showBubbleSize val="0"/>
        </c:dLbls>
        <c:smooth val="0"/>
        <c:axId val="64476048"/>
        <c:axId val="64476528"/>
      </c:lineChart>
      <c:catAx>
        <c:axId val="6447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64476528"/>
        <c:crosses val="autoZero"/>
        <c:auto val="1"/>
        <c:lblAlgn val="ctr"/>
        <c:lblOffset val="100"/>
        <c:noMultiLvlLbl val="0"/>
      </c:catAx>
      <c:valAx>
        <c:axId val="64476528"/>
        <c:scaling>
          <c:orientation val="minMax"/>
        </c:scaling>
        <c:delete val="1"/>
        <c:axPos val="l"/>
        <c:numFmt formatCode="0" sourceLinked="0"/>
        <c:majorTickMark val="none"/>
        <c:minorTickMark val="none"/>
        <c:tickLblPos val="nextTo"/>
        <c:crossAx val="64476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7682816959155818E-2"/>
          <c:y val="0"/>
          <c:w val="0.92463436608168836"/>
          <c:h val="0.75085198948608733"/>
        </c:manualLayout>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Sheet1!$B$5:$B$10</c:f>
              <c:strCache>
                <c:ptCount val="6"/>
                <c:pt idx="0">
                  <c:v>fishing</c:v>
                </c:pt>
                <c:pt idx="1">
                  <c:v>fish farming</c:v>
                </c:pt>
                <c:pt idx="2">
                  <c:v>fish processing</c:v>
                </c:pt>
                <c:pt idx="3">
                  <c:v>fish marketing</c:v>
                </c:pt>
                <c:pt idx="4">
                  <c:v>marine space management</c:v>
                </c:pt>
                <c:pt idx="5">
                  <c:v>fish transportation</c:v>
                </c:pt>
              </c:strCache>
            </c:strRef>
          </c:cat>
          <c:val>
            <c:numRef>
              <c:f>Sheet1!$C$5:$C$10</c:f>
              <c:numCache>
                <c:formatCode>General</c:formatCode>
                <c:ptCount val="6"/>
                <c:pt idx="0">
                  <c:v>961438</c:v>
                </c:pt>
                <c:pt idx="1">
                  <c:v>620298</c:v>
                </c:pt>
                <c:pt idx="2">
                  <c:v>88678</c:v>
                </c:pt>
                <c:pt idx="3">
                  <c:v>60560</c:v>
                </c:pt>
                <c:pt idx="4">
                  <c:v>16735</c:v>
                </c:pt>
                <c:pt idx="5">
                  <c:v>19</c:v>
                </c:pt>
              </c:numCache>
            </c:numRef>
          </c:val>
          <c:extLst>
            <c:ext xmlns:c16="http://schemas.microsoft.com/office/drawing/2014/chart" uri="{C3380CC4-5D6E-409C-BE32-E72D297353CC}">
              <c16:uniqueId val="{00000000-79D3-4715-9967-26855605D947}"/>
            </c:ext>
          </c:extLst>
        </c:ser>
        <c:dLbls>
          <c:showLegendKey val="0"/>
          <c:showVal val="0"/>
          <c:showCatName val="0"/>
          <c:showSerName val="0"/>
          <c:showPercent val="0"/>
          <c:showBubbleSize val="0"/>
        </c:dLbls>
        <c:gapWidth val="60"/>
        <c:overlap val="-27"/>
        <c:axId val="64574928"/>
        <c:axId val="64570608"/>
      </c:barChart>
      <c:catAx>
        <c:axId val="6457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64570608"/>
        <c:crosses val="autoZero"/>
        <c:auto val="1"/>
        <c:lblAlgn val="ctr"/>
        <c:lblOffset val="100"/>
        <c:noMultiLvlLbl val="0"/>
      </c:catAx>
      <c:valAx>
        <c:axId val="64570608"/>
        <c:scaling>
          <c:orientation val="minMax"/>
        </c:scaling>
        <c:delete val="1"/>
        <c:axPos val="l"/>
        <c:numFmt formatCode="General" sourceLinked="1"/>
        <c:majorTickMark val="none"/>
        <c:minorTickMark val="none"/>
        <c:tickLblPos val="nextTo"/>
        <c:crossAx val="645749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4CD19F-BBFB-7252-95DC-2ED9101417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A111236A-AB95-C94B-B1F2-D91C8CB6C1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536853-202B-47C9-AA52-1CB2997CE4B1}" type="datetimeFigureOut">
              <a:rPr lang="en-ID" smtClean="0"/>
              <a:t>14/07/2025</a:t>
            </a:fld>
            <a:endParaRPr lang="en-ID"/>
          </a:p>
        </p:txBody>
      </p:sp>
      <p:sp>
        <p:nvSpPr>
          <p:cNvPr id="4" name="Footer Placeholder 3">
            <a:extLst>
              <a:ext uri="{FF2B5EF4-FFF2-40B4-BE49-F238E27FC236}">
                <a16:creationId xmlns:a16="http://schemas.microsoft.com/office/drawing/2014/main" id="{AF1C0D1B-F75D-7D8A-6C86-685F0357D7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74E84E6D-D8AB-3775-E169-76D3D55F4F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09D2C1-ACED-49F0-9F04-0F5B0E8DBEC7}" type="slidenum">
              <a:rPr lang="en-ID" smtClean="0"/>
              <a:t>‹#›</a:t>
            </a:fld>
            <a:endParaRPr lang="en-ID"/>
          </a:p>
        </p:txBody>
      </p:sp>
    </p:spTree>
    <p:extLst>
      <p:ext uri="{BB962C8B-B14F-4D97-AF65-F5344CB8AC3E}">
        <p14:creationId xmlns:p14="http://schemas.microsoft.com/office/powerpoint/2010/main" val="3346781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C8198-BA0C-4A92-8A46-709F6E60787E}" type="datetimeFigureOut">
              <a:rPr lang="en-ID" smtClean="0"/>
              <a:t>14/07/2025</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B065F3-3D88-42E1-92B3-9E826D3AFF50}" type="slidenum">
              <a:rPr lang="en-ID" smtClean="0"/>
              <a:t>‹#›</a:t>
            </a:fld>
            <a:endParaRPr lang="en-ID"/>
          </a:p>
        </p:txBody>
      </p:sp>
    </p:spTree>
    <p:extLst>
      <p:ext uri="{BB962C8B-B14F-4D97-AF65-F5344CB8AC3E}">
        <p14:creationId xmlns:p14="http://schemas.microsoft.com/office/powerpoint/2010/main" val="2676494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35e167fa43_0_1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1" kern="0" dirty="0">
                <a:solidFill>
                  <a:srgbClr val="1F4E79"/>
                </a:solidFill>
                <a:latin typeface="Arial Black"/>
                <a:ea typeface="Arial Black"/>
                <a:cs typeface="Arial Black"/>
                <a:sym typeface="Arial"/>
              </a:rPr>
              <a:t>S</a:t>
            </a:r>
            <a:r>
              <a:rPr kumimoji="0" lang="en-US" sz="1200" b="1" i="0" u="none" strike="noStrike" kern="0" cap="none" spc="0" normalizeH="0" baseline="0" noProof="0" dirty="0">
                <a:ln>
                  <a:noFill/>
                </a:ln>
                <a:solidFill>
                  <a:srgbClr val="1F4E79"/>
                </a:solidFill>
                <a:effectLst/>
                <a:uLnTx/>
                <a:uFillTx/>
                <a:latin typeface="Arial Black"/>
                <a:ea typeface="Arial Black"/>
                <a:cs typeface="Arial Black"/>
                <a:sym typeface="Arial"/>
              </a:rPr>
              <a:t>tatus and Challenges of Small-scale Fisheries in Indonesia</a:t>
            </a:r>
          </a:p>
        </p:txBody>
      </p:sp>
      <p:sp>
        <p:nvSpPr>
          <p:cNvPr id="349" name="Google Shape;349;g335e167fa43_0_1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DB065F3-3D88-42E1-92B3-9E826D3AFF50}" type="slidenum">
              <a:rPr lang="en-ID" smtClean="0"/>
              <a:t>25</a:t>
            </a:fld>
            <a:endParaRPr lang="en-ID"/>
          </a:p>
        </p:txBody>
      </p:sp>
    </p:spTree>
    <p:extLst>
      <p:ext uri="{BB962C8B-B14F-4D97-AF65-F5344CB8AC3E}">
        <p14:creationId xmlns:p14="http://schemas.microsoft.com/office/powerpoint/2010/main" val="3966920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Arah kebijakan blue economy </a:t>
            </a:r>
            <a:r>
              <a:rPr lang="en-US" dirty="0" err="1"/>
              <a:t>indonesia</a:t>
            </a:r>
            <a:endParaRPr lang="en-ID" dirty="0"/>
          </a:p>
        </p:txBody>
      </p:sp>
      <p:sp>
        <p:nvSpPr>
          <p:cNvPr id="4" name="Slide Number Placeholder 3"/>
          <p:cNvSpPr>
            <a:spLocks noGrp="1"/>
          </p:cNvSpPr>
          <p:nvPr>
            <p:ph type="sldNum" sz="quarter" idx="5"/>
          </p:nvPr>
        </p:nvSpPr>
        <p:spPr/>
        <p:txBody>
          <a:bodyPr/>
          <a:lstStyle/>
          <a:p>
            <a:fld id="{2DB065F3-3D88-42E1-92B3-9E826D3AFF50}" type="slidenum">
              <a:rPr lang="en-ID" smtClean="0"/>
              <a:t>26</a:t>
            </a:fld>
            <a:endParaRPr lang="en-ID"/>
          </a:p>
        </p:txBody>
      </p:sp>
    </p:spTree>
    <p:extLst>
      <p:ext uri="{BB962C8B-B14F-4D97-AF65-F5344CB8AC3E}">
        <p14:creationId xmlns:p14="http://schemas.microsoft.com/office/powerpoint/2010/main" val="421459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DB065F3-3D88-42E1-92B3-9E826D3AFF50}" type="slidenum">
              <a:rPr lang="en-ID" smtClean="0"/>
              <a:t>2</a:t>
            </a:fld>
            <a:endParaRPr lang="en-ID"/>
          </a:p>
        </p:txBody>
      </p:sp>
    </p:spTree>
    <p:extLst>
      <p:ext uri="{BB962C8B-B14F-4D97-AF65-F5344CB8AC3E}">
        <p14:creationId xmlns:p14="http://schemas.microsoft.com/office/powerpoint/2010/main" val="366682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DB065F3-3D88-42E1-92B3-9E826D3AFF50}" type="slidenum">
              <a:rPr lang="en-ID" smtClean="0"/>
              <a:t>3</a:t>
            </a:fld>
            <a:endParaRPr lang="en-ID"/>
          </a:p>
        </p:txBody>
      </p:sp>
    </p:spTree>
    <p:extLst>
      <p:ext uri="{BB962C8B-B14F-4D97-AF65-F5344CB8AC3E}">
        <p14:creationId xmlns:p14="http://schemas.microsoft.com/office/powerpoint/2010/main" val="899249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b="0" i="1" kern="1200" dirty="0">
                <a:solidFill>
                  <a:schemeClr val="tx1"/>
                </a:solidFill>
                <a:effectLst/>
                <a:latin typeface="+mn-lt"/>
                <a:ea typeface="+mn-ea"/>
                <a:cs typeface="+mn-cs"/>
              </a:rPr>
              <a:t>Other Effective Conservation Measures</a:t>
            </a:r>
          </a:p>
          <a:p>
            <a:endParaRPr lang="en-ID" sz="1200" b="0" i="1" kern="1200" dirty="0">
              <a:solidFill>
                <a:schemeClr val="tx1"/>
              </a:solidFill>
              <a:effectLst/>
              <a:latin typeface="+mn-lt"/>
              <a:ea typeface="+mn-ea"/>
              <a:cs typeface="+mn-cs"/>
            </a:endParaRPr>
          </a:p>
          <a:p>
            <a:r>
              <a:rPr lang="en-ID" sz="1200" b="0" i="1" kern="1200" dirty="0">
                <a:solidFill>
                  <a:schemeClr val="tx1"/>
                </a:solidFill>
                <a:effectLst/>
                <a:latin typeface="+mn-lt"/>
                <a:ea typeface="+mn-ea"/>
                <a:cs typeface="+mn-cs"/>
              </a:rPr>
              <a:t>WPP : Fisheries Management Area</a:t>
            </a:r>
            <a:endParaRPr lang="en-ID" dirty="0"/>
          </a:p>
        </p:txBody>
      </p:sp>
      <p:sp>
        <p:nvSpPr>
          <p:cNvPr id="4" name="Slide Number Placeholder 3"/>
          <p:cNvSpPr>
            <a:spLocks noGrp="1"/>
          </p:cNvSpPr>
          <p:nvPr>
            <p:ph type="sldNum" sz="quarter" idx="5"/>
          </p:nvPr>
        </p:nvSpPr>
        <p:spPr/>
        <p:txBody>
          <a:bodyPr/>
          <a:lstStyle/>
          <a:p>
            <a:fld id="{2DB065F3-3D88-42E1-92B3-9E826D3AFF50}" type="slidenum">
              <a:rPr lang="en-ID" smtClean="0"/>
              <a:t>4</a:t>
            </a:fld>
            <a:endParaRPr lang="en-ID"/>
          </a:p>
        </p:txBody>
      </p:sp>
    </p:spTree>
    <p:extLst>
      <p:ext uri="{BB962C8B-B14F-4D97-AF65-F5344CB8AC3E}">
        <p14:creationId xmlns:p14="http://schemas.microsoft.com/office/powerpoint/2010/main" val="330892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2DB065F3-3D88-42E1-92B3-9E826D3AFF50}" type="slidenum">
              <a:rPr lang="en-ID" smtClean="0"/>
              <a:t>5</a:t>
            </a:fld>
            <a:endParaRPr lang="en-ID"/>
          </a:p>
        </p:txBody>
      </p:sp>
    </p:spTree>
    <p:extLst>
      <p:ext uri="{BB962C8B-B14F-4D97-AF65-F5344CB8AC3E}">
        <p14:creationId xmlns:p14="http://schemas.microsoft.com/office/powerpoint/2010/main" val="3708051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a:t>https://www.youtube.com/watch?v=yIvyZOm2G6A</a:t>
            </a:r>
          </a:p>
        </p:txBody>
      </p:sp>
      <p:sp>
        <p:nvSpPr>
          <p:cNvPr id="4" name="Slide Number Placeholder 3"/>
          <p:cNvSpPr>
            <a:spLocks noGrp="1"/>
          </p:cNvSpPr>
          <p:nvPr>
            <p:ph type="sldNum" sz="quarter" idx="5"/>
          </p:nvPr>
        </p:nvSpPr>
        <p:spPr/>
        <p:txBody>
          <a:bodyPr/>
          <a:lstStyle/>
          <a:p>
            <a:fld id="{2DB065F3-3D88-42E1-92B3-9E826D3AFF50}" type="slidenum">
              <a:rPr lang="en-ID" smtClean="0"/>
              <a:t>6</a:t>
            </a:fld>
            <a:endParaRPr lang="en-ID"/>
          </a:p>
        </p:txBody>
      </p:sp>
    </p:spTree>
    <p:extLst>
      <p:ext uri="{BB962C8B-B14F-4D97-AF65-F5344CB8AC3E}">
        <p14:creationId xmlns:p14="http://schemas.microsoft.com/office/powerpoint/2010/main" val="469349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sz="1200" b="0" i="0" kern="1200" dirty="0" err="1">
                <a:solidFill>
                  <a:schemeClr val="tx1"/>
                </a:solidFill>
                <a:effectLst/>
                <a:latin typeface="+mn-lt"/>
                <a:ea typeface="+mn-ea"/>
                <a:cs typeface="+mn-cs"/>
              </a:rPr>
              <a:t>Identitas</a:t>
            </a:r>
            <a:r>
              <a:rPr lang="en-ID" sz="1200" b="0" i="0" kern="1200" dirty="0">
                <a:solidFill>
                  <a:schemeClr val="tx1"/>
                </a:solidFill>
                <a:effectLst/>
                <a:latin typeface="+mn-lt"/>
                <a:ea typeface="+mn-ea"/>
                <a:cs typeface="+mn-cs"/>
              </a:rPr>
              <a:t> </a:t>
            </a:r>
            <a:r>
              <a:rPr lang="en-ID" sz="1200" b="0" i="0" kern="1200" dirty="0" err="1">
                <a:solidFill>
                  <a:schemeClr val="tx1"/>
                </a:solidFill>
                <a:effectLst/>
                <a:latin typeface="+mn-lt"/>
                <a:ea typeface="+mn-ea"/>
                <a:cs typeface="+mn-cs"/>
              </a:rPr>
              <a:t>resmi</a:t>
            </a:r>
            <a:r>
              <a:rPr lang="en-ID" sz="1200" b="0" i="0" kern="1200" dirty="0">
                <a:solidFill>
                  <a:schemeClr val="tx1"/>
                </a:solidFill>
                <a:effectLst/>
                <a:latin typeface="+mn-lt"/>
                <a:ea typeface="+mn-ea"/>
                <a:cs typeface="+mn-cs"/>
              </a:rPr>
              <a:t> </a:t>
            </a:r>
            <a:r>
              <a:rPr lang="en-ID" sz="1200" b="0" i="0" kern="1200" dirty="0" err="1">
                <a:solidFill>
                  <a:schemeClr val="tx1"/>
                </a:solidFill>
                <a:effectLst/>
                <a:latin typeface="+mn-lt"/>
                <a:ea typeface="+mn-ea"/>
                <a:cs typeface="+mn-cs"/>
              </a:rPr>
              <a:t>bagi</a:t>
            </a:r>
            <a:r>
              <a:rPr lang="en-ID" sz="1200" b="0" i="0" kern="1200" dirty="0">
                <a:solidFill>
                  <a:schemeClr val="tx1"/>
                </a:solidFill>
                <a:effectLst/>
                <a:latin typeface="+mn-lt"/>
                <a:ea typeface="+mn-ea"/>
                <a:cs typeface="+mn-cs"/>
              </a:rPr>
              <a:t> </a:t>
            </a:r>
            <a:r>
              <a:rPr lang="en-ID" sz="1200" b="0" i="0" kern="1200" dirty="0" err="1">
                <a:solidFill>
                  <a:schemeClr val="tx1"/>
                </a:solidFill>
                <a:effectLst/>
                <a:latin typeface="+mn-lt"/>
                <a:ea typeface="+mn-ea"/>
                <a:cs typeface="+mn-cs"/>
              </a:rPr>
              <a:t>pelaku</a:t>
            </a:r>
            <a:r>
              <a:rPr lang="en-ID" sz="1200" b="0" i="0" kern="1200" dirty="0">
                <a:solidFill>
                  <a:schemeClr val="tx1"/>
                </a:solidFill>
                <a:effectLst/>
                <a:latin typeface="+mn-lt"/>
                <a:ea typeface="+mn-ea"/>
                <a:cs typeface="+mn-cs"/>
              </a:rPr>
              <a:t> </a:t>
            </a:r>
            <a:r>
              <a:rPr lang="en-ID" sz="1200" b="0" i="0" kern="1200" dirty="0" err="1">
                <a:solidFill>
                  <a:schemeClr val="tx1"/>
                </a:solidFill>
                <a:effectLst/>
                <a:latin typeface="+mn-lt"/>
                <a:ea typeface="+mn-ea"/>
                <a:cs typeface="+mn-cs"/>
              </a:rPr>
              <a:t>usaha</a:t>
            </a:r>
            <a:r>
              <a:rPr lang="en-ID" sz="1200" b="0" i="0" kern="1200" dirty="0">
                <a:solidFill>
                  <a:schemeClr val="tx1"/>
                </a:solidFill>
                <a:effectLst/>
                <a:latin typeface="+mn-lt"/>
                <a:ea typeface="+mn-ea"/>
                <a:cs typeface="+mn-cs"/>
              </a:rPr>
              <a:t> di </a:t>
            </a:r>
            <a:r>
              <a:rPr lang="en-ID" sz="1200" b="0" i="0" kern="1200" dirty="0" err="1">
                <a:solidFill>
                  <a:schemeClr val="tx1"/>
                </a:solidFill>
                <a:effectLst/>
                <a:latin typeface="+mn-lt"/>
                <a:ea typeface="+mn-ea"/>
                <a:cs typeface="+mn-cs"/>
              </a:rPr>
              <a:t>sektor</a:t>
            </a:r>
            <a:r>
              <a:rPr lang="en-ID" sz="1200" b="0" i="0" kern="1200" dirty="0">
                <a:solidFill>
                  <a:schemeClr val="tx1"/>
                </a:solidFill>
                <a:effectLst/>
                <a:latin typeface="+mn-lt"/>
                <a:ea typeface="+mn-ea"/>
                <a:cs typeface="+mn-cs"/>
              </a:rPr>
              <a:t> </a:t>
            </a:r>
            <a:r>
              <a:rPr lang="en-ID" sz="1200" b="0" i="0" kern="1200" dirty="0" err="1">
                <a:solidFill>
                  <a:schemeClr val="tx1"/>
                </a:solidFill>
                <a:effectLst/>
                <a:latin typeface="+mn-lt"/>
                <a:ea typeface="+mn-ea"/>
                <a:cs typeface="+mn-cs"/>
              </a:rPr>
              <a:t>kelautan</a:t>
            </a:r>
            <a:r>
              <a:rPr lang="en-ID" sz="1200" b="0" i="0" kern="1200" dirty="0">
                <a:solidFill>
                  <a:schemeClr val="tx1"/>
                </a:solidFill>
                <a:effectLst/>
                <a:latin typeface="+mn-lt"/>
                <a:ea typeface="+mn-ea"/>
                <a:cs typeface="+mn-cs"/>
              </a:rPr>
              <a:t> </a:t>
            </a:r>
            <a:r>
              <a:rPr lang="en-ID" sz="1200" b="0" i="0" kern="1200" dirty="0" err="1">
                <a:solidFill>
                  <a:schemeClr val="tx1"/>
                </a:solidFill>
                <a:effectLst/>
                <a:latin typeface="+mn-lt"/>
                <a:ea typeface="+mn-ea"/>
                <a:cs typeface="+mn-cs"/>
              </a:rPr>
              <a:t>perikanan</a:t>
            </a:r>
            <a:r>
              <a:rPr lang="en-ID" sz="1200" b="0" i="0" kern="1200" dirty="0">
                <a:solidFill>
                  <a:schemeClr val="tx1"/>
                </a:solidFill>
                <a:effectLst/>
                <a:latin typeface="+mn-lt"/>
                <a:ea typeface="+mn-ea"/>
                <a:cs typeface="+mn-cs"/>
              </a:rPr>
              <a:t> </a:t>
            </a:r>
            <a:r>
              <a:rPr lang="en-ID" sz="1200" b="0" i="0" kern="1200" dirty="0" err="1">
                <a:solidFill>
                  <a:schemeClr val="tx1"/>
                </a:solidFill>
                <a:effectLst/>
                <a:latin typeface="+mn-lt"/>
                <a:ea typeface="+mn-ea"/>
                <a:cs typeface="+mn-cs"/>
              </a:rPr>
              <a:t>sebagai</a:t>
            </a:r>
            <a:r>
              <a:rPr lang="en-ID" sz="1200" b="0" i="0" kern="1200" dirty="0">
                <a:solidFill>
                  <a:schemeClr val="tx1"/>
                </a:solidFill>
                <a:effectLst/>
                <a:latin typeface="+mn-lt"/>
                <a:ea typeface="+mn-ea"/>
                <a:cs typeface="+mn-cs"/>
              </a:rPr>
              <a:t> basis data </a:t>
            </a:r>
            <a:r>
              <a:rPr lang="en-ID" sz="1200" b="0" i="0" kern="1200" dirty="0" err="1">
                <a:solidFill>
                  <a:schemeClr val="tx1"/>
                </a:solidFill>
                <a:effectLst/>
                <a:latin typeface="+mn-lt"/>
                <a:ea typeface="+mn-ea"/>
                <a:cs typeface="+mn-cs"/>
              </a:rPr>
              <a:t>nasional</a:t>
            </a:r>
            <a:r>
              <a:rPr lang="en-ID" sz="1200" b="0" i="0" kern="1200" dirty="0">
                <a:solidFill>
                  <a:schemeClr val="tx1"/>
                </a:solidFill>
                <a:effectLst/>
                <a:latin typeface="+mn-lt"/>
                <a:ea typeface="+mn-ea"/>
                <a:cs typeface="+mn-cs"/>
              </a:rPr>
              <a:t> dan </a:t>
            </a:r>
            <a:r>
              <a:rPr lang="en-ID" sz="1200" b="0" i="0" kern="1200" dirty="0" err="1">
                <a:solidFill>
                  <a:schemeClr val="tx1"/>
                </a:solidFill>
                <a:effectLst/>
                <a:latin typeface="+mn-lt"/>
                <a:ea typeface="+mn-ea"/>
                <a:cs typeface="+mn-cs"/>
              </a:rPr>
              <a:t>memudahkan</a:t>
            </a:r>
            <a:r>
              <a:rPr lang="en-ID" sz="1200" b="0" i="0" kern="1200" dirty="0">
                <a:solidFill>
                  <a:schemeClr val="tx1"/>
                </a:solidFill>
                <a:effectLst/>
                <a:latin typeface="+mn-lt"/>
                <a:ea typeface="+mn-ea"/>
                <a:cs typeface="+mn-cs"/>
              </a:rPr>
              <a:t> </a:t>
            </a:r>
            <a:r>
              <a:rPr lang="en-ID" sz="1200" b="0" i="0" kern="1200" dirty="0" err="1">
                <a:solidFill>
                  <a:schemeClr val="tx1"/>
                </a:solidFill>
                <a:effectLst/>
                <a:latin typeface="+mn-lt"/>
                <a:ea typeface="+mn-ea"/>
                <a:cs typeface="+mn-cs"/>
              </a:rPr>
              <a:t>pelaku</a:t>
            </a:r>
            <a:r>
              <a:rPr lang="en-ID" sz="1200" b="0" i="0" kern="1200" dirty="0">
                <a:solidFill>
                  <a:schemeClr val="tx1"/>
                </a:solidFill>
                <a:effectLst/>
                <a:latin typeface="+mn-lt"/>
                <a:ea typeface="+mn-ea"/>
                <a:cs typeface="+mn-cs"/>
              </a:rPr>
              <a:t> </a:t>
            </a:r>
            <a:r>
              <a:rPr lang="en-ID" sz="1200" b="0" i="0" kern="1200" dirty="0" err="1">
                <a:solidFill>
                  <a:schemeClr val="tx1"/>
                </a:solidFill>
                <a:effectLst/>
                <a:latin typeface="+mn-lt"/>
                <a:ea typeface="+mn-ea"/>
                <a:cs typeface="+mn-cs"/>
              </a:rPr>
              <a:t>usaha</a:t>
            </a:r>
            <a:r>
              <a:rPr lang="en-ID" sz="1200" b="0" i="0" kern="1200" dirty="0">
                <a:solidFill>
                  <a:schemeClr val="tx1"/>
                </a:solidFill>
                <a:effectLst/>
                <a:latin typeface="+mn-lt"/>
                <a:ea typeface="+mn-ea"/>
                <a:cs typeface="+mn-cs"/>
              </a:rPr>
              <a:t> </a:t>
            </a:r>
            <a:r>
              <a:rPr lang="en-ID" sz="1200" b="0" i="0" kern="1200" dirty="0" err="1">
                <a:solidFill>
                  <a:schemeClr val="tx1"/>
                </a:solidFill>
                <a:effectLst/>
                <a:latin typeface="+mn-lt"/>
                <a:ea typeface="+mn-ea"/>
                <a:cs typeface="+mn-cs"/>
              </a:rPr>
              <a:t>mengakses</a:t>
            </a:r>
            <a:r>
              <a:rPr lang="en-ID" sz="1200" b="0" i="0" kern="1200" dirty="0">
                <a:solidFill>
                  <a:schemeClr val="tx1"/>
                </a:solidFill>
                <a:effectLst/>
                <a:latin typeface="+mn-lt"/>
                <a:ea typeface="+mn-ea"/>
                <a:cs typeface="+mn-cs"/>
              </a:rPr>
              <a:t> program </a:t>
            </a:r>
            <a:r>
              <a:rPr lang="en-ID" sz="1200" b="0" i="0" kern="1200" dirty="0" err="1">
                <a:solidFill>
                  <a:schemeClr val="tx1"/>
                </a:solidFill>
                <a:effectLst/>
                <a:latin typeface="+mn-lt"/>
                <a:ea typeface="+mn-ea"/>
                <a:cs typeface="+mn-cs"/>
              </a:rPr>
              <a:t>pemerintah</a:t>
            </a:r>
            <a:endParaRPr lang="en-ID" dirty="0"/>
          </a:p>
        </p:txBody>
      </p:sp>
      <p:sp>
        <p:nvSpPr>
          <p:cNvPr id="4" name="Slide Number Placeholder 3"/>
          <p:cNvSpPr>
            <a:spLocks noGrp="1"/>
          </p:cNvSpPr>
          <p:nvPr>
            <p:ph type="sldNum" sz="quarter" idx="5"/>
          </p:nvPr>
        </p:nvSpPr>
        <p:spPr/>
        <p:txBody>
          <a:bodyPr/>
          <a:lstStyle/>
          <a:p>
            <a:fld id="{2DB065F3-3D88-42E1-92B3-9E826D3AFF50}" type="slidenum">
              <a:rPr lang="en-ID" smtClean="0"/>
              <a:t>15</a:t>
            </a:fld>
            <a:endParaRPr lang="en-ID"/>
          </a:p>
        </p:txBody>
      </p:sp>
    </p:spTree>
    <p:extLst>
      <p:ext uri="{BB962C8B-B14F-4D97-AF65-F5344CB8AC3E}">
        <p14:creationId xmlns:p14="http://schemas.microsoft.com/office/powerpoint/2010/main" val="398766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including businesses, like micro, small and medium enterprises (MSMEs), small-scale fishers, and local and coastal communities – </a:t>
            </a:r>
            <a:endParaRPr lang="en-ID" dirty="0"/>
          </a:p>
        </p:txBody>
      </p:sp>
      <p:sp>
        <p:nvSpPr>
          <p:cNvPr id="4" name="Slide Number Placeholder 3"/>
          <p:cNvSpPr>
            <a:spLocks noGrp="1"/>
          </p:cNvSpPr>
          <p:nvPr>
            <p:ph type="sldNum" sz="quarter" idx="5"/>
          </p:nvPr>
        </p:nvSpPr>
        <p:spPr/>
        <p:txBody>
          <a:bodyPr/>
          <a:lstStyle/>
          <a:p>
            <a:fld id="{2DB065F3-3D88-42E1-92B3-9E826D3AFF50}" type="slidenum">
              <a:rPr lang="en-ID" smtClean="0"/>
              <a:t>16</a:t>
            </a:fld>
            <a:endParaRPr lang="en-ID"/>
          </a:p>
        </p:txBody>
      </p:sp>
    </p:spTree>
    <p:extLst>
      <p:ext uri="{BB962C8B-B14F-4D97-AF65-F5344CB8AC3E}">
        <p14:creationId xmlns:p14="http://schemas.microsoft.com/office/powerpoint/2010/main" val="236149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t>90% dari 4,77 Juta Pelaku Usaha Sektor Kelautan dan Perikanan Adalah UMKM</a:t>
            </a:r>
          </a:p>
          <a:p>
            <a:endParaRPr lang="en-ID" dirty="0"/>
          </a:p>
        </p:txBody>
      </p:sp>
      <p:sp>
        <p:nvSpPr>
          <p:cNvPr id="4" name="Slide Number Placeholder 3"/>
          <p:cNvSpPr>
            <a:spLocks noGrp="1"/>
          </p:cNvSpPr>
          <p:nvPr>
            <p:ph type="sldNum" sz="quarter" idx="5"/>
          </p:nvPr>
        </p:nvSpPr>
        <p:spPr/>
        <p:txBody>
          <a:bodyPr/>
          <a:lstStyle/>
          <a:p>
            <a:fld id="{2DB065F3-3D88-42E1-92B3-9E826D3AFF50}" type="slidenum">
              <a:rPr lang="en-ID" smtClean="0"/>
              <a:t>23</a:t>
            </a:fld>
            <a:endParaRPr lang="en-ID"/>
          </a:p>
        </p:txBody>
      </p:sp>
    </p:spTree>
    <p:extLst>
      <p:ext uri="{BB962C8B-B14F-4D97-AF65-F5344CB8AC3E}">
        <p14:creationId xmlns:p14="http://schemas.microsoft.com/office/powerpoint/2010/main" val="2103646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6"/>
        <p:cNvGrpSpPr/>
        <p:nvPr/>
      </p:nvGrpSpPr>
      <p:grpSpPr>
        <a:xfrm>
          <a:off x="0" y="0"/>
          <a:ext cx="0" cy="0"/>
          <a:chOff x="0" y="0"/>
          <a:chExt cx="0" cy="0"/>
        </a:xfrm>
      </p:grpSpPr>
      <p:pic>
        <p:nvPicPr>
          <p:cNvPr id="257" name="Google Shape;257;g335e167fa43_0_1291"/>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4221029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258"/>
        <p:cNvGrpSpPr/>
        <p:nvPr/>
      </p:nvGrpSpPr>
      <p:grpSpPr>
        <a:xfrm>
          <a:off x="0" y="0"/>
          <a:ext cx="0" cy="0"/>
          <a:chOff x="0" y="0"/>
          <a:chExt cx="0" cy="0"/>
        </a:xfrm>
      </p:grpSpPr>
      <p:pic>
        <p:nvPicPr>
          <p:cNvPr id="259" name="Google Shape;259;g335e167fa43_0_129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0" name="Google Shape;260;g335e167fa43_0_1293"/>
          <p:cNvSpPr txBox="1">
            <a:spLocks noGrp="1"/>
          </p:cNvSpPr>
          <p:nvPr>
            <p:ph type="sldNum" idx="12"/>
          </p:nvPr>
        </p:nvSpPr>
        <p:spPr>
          <a:xfrm>
            <a:off x="11745216" y="6492875"/>
            <a:ext cx="446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1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1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1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1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1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1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1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1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 name="Google Shape;115;g2ce39ce3821_1_22">
            <a:extLst>
              <a:ext uri="{FF2B5EF4-FFF2-40B4-BE49-F238E27FC236}">
                <a16:creationId xmlns:a16="http://schemas.microsoft.com/office/drawing/2014/main" id="{5AADDE42-F663-F09F-2436-62E6A22E8247}"/>
              </a:ext>
            </a:extLst>
          </p:cNvPr>
          <p:cNvSpPr txBox="1">
            <a:spLocks noGrp="1"/>
          </p:cNvSpPr>
          <p:nvPr>
            <p:ph type="title"/>
          </p:nvPr>
        </p:nvSpPr>
        <p:spPr>
          <a:xfrm>
            <a:off x="3237512" y="187357"/>
            <a:ext cx="8755195" cy="720000"/>
          </a:xfrm>
          <a:prstGeom prst="rect">
            <a:avLst/>
          </a:prstGeom>
          <a:noFill/>
          <a:ln>
            <a:noFill/>
          </a:ln>
        </p:spPr>
        <p:txBody>
          <a:bodyPr spcFirstLastPara="1" wrap="square" lIns="51425" tIns="25700" rIns="51425" bIns="25700" anchor="ctr" anchorCtr="0">
            <a:normAutofit/>
          </a:bodyPr>
          <a:lstStyle>
            <a:lvl1pPr lvl="0" algn="ctr">
              <a:lnSpc>
                <a:spcPct val="90000"/>
              </a:lnSpc>
              <a:spcBef>
                <a:spcPts val="0"/>
              </a:spcBef>
              <a:spcAft>
                <a:spcPts val="0"/>
              </a:spcAft>
              <a:buClr>
                <a:srgbClr val="002060"/>
              </a:buClr>
              <a:buSzPts val="1400"/>
              <a:buFont typeface="Montserrat"/>
              <a:buNone/>
              <a:defRPr sz="2400" b="1">
                <a:solidFill>
                  <a:schemeClr val="lt1"/>
                </a:solidFill>
                <a:effectLst>
                  <a:glow rad="228600">
                    <a:schemeClr val="accent5">
                      <a:lumMod val="50000"/>
                      <a:alpha val="40000"/>
                    </a:schemeClr>
                  </a:glow>
                </a:effectLst>
                <a:latin typeface="Montserrat"/>
                <a:ea typeface="Montserrat"/>
                <a:cs typeface="Montserrat"/>
                <a:sym typeface="Montserrat"/>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dirty="0"/>
          </a:p>
        </p:txBody>
      </p:sp>
      <p:grpSp>
        <p:nvGrpSpPr>
          <p:cNvPr id="8" name="Group 7">
            <a:extLst>
              <a:ext uri="{FF2B5EF4-FFF2-40B4-BE49-F238E27FC236}">
                <a16:creationId xmlns:a16="http://schemas.microsoft.com/office/drawing/2014/main" id="{CF499881-340F-DA83-E213-DEB28D86EDFF}"/>
              </a:ext>
            </a:extLst>
          </p:cNvPr>
          <p:cNvGrpSpPr/>
          <p:nvPr userDrawn="1"/>
        </p:nvGrpSpPr>
        <p:grpSpPr>
          <a:xfrm>
            <a:off x="131003" y="278926"/>
            <a:ext cx="2975506" cy="628431"/>
            <a:chOff x="516894" y="2321019"/>
            <a:chExt cx="4353183" cy="919398"/>
          </a:xfrm>
        </p:grpSpPr>
        <p:pic>
          <p:nvPicPr>
            <p:cNvPr id="4" name="Google Shape;355;g335e167fa43_0_1277">
              <a:extLst>
                <a:ext uri="{FF2B5EF4-FFF2-40B4-BE49-F238E27FC236}">
                  <a16:creationId xmlns:a16="http://schemas.microsoft.com/office/drawing/2014/main" id="{03C3EC89-056B-03F5-6F78-2B49302CEA95}"/>
                </a:ext>
              </a:extLst>
            </p:cNvPr>
            <p:cNvPicPr preferRelativeResize="0"/>
            <p:nvPr userDrawn="1"/>
          </p:nvPicPr>
          <p:blipFill rotWithShape="1">
            <a:blip r:embed="rId3">
              <a:alphaModFix/>
            </a:blip>
            <a:srcRect/>
            <a:stretch/>
          </p:blipFill>
          <p:spPr>
            <a:xfrm>
              <a:off x="1943297" y="2321019"/>
              <a:ext cx="2926780" cy="919398"/>
            </a:xfrm>
            <a:prstGeom prst="rect">
              <a:avLst/>
            </a:prstGeom>
            <a:noFill/>
            <a:ln>
              <a:noFill/>
            </a:ln>
          </p:spPr>
        </p:pic>
        <p:pic>
          <p:nvPicPr>
            <p:cNvPr id="5" name="Picture 2">
              <a:extLst>
                <a:ext uri="{FF2B5EF4-FFF2-40B4-BE49-F238E27FC236}">
                  <a16:creationId xmlns:a16="http://schemas.microsoft.com/office/drawing/2014/main" id="{8F8BA346-BA2A-BB7B-FDD1-2851E618A88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6894" y="2419721"/>
              <a:ext cx="641654" cy="6416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ambang negara Indonesia - Wikipedia bahasa Indonesia ...">
              <a:extLst>
                <a:ext uri="{FF2B5EF4-FFF2-40B4-BE49-F238E27FC236}">
                  <a16:creationId xmlns:a16="http://schemas.microsoft.com/office/drawing/2014/main" id="{B160DEDB-F9D5-8110-8C1B-CD25E65C70B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50353" y="2422590"/>
              <a:ext cx="594277" cy="6387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831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61"/>
        <p:cNvGrpSpPr/>
        <p:nvPr/>
      </p:nvGrpSpPr>
      <p:grpSpPr>
        <a:xfrm>
          <a:off x="0" y="0"/>
          <a:ext cx="0" cy="0"/>
          <a:chOff x="0" y="0"/>
          <a:chExt cx="0" cy="0"/>
        </a:xfrm>
      </p:grpSpPr>
      <p:pic>
        <p:nvPicPr>
          <p:cNvPr id="262" name="Google Shape;262;g335e167fa43_0_12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3" name="Google Shape;263;g335e167fa43_0_1296"/>
          <p:cNvSpPr txBox="1">
            <a:spLocks noGrp="1"/>
          </p:cNvSpPr>
          <p:nvPr>
            <p:ph type="sldNum" idx="12"/>
          </p:nvPr>
        </p:nvSpPr>
        <p:spPr>
          <a:xfrm>
            <a:off x="11745216" y="6492875"/>
            <a:ext cx="4467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100"/>
              <a:buNone/>
              <a:defRPr sz="1100" b="1" i="0" u="none" strike="noStrike" cap="none">
                <a:solidFill>
                  <a:schemeClr val="lt1"/>
                </a:solidFill>
                <a:latin typeface="Calibri"/>
                <a:ea typeface="Calibri"/>
                <a:cs typeface="Calibri"/>
                <a:sym typeface="Calibri"/>
              </a:defRPr>
            </a:lvl1pPr>
            <a:lvl2pPr marL="0" lvl="1" indent="0" algn="r">
              <a:lnSpc>
                <a:spcPct val="100000"/>
              </a:lnSpc>
              <a:spcBef>
                <a:spcPts val="0"/>
              </a:spcBef>
              <a:spcAft>
                <a:spcPts val="0"/>
              </a:spcAft>
              <a:buSzPts val="1100"/>
              <a:buNone/>
              <a:defRPr sz="1100" b="1" i="0" u="none" strike="noStrike" cap="none">
                <a:solidFill>
                  <a:schemeClr val="lt1"/>
                </a:solidFill>
                <a:latin typeface="Calibri"/>
                <a:ea typeface="Calibri"/>
                <a:cs typeface="Calibri"/>
                <a:sym typeface="Calibri"/>
              </a:defRPr>
            </a:lvl2pPr>
            <a:lvl3pPr marL="0" lvl="2" indent="0" algn="r">
              <a:lnSpc>
                <a:spcPct val="100000"/>
              </a:lnSpc>
              <a:spcBef>
                <a:spcPts val="0"/>
              </a:spcBef>
              <a:spcAft>
                <a:spcPts val="0"/>
              </a:spcAft>
              <a:buSzPts val="1100"/>
              <a:buNone/>
              <a:defRPr sz="1100" b="1" i="0" u="none" strike="noStrike" cap="none">
                <a:solidFill>
                  <a:schemeClr val="lt1"/>
                </a:solidFill>
                <a:latin typeface="Calibri"/>
                <a:ea typeface="Calibri"/>
                <a:cs typeface="Calibri"/>
                <a:sym typeface="Calibri"/>
              </a:defRPr>
            </a:lvl3pPr>
            <a:lvl4pPr marL="0" lvl="3" indent="0" algn="r">
              <a:lnSpc>
                <a:spcPct val="100000"/>
              </a:lnSpc>
              <a:spcBef>
                <a:spcPts val="0"/>
              </a:spcBef>
              <a:spcAft>
                <a:spcPts val="0"/>
              </a:spcAft>
              <a:buSzPts val="1100"/>
              <a:buNone/>
              <a:defRPr sz="1100" b="1" i="0" u="none" strike="noStrike" cap="none">
                <a:solidFill>
                  <a:schemeClr val="lt1"/>
                </a:solidFill>
                <a:latin typeface="Calibri"/>
                <a:ea typeface="Calibri"/>
                <a:cs typeface="Calibri"/>
                <a:sym typeface="Calibri"/>
              </a:defRPr>
            </a:lvl4pPr>
            <a:lvl5pPr marL="0" lvl="4" indent="0" algn="r">
              <a:lnSpc>
                <a:spcPct val="100000"/>
              </a:lnSpc>
              <a:spcBef>
                <a:spcPts val="0"/>
              </a:spcBef>
              <a:spcAft>
                <a:spcPts val="0"/>
              </a:spcAft>
              <a:buSzPts val="1100"/>
              <a:buNone/>
              <a:defRPr sz="1100" b="1" i="0" u="none" strike="noStrike" cap="none">
                <a:solidFill>
                  <a:schemeClr val="lt1"/>
                </a:solidFill>
                <a:latin typeface="Calibri"/>
                <a:ea typeface="Calibri"/>
                <a:cs typeface="Calibri"/>
                <a:sym typeface="Calibri"/>
              </a:defRPr>
            </a:lvl5pPr>
            <a:lvl6pPr marL="0" lvl="5" indent="0" algn="r">
              <a:lnSpc>
                <a:spcPct val="100000"/>
              </a:lnSpc>
              <a:spcBef>
                <a:spcPts val="0"/>
              </a:spcBef>
              <a:spcAft>
                <a:spcPts val="0"/>
              </a:spcAft>
              <a:buSzPts val="1100"/>
              <a:buNone/>
              <a:defRPr sz="1100" b="1" i="0" u="none" strike="noStrike" cap="none">
                <a:solidFill>
                  <a:schemeClr val="lt1"/>
                </a:solidFill>
                <a:latin typeface="Calibri"/>
                <a:ea typeface="Calibri"/>
                <a:cs typeface="Calibri"/>
                <a:sym typeface="Calibri"/>
              </a:defRPr>
            </a:lvl6pPr>
            <a:lvl7pPr marL="0" lvl="6" indent="0" algn="r">
              <a:lnSpc>
                <a:spcPct val="100000"/>
              </a:lnSpc>
              <a:spcBef>
                <a:spcPts val="0"/>
              </a:spcBef>
              <a:spcAft>
                <a:spcPts val="0"/>
              </a:spcAft>
              <a:buSzPts val="1100"/>
              <a:buNone/>
              <a:defRPr sz="1100" b="1" i="0" u="none" strike="noStrike" cap="none">
                <a:solidFill>
                  <a:schemeClr val="lt1"/>
                </a:solidFill>
                <a:latin typeface="Calibri"/>
                <a:ea typeface="Calibri"/>
                <a:cs typeface="Calibri"/>
                <a:sym typeface="Calibri"/>
              </a:defRPr>
            </a:lvl7pPr>
            <a:lvl8pPr marL="0" lvl="7" indent="0" algn="r">
              <a:lnSpc>
                <a:spcPct val="100000"/>
              </a:lnSpc>
              <a:spcBef>
                <a:spcPts val="0"/>
              </a:spcBef>
              <a:spcAft>
                <a:spcPts val="0"/>
              </a:spcAft>
              <a:buSzPts val="1100"/>
              <a:buNone/>
              <a:defRPr sz="1100" b="1" i="0" u="none" strike="noStrike" cap="none">
                <a:solidFill>
                  <a:schemeClr val="lt1"/>
                </a:solidFill>
                <a:latin typeface="Calibri"/>
                <a:ea typeface="Calibri"/>
                <a:cs typeface="Calibri"/>
                <a:sym typeface="Calibri"/>
              </a:defRPr>
            </a:lvl8pPr>
            <a:lvl9pPr marL="0" lvl="8" indent="0" algn="r">
              <a:lnSpc>
                <a:spcPct val="100000"/>
              </a:lnSpc>
              <a:spcBef>
                <a:spcPts val="0"/>
              </a:spcBef>
              <a:spcAft>
                <a:spcPts val="0"/>
              </a:spcAft>
              <a:buSzPts val="1100"/>
              <a:buNone/>
              <a:defRPr sz="11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0583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64"/>
        <p:cNvGrpSpPr/>
        <p:nvPr/>
      </p:nvGrpSpPr>
      <p:grpSpPr>
        <a:xfrm>
          <a:off x="0" y="0"/>
          <a:ext cx="0" cy="0"/>
          <a:chOff x="0" y="0"/>
          <a:chExt cx="0" cy="0"/>
        </a:xfrm>
      </p:grpSpPr>
      <p:pic>
        <p:nvPicPr>
          <p:cNvPr id="265" name="Google Shape;265;g335e167fa43_0_1299"/>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5643315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sp>
        <p:nvSpPr>
          <p:cNvPr id="251" name="Google Shape;251;g335e167fa43_0_128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2" name="Google Shape;252;g335e167fa43_0_128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3" name="Google Shape;253;g335e167fa43_0_128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4" name="Google Shape;254;g335e167fa43_0_128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5" name="Google Shape;255;g335e167fa43_0_12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06883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Uu0P1kMHBEo&amp;t=5471" TargetMode="External"/><Relationship Id="rId2" Type="http://schemas.openxmlformats.org/officeDocument/2006/relationships/hyperlink" Target="http://www.youtube.com/watch?v=Uu0P1kMHBEo&amp;t=545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chart" Target="../charts/chart2.xml"/><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unstats.un.org/unsd/nationalaccount/workshops/2015/gabon/bd/GSBPM-ENG.pdf" TargetMode="External"/><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p:cNvGrpSpPr/>
        <p:nvPr/>
      </p:nvGrpSpPr>
      <p:grpSpPr>
        <a:xfrm>
          <a:off x="0" y="0"/>
          <a:ext cx="0" cy="0"/>
          <a:chOff x="0" y="0"/>
          <a:chExt cx="0" cy="0"/>
        </a:xfrm>
      </p:grpSpPr>
      <p:sp>
        <p:nvSpPr>
          <p:cNvPr id="352" name="Google Shape;352;g335e167fa43_0_1277"/>
          <p:cNvSpPr txBox="1"/>
          <p:nvPr/>
        </p:nvSpPr>
        <p:spPr>
          <a:xfrm>
            <a:off x="185150" y="1350105"/>
            <a:ext cx="5820435" cy="156962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3200" b="1" kern="0" dirty="0">
                <a:solidFill>
                  <a:srgbClr val="1F4E79"/>
                </a:solidFill>
                <a:latin typeface="Arial Black"/>
                <a:ea typeface="Arial Black"/>
                <a:cs typeface="Arial Black"/>
                <a:sym typeface="Arial"/>
              </a:rPr>
              <a:t>S</a:t>
            </a:r>
            <a:r>
              <a:rPr kumimoji="0" lang="en-US" sz="3200" b="1" i="0" u="none" strike="noStrike" kern="0" cap="none" spc="0" normalizeH="0" baseline="0" noProof="0" dirty="0">
                <a:ln>
                  <a:noFill/>
                </a:ln>
                <a:solidFill>
                  <a:srgbClr val="1F4E79"/>
                </a:solidFill>
                <a:effectLst/>
                <a:uLnTx/>
                <a:uFillTx/>
                <a:latin typeface="Arial Black"/>
                <a:ea typeface="Arial Black"/>
                <a:cs typeface="Arial Black"/>
                <a:sym typeface="Arial"/>
              </a:rPr>
              <a:t>tatus and Challenges of Small-scale Fisheries in Indonesia</a:t>
            </a:r>
          </a:p>
        </p:txBody>
      </p:sp>
      <p:sp>
        <p:nvSpPr>
          <p:cNvPr id="353" name="Google Shape;353;g335e167fa43_0_1277"/>
          <p:cNvSpPr txBox="1"/>
          <p:nvPr/>
        </p:nvSpPr>
        <p:spPr>
          <a:xfrm>
            <a:off x="185151" y="3553575"/>
            <a:ext cx="4148723" cy="1246455"/>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600"/>
              </a:spcBef>
              <a:spcAft>
                <a:spcPts val="0"/>
              </a:spcAft>
              <a:buClr>
                <a:srgbClr val="000000"/>
              </a:buClr>
              <a:buSzPts val="2000"/>
              <a:buFont typeface="Arial"/>
              <a:buNone/>
              <a:tabLst/>
              <a:defRPr/>
            </a:pPr>
            <a:r>
              <a:rPr kumimoji="0" lang="en-US" sz="1200" b="1" i="0" u="none" strike="noStrike" kern="0" cap="none" spc="0" normalizeH="0" baseline="0" noProof="0" dirty="0">
                <a:ln>
                  <a:noFill/>
                </a:ln>
                <a:solidFill>
                  <a:srgbClr val="1F4E79"/>
                </a:solidFill>
                <a:effectLst/>
                <a:uLnTx/>
                <a:uFillTx/>
                <a:latin typeface="Arial"/>
                <a:cs typeface="Arial"/>
                <a:sym typeface="Arial"/>
              </a:rPr>
              <a:t>Directorate for Downstream Planning and International Economic Cooperation</a:t>
            </a:r>
            <a:endParaRPr lang="en-US" sz="1200" b="1" kern="0" dirty="0">
              <a:solidFill>
                <a:srgbClr val="1F4E79"/>
              </a:solidFill>
              <a:latin typeface="Arial"/>
              <a:cs typeface="Arial"/>
              <a:sym typeface="Arial"/>
            </a:endParaRPr>
          </a:p>
          <a:p>
            <a:pPr marR="0" lvl="0" algn="l" defTabSz="914400" rtl="0" eaLnBrk="1" fontAlgn="auto" latinLnBrk="0" hangingPunct="1">
              <a:lnSpc>
                <a:spcPct val="100000"/>
              </a:lnSpc>
              <a:spcBef>
                <a:spcPts val="600"/>
              </a:spcBef>
              <a:spcAft>
                <a:spcPts val="0"/>
              </a:spcAft>
              <a:buClr>
                <a:srgbClr val="000000"/>
              </a:buClr>
              <a:buSzPts val="2000"/>
              <a:buFont typeface="Arial"/>
              <a:buNone/>
              <a:tabLst/>
              <a:defRPr/>
            </a:pPr>
            <a:r>
              <a:rPr kumimoji="0" lang="en-US" sz="1200" b="1" i="0" u="none" strike="noStrike" kern="0" cap="none" spc="0" normalizeH="0" baseline="0" noProof="0" dirty="0">
                <a:ln>
                  <a:noFill/>
                </a:ln>
                <a:solidFill>
                  <a:srgbClr val="1F4E79"/>
                </a:solidFill>
                <a:effectLst/>
                <a:uLnTx/>
                <a:uFillTx/>
                <a:latin typeface="Arial"/>
                <a:cs typeface="Arial"/>
                <a:sym typeface="Arial"/>
              </a:rPr>
              <a:t>The Ministry of National Development Planning/National Development Planning Agency</a:t>
            </a:r>
            <a:endParaRPr lang="en-US" sz="1200" b="1" kern="0" dirty="0">
              <a:solidFill>
                <a:srgbClr val="1F4E79"/>
              </a:solidFill>
              <a:latin typeface="Arial"/>
              <a:cs typeface="Arial"/>
              <a:sym typeface="Arial"/>
            </a:endParaRPr>
          </a:p>
          <a:p>
            <a:pPr marR="0" lvl="0" algn="l" defTabSz="914400" rtl="0" eaLnBrk="1" fontAlgn="auto" latinLnBrk="0" hangingPunct="1">
              <a:lnSpc>
                <a:spcPct val="100000"/>
              </a:lnSpc>
              <a:spcBef>
                <a:spcPts val="600"/>
              </a:spcBef>
              <a:spcAft>
                <a:spcPts val="0"/>
              </a:spcAft>
              <a:buClr>
                <a:srgbClr val="000000"/>
              </a:buClr>
              <a:buSzPts val="2000"/>
              <a:buFont typeface="Arial"/>
              <a:buNone/>
              <a:tabLst/>
              <a:defRPr/>
            </a:pPr>
            <a:r>
              <a:rPr kumimoji="0" lang="en-US" sz="1200" b="1" i="0" u="none" strike="noStrike" kern="0" cap="none" spc="0" normalizeH="0" baseline="0" noProof="0" dirty="0">
                <a:ln>
                  <a:noFill/>
                </a:ln>
                <a:solidFill>
                  <a:srgbClr val="1F4E79"/>
                </a:solidFill>
                <a:effectLst/>
                <a:uLnTx/>
                <a:uFillTx/>
                <a:latin typeface="Arial"/>
                <a:cs typeface="Arial"/>
                <a:sym typeface="Arial"/>
              </a:rPr>
              <a:t>Republic of Indonesia</a:t>
            </a:r>
            <a:endParaRPr kumimoji="0" sz="1200" b="1" i="0" u="none" strike="noStrike" kern="0" cap="none" spc="0" normalizeH="0" baseline="0" noProof="0" dirty="0">
              <a:ln>
                <a:noFill/>
              </a:ln>
              <a:solidFill>
                <a:srgbClr val="1F4E79"/>
              </a:solidFill>
              <a:effectLst/>
              <a:uLnTx/>
              <a:uFillTx/>
              <a:latin typeface="Arial"/>
              <a:cs typeface="Arial"/>
              <a:sym typeface="Arial"/>
            </a:endParaRPr>
          </a:p>
        </p:txBody>
      </p:sp>
      <p:pic>
        <p:nvPicPr>
          <p:cNvPr id="355" name="Google Shape;355;g335e167fa43_0_1277"/>
          <p:cNvPicPr preferRelativeResize="0"/>
          <p:nvPr/>
        </p:nvPicPr>
        <p:blipFill rotWithShape="1">
          <a:blip r:embed="rId4">
            <a:alphaModFix/>
          </a:blip>
          <a:srcRect/>
          <a:stretch/>
        </p:blipFill>
        <p:spPr>
          <a:xfrm>
            <a:off x="1835721" y="296726"/>
            <a:ext cx="2926780" cy="919398"/>
          </a:xfrm>
          <a:prstGeom prst="rect">
            <a:avLst/>
          </a:prstGeom>
          <a:noFill/>
          <a:ln>
            <a:noFill/>
          </a:ln>
        </p:spPr>
      </p:pic>
      <p:sp>
        <p:nvSpPr>
          <p:cNvPr id="4" name="Google Shape;353;g335e167fa43_0_1277">
            <a:extLst>
              <a:ext uri="{FF2B5EF4-FFF2-40B4-BE49-F238E27FC236}">
                <a16:creationId xmlns:a16="http://schemas.microsoft.com/office/drawing/2014/main" id="{F8E4FD8D-5BD2-ADD3-190E-0A967C571701}"/>
              </a:ext>
            </a:extLst>
          </p:cNvPr>
          <p:cNvSpPr txBox="1"/>
          <p:nvPr/>
        </p:nvSpPr>
        <p:spPr>
          <a:xfrm>
            <a:off x="185151" y="2919725"/>
            <a:ext cx="5148849" cy="461624"/>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200" i="1" u="none" strike="noStrike" kern="0" cap="none" spc="0" normalizeH="0" baseline="0" noProof="0" dirty="0">
                <a:ln>
                  <a:noFill/>
                </a:ln>
                <a:solidFill>
                  <a:srgbClr val="1F4E79"/>
                </a:solidFill>
                <a:effectLst/>
                <a:uLnTx/>
                <a:uFillTx/>
                <a:latin typeface="Arial"/>
                <a:cs typeface="Arial"/>
                <a:sym typeface="Arial"/>
              </a:rPr>
              <a:t>Prepared for Workshop and Study Visit on Small-scale Marine Fisheries Data Collection for Fisheries Management in ASEAN</a:t>
            </a:r>
            <a:endParaRPr kumimoji="0" sz="1200" i="1" u="none" strike="noStrike" kern="0" cap="none" spc="0" normalizeH="0" baseline="0" noProof="0" dirty="0">
              <a:ln>
                <a:noFill/>
              </a:ln>
              <a:solidFill>
                <a:srgbClr val="1F4E79"/>
              </a:solidFill>
              <a:effectLst/>
              <a:uLnTx/>
              <a:uFillTx/>
              <a:latin typeface="Arial"/>
              <a:cs typeface="Arial"/>
              <a:sym typeface="Arial"/>
            </a:endParaRPr>
          </a:p>
        </p:txBody>
      </p:sp>
      <p:pic>
        <p:nvPicPr>
          <p:cNvPr id="1026" name="Picture 2">
            <a:extLst>
              <a:ext uri="{FF2B5EF4-FFF2-40B4-BE49-F238E27FC236}">
                <a16:creationId xmlns:a16="http://schemas.microsoft.com/office/drawing/2014/main" id="{C77D83CC-0383-9B45-121C-3E7E0F87B1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318" y="395428"/>
            <a:ext cx="641654" cy="6416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mbang negara Indonesia - Wikipedia bahasa Indonesia ...">
            <a:extLst>
              <a:ext uri="{FF2B5EF4-FFF2-40B4-BE49-F238E27FC236}">
                <a16:creationId xmlns:a16="http://schemas.microsoft.com/office/drawing/2014/main" id="{1E928BED-818D-A2B0-C19E-10660EC164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2777" y="398297"/>
            <a:ext cx="594277" cy="638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F04D5E-9E66-E7A0-24E9-9BE748D6CA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3" name="Title 2">
            <a:extLst>
              <a:ext uri="{FF2B5EF4-FFF2-40B4-BE49-F238E27FC236}">
                <a16:creationId xmlns:a16="http://schemas.microsoft.com/office/drawing/2014/main" id="{6A308E22-5D16-0E1D-81D5-B936E75583BA}"/>
              </a:ext>
            </a:extLst>
          </p:cNvPr>
          <p:cNvSpPr>
            <a:spLocks noGrp="1"/>
          </p:cNvSpPr>
          <p:nvPr>
            <p:ph type="title"/>
          </p:nvPr>
        </p:nvSpPr>
        <p:spPr/>
        <p:txBody>
          <a:bodyPr/>
          <a:lstStyle/>
          <a:p>
            <a:endParaRPr lang="en-ID"/>
          </a:p>
        </p:txBody>
      </p:sp>
      <p:sp>
        <p:nvSpPr>
          <p:cNvPr id="19" name="TextBox 18">
            <a:extLst>
              <a:ext uri="{FF2B5EF4-FFF2-40B4-BE49-F238E27FC236}">
                <a16:creationId xmlns:a16="http://schemas.microsoft.com/office/drawing/2014/main" id="{BA1FC86C-B791-7E16-4397-729F81B3295D}"/>
              </a:ext>
            </a:extLst>
          </p:cNvPr>
          <p:cNvSpPr txBox="1"/>
          <p:nvPr/>
        </p:nvSpPr>
        <p:spPr>
          <a:xfrm>
            <a:off x="147145" y="3131213"/>
            <a:ext cx="4242864" cy="3323987"/>
          </a:xfrm>
          <a:prstGeom prst="rect">
            <a:avLst/>
          </a:prstGeom>
          <a:noFill/>
        </p:spPr>
        <p:txBody>
          <a:bodyPr wrap="square">
            <a:spAutoFit/>
          </a:bodyPr>
          <a:lstStyle/>
          <a:p>
            <a:pPr marL="342900" indent="-342900">
              <a:buFont typeface="+mj-lt"/>
              <a:buAutoNum type="arabicPeriod"/>
            </a:pPr>
            <a:r>
              <a:rPr lang="en-US" sz="1400" b="1" dirty="0">
                <a:solidFill>
                  <a:srgbClr val="0070C0"/>
                </a:solidFill>
              </a:rPr>
              <a:t>Specify Needs</a:t>
            </a:r>
            <a:r>
              <a:rPr lang="en-US" sz="1400" dirty="0"/>
              <a:t>: Identify and confirm statistical requirements and objectives.</a:t>
            </a:r>
          </a:p>
          <a:p>
            <a:pPr marL="342900" indent="-342900">
              <a:buFont typeface="+mj-lt"/>
              <a:buAutoNum type="arabicPeriod"/>
            </a:pPr>
            <a:r>
              <a:rPr lang="en-US" sz="1400" b="1" dirty="0">
                <a:solidFill>
                  <a:srgbClr val="0070C0"/>
                </a:solidFill>
              </a:rPr>
              <a:t>Design</a:t>
            </a:r>
            <a:r>
              <a:rPr lang="en-US" sz="1400" dirty="0"/>
              <a:t>: Develop methodology, collection instruments, and processing plans.</a:t>
            </a:r>
          </a:p>
          <a:p>
            <a:pPr marL="342900" indent="-342900">
              <a:buFont typeface="+mj-lt"/>
              <a:buAutoNum type="arabicPeriod"/>
            </a:pPr>
            <a:r>
              <a:rPr lang="en-US" sz="1400" b="1" dirty="0">
                <a:solidFill>
                  <a:srgbClr val="0070C0"/>
                </a:solidFill>
              </a:rPr>
              <a:t>Build</a:t>
            </a:r>
            <a:r>
              <a:rPr lang="en-US" sz="1400" dirty="0"/>
              <a:t>: Create or adapt systems and tools for data collection and processing.</a:t>
            </a:r>
          </a:p>
          <a:p>
            <a:pPr marL="342900" indent="-342900">
              <a:buFont typeface="+mj-lt"/>
              <a:buAutoNum type="arabicPeriod"/>
            </a:pPr>
            <a:r>
              <a:rPr lang="en-US" sz="1400" b="1" dirty="0">
                <a:solidFill>
                  <a:srgbClr val="0070C0"/>
                </a:solidFill>
              </a:rPr>
              <a:t>Collect</a:t>
            </a:r>
            <a:r>
              <a:rPr lang="en-US" sz="1400" dirty="0"/>
              <a:t>: Gather data using designed instruments and methods.</a:t>
            </a:r>
          </a:p>
          <a:p>
            <a:pPr marL="342900" indent="-342900">
              <a:buFont typeface="+mj-lt"/>
              <a:buAutoNum type="arabicPeriod"/>
            </a:pPr>
            <a:r>
              <a:rPr lang="en-US" sz="1400" b="1" dirty="0">
                <a:solidFill>
                  <a:srgbClr val="0070C0"/>
                </a:solidFill>
              </a:rPr>
              <a:t>Process</a:t>
            </a:r>
            <a:r>
              <a:rPr lang="en-US" sz="1400" dirty="0"/>
              <a:t>: Validate, edit, integrate, and aggregate collected data.</a:t>
            </a:r>
          </a:p>
          <a:p>
            <a:pPr marL="342900" indent="-342900">
              <a:buFont typeface="+mj-lt"/>
              <a:buAutoNum type="arabicPeriod"/>
            </a:pPr>
            <a:r>
              <a:rPr lang="en-US" sz="1400" b="1" dirty="0">
                <a:solidFill>
                  <a:srgbClr val="0070C0"/>
                </a:solidFill>
              </a:rPr>
              <a:t>Analyze</a:t>
            </a:r>
            <a:r>
              <a:rPr lang="en-US" sz="1400" dirty="0"/>
              <a:t>: Interpret data and prepare outputs.</a:t>
            </a:r>
          </a:p>
          <a:p>
            <a:pPr marL="342900" indent="-342900">
              <a:buFont typeface="+mj-lt"/>
              <a:buAutoNum type="arabicPeriod"/>
            </a:pPr>
            <a:r>
              <a:rPr lang="en-US" sz="1400" b="1" dirty="0">
                <a:solidFill>
                  <a:srgbClr val="0070C0"/>
                </a:solidFill>
              </a:rPr>
              <a:t>Disseminate</a:t>
            </a:r>
            <a:r>
              <a:rPr lang="en-US" sz="1400" dirty="0"/>
              <a:t>: Publish and distribute statistical products.</a:t>
            </a:r>
          </a:p>
          <a:p>
            <a:pPr marL="342900" indent="-342900">
              <a:buFont typeface="+mj-lt"/>
              <a:buAutoNum type="arabicPeriod"/>
            </a:pPr>
            <a:r>
              <a:rPr lang="en-US" sz="1400" b="1" dirty="0">
                <a:solidFill>
                  <a:srgbClr val="0070C0"/>
                </a:solidFill>
              </a:rPr>
              <a:t>Evaluate</a:t>
            </a:r>
            <a:r>
              <a:rPr lang="en-US" sz="1400" dirty="0"/>
              <a:t>: Assess the process and outputs for quality improvement.</a:t>
            </a:r>
            <a:endParaRPr lang="en-ID" sz="1400" dirty="0"/>
          </a:p>
        </p:txBody>
      </p:sp>
    </p:spTree>
    <p:extLst>
      <p:ext uri="{BB962C8B-B14F-4D97-AF65-F5344CB8AC3E}">
        <p14:creationId xmlns:p14="http://schemas.microsoft.com/office/powerpoint/2010/main" val="2229769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7F5DB-EEF7-DA5A-83F0-CA6942FCC6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3" name="Title 2">
            <a:extLst>
              <a:ext uri="{FF2B5EF4-FFF2-40B4-BE49-F238E27FC236}">
                <a16:creationId xmlns:a16="http://schemas.microsoft.com/office/drawing/2014/main" id="{36289E4B-E906-93AA-8339-F78C203CD43C}"/>
              </a:ext>
            </a:extLst>
          </p:cNvPr>
          <p:cNvSpPr>
            <a:spLocks noGrp="1"/>
          </p:cNvSpPr>
          <p:nvPr>
            <p:ph type="title"/>
          </p:nvPr>
        </p:nvSpPr>
        <p:spPr/>
        <p:txBody>
          <a:bodyPr/>
          <a:lstStyle/>
          <a:p>
            <a:endParaRPr lang="en-ID"/>
          </a:p>
        </p:txBody>
      </p:sp>
      <p:pic>
        <p:nvPicPr>
          <p:cNvPr id="5" name="Picture 4">
            <a:extLst>
              <a:ext uri="{FF2B5EF4-FFF2-40B4-BE49-F238E27FC236}">
                <a16:creationId xmlns:a16="http://schemas.microsoft.com/office/drawing/2014/main" id="{F0EDE42B-A8FC-E145-9AC6-0C7769D32157}"/>
              </a:ext>
            </a:extLst>
          </p:cNvPr>
          <p:cNvPicPr>
            <a:picLocks noChangeAspect="1"/>
          </p:cNvPicPr>
          <p:nvPr/>
        </p:nvPicPr>
        <p:blipFill>
          <a:blip r:embed="rId2"/>
          <a:stretch>
            <a:fillRect/>
          </a:stretch>
        </p:blipFill>
        <p:spPr>
          <a:xfrm>
            <a:off x="248490" y="1310536"/>
            <a:ext cx="5620039" cy="3206915"/>
          </a:xfrm>
          <a:prstGeom prst="rect">
            <a:avLst/>
          </a:prstGeom>
        </p:spPr>
      </p:pic>
      <p:pic>
        <p:nvPicPr>
          <p:cNvPr id="23" name="Picture 22">
            <a:extLst>
              <a:ext uri="{FF2B5EF4-FFF2-40B4-BE49-F238E27FC236}">
                <a16:creationId xmlns:a16="http://schemas.microsoft.com/office/drawing/2014/main" id="{621DC516-613A-F6A5-F0AB-13AEB1A7009F}"/>
              </a:ext>
            </a:extLst>
          </p:cNvPr>
          <p:cNvPicPr>
            <a:picLocks noChangeAspect="1"/>
          </p:cNvPicPr>
          <p:nvPr/>
        </p:nvPicPr>
        <p:blipFill>
          <a:blip r:embed="rId3"/>
          <a:stretch>
            <a:fillRect/>
          </a:stretch>
        </p:blipFill>
        <p:spPr>
          <a:xfrm>
            <a:off x="6094794" y="1310536"/>
            <a:ext cx="5714066" cy="3206915"/>
          </a:xfrm>
          <a:prstGeom prst="rect">
            <a:avLst/>
          </a:prstGeom>
        </p:spPr>
      </p:pic>
      <p:pic>
        <p:nvPicPr>
          <p:cNvPr id="7" name="Picture 6">
            <a:extLst>
              <a:ext uri="{FF2B5EF4-FFF2-40B4-BE49-F238E27FC236}">
                <a16:creationId xmlns:a16="http://schemas.microsoft.com/office/drawing/2014/main" id="{52B75072-2D5B-7989-9863-6E86CFB8ED02}"/>
              </a:ext>
            </a:extLst>
          </p:cNvPr>
          <p:cNvPicPr>
            <a:picLocks noChangeAspect="1"/>
          </p:cNvPicPr>
          <p:nvPr/>
        </p:nvPicPr>
        <p:blipFill>
          <a:blip r:embed="rId4"/>
          <a:stretch>
            <a:fillRect/>
          </a:stretch>
        </p:blipFill>
        <p:spPr>
          <a:xfrm>
            <a:off x="721839" y="4728300"/>
            <a:ext cx="3608423" cy="1942343"/>
          </a:xfrm>
          <a:prstGeom prst="rect">
            <a:avLst/>
          </a:prstGeom>
        </p:spPr>
      </p:pic>
      <p:pic>
        <p:nvPicPr>
          <p:cNvPr id="9" name="Picture 8">
            <a:extLst>
              <a:ext uri="{FF2B5EF4-FFF2-40B4-BE49-F238E27FC236}">
                <a16:creationId xmlns:a16="http://schemas.microsoft.com/office/drawing/2014/main" id="{CD84C158-F9CA-26DF-EAE7-7D18E5D29ED2}"/>
              </a:ext>
            </a:extLst>
          </p:cNvPr>
          <p:cNvPicPr>
            <a:picLocks noChangeAspect="1"/>
          </p:cNvPicPr>
          <p:nvPr/>
        </p:nvPicPr>
        <p:blipFill>
          <a:blip r:embed="rId5"/>
          <a:stretch>
            <a:fillRect/>
          </a:stretch>
        </p:blipFill>
        <p:spPr>
          <a:xfrm>
            <a:off x="4876799" y="4664433"/>
            <a:ext cx="4618171" cy="2070075"/>
          </a:xfrm>
          <a:prstGeom prst="rect">
            <a:avLst/>
          </a:prstGeom>
        </p:spPr>
      </p:pic>
    </p:spTree>
    <p:extLst>
      <p:ext uri="{BB962C8B-B14F-4D97-AF65-F5344CB8AC3E}">
        <p14:creationId xmlns:p14="http://schemas.microsoft.com/office/powerpoint/2010/main" val="3777438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DA86A6-3D8F-C4DF-56BB-8695858026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3" name="Title 2">
            <a:extLst>
              <a:ext uri="{FF2B5EF4-FFF2-40B4-BE49-F238E27FC236}">
                <a16:creationId xmlns:a16="http://schemas.microsoft.com/office/drawing/2014/main" id="{EADA0707-1AC9-92FD-B256-DEAEFB432EAB}"/>
              </a:ext>
            </a:extLst>
          </p:cNvPr>
          <p:cNvSpPr>
            <a:spLocks noGrp="1"/>
          </p:cNvSpPr>
          <p:nvPr>
            <p:ph type="title"/>
          </p:nvPr>
        </p:nvSpPr>
        <p:spPr/>
        <p:txBody>
          <a:bodyPr/>
          <a:lstStyle/>
          <a:p>
            <a:r>
              <a:rPr lang="en-US" dirty="0" err="1"/>
              <a:t>Peningkatan</a:t>
            </a:r>
            <a:r>
              <a:rPr lang="en-US" dirty="0"/>
              <a:t> </a:t>
            </a:r>
            <a:r>
              <a:rPr lang="en-US" dirty="0" err="1"/>
              <a:t>Kapasitas</a:t>
            </a:r>
            <a:r>
              <a:rPr lang="en-US" dirty="0"/>
              <a:t> UPI</a:t>
            </a:r>
            <a:endParaRPr lang="en-ID" dirty="0"/>
          </a:p>
        </p:txBody>
      </p:sp>
      <p:sp>
        <p:nvSpPr>
          <p:cNvPr id="5" name="TextBox 4">
            <a:extLst>
              <a:ext uri="{FF2B5EF4-FFF2-40B4-BE49-F238E27FC236}">
                <a16:creationId xmlns:a16="http://schemas.microsoft.com/office/drawing/2014/main" id="{A6475668-AB40-1C12-C194-7F3992BC3816}"/>
              </a:ext>
            </a:extLst>
          </p:cNvPr>
          <p:cNvSpPr txBox="1"/>
          <p:nvPr/>
        </p:nvSpPr>
        <p:spPr>
          <a:xfrm>
            <a:off x="357352" y="1382900"/>
            <a:ext cx="6096000" cy="923330"/>
          </a:xfrm>
          <a:prstGeom prst="rect">
            <a:avLst/>
          </a:prstGeom>
          <a:noFill/>
        </p:spPr>
        <p:txBody>
          <a:bodyPr wrap="square">
            <a:spAutoFit/>
          </a:bodyPr>
          <a:lstStyle/>
          <a:p>
            <a:r>
              <a:rPr lang="en-ID" dirty="0"/>
              <a:t>https://www.liputan6.com/bisnis/read/5884892/kkp-90-dari-477-juta-pelaku-usaha-sektor-kelautan-dan-perikanan-adalah-umkm?page=3</a:t>
            </a:r>
          </a:p>
        </p:txBody>
      </p:sp>
      <p:sp>
        <p:nvSpPr>
          <p:cNvPr id="7" name="TextBox 6">
            <a:extLst>
              <a:ext uri="{FF2B5EF4-FFF2-40B4-BE49-F238E27FC236}">
                <a16:creationId xmlns:a16="http://schemas.microsoft.com/office/drawing/2014/main" id="{2A776D14-13BF-E279-491A-9BA3618F2835}"/>
              </a:ext>
            </a:extLst>
          </p:cNvPr>
          <p:cNvSpPr txBox="1"/>
          <p:nvPr/>
        </p:nvSpPr>
        <p:spPr>
          <a:xfrm>
            <a:off x="357352" y="2505670"/>
            <a:ext cx="6096000" cy="923330"/>
          </a:xfrm>
          <a:prstGeom prst="rect">
            <a:avLst/>
          </a:prstGeom>
          <a:noFill/>
        </p:spPr>
        <p:txBody>
          <a:bodyPr wrap="square">
            <a:spAutoFit/>
          </a:bodyPr>
          <a:lstStyle/>
          <a:p>
            <a:r>
              <a:rPr lang="en-ID" dirty="0"/>
              <a:t>https://www.kkp.go.id/news/news-detail/kkp-optimalkan-dak-untuk-bedah-upi-skala-mikro-sokong-swasembada-pangan-83Mm.html</a:t>
            </a:r>
          </a:p>
        </p:txBody>
      </p:sp>
      <p:sp>
        <p:nvSpPr>
          <p:cNvPr id="9" name="TextBox 8">
            <a:extLst>
              <a:ext uri="{FF2B5EF4-FFF2-40B4-BE49-F238E27FC236}">
                <a16:creationId xmlns:a16="http://schemas.microsoft.com/office/drawing/2014/main" id="{26776D78-0B33-8592-B3AE-70F803DB014A}"/>
              </a:ext>
            </a:extLst>
          </p:cNvPr>
          <p:cNvSpPr txBox="1"/>
          <p:nvPr/>
        </p:nvSpPr>
        <p:spPr>
          <a:xfrm>
            <a:off x="357352" y="3628440"/>
            <a:ext cx="6096000" cy="646331"/>
          </a:xfrm>
          <a:prstGeom prst="rect">
            <a:avLst/>
          </a:prstGeom>
          <a:noFill/>
        </p:spPr>
        <p:txBody>
          <a:bodyPr wrap="square">
            <a:spAutoFit/>
          </a:bodyPr>
          <a:lstStyle/>
          <a:p>
            <a:r>
              <a:rPr lang="en-ID" dirty="0"/>
              <a:t>https://validnews.id/ekonomi/kkp-dorong-produk-umkm-perikanan-masuki-pasar-ekspor</a:t>
            </a:r>
          </a:p>
        </p:txBody>
      </p:sp>
    </p:spTree>
    <p:extLst>
      <p:ext uri="{BB962C8B-B14F-4D97-AF65-F5344CB8AC3E}">
        <p14:creationId xmlns:p14="http://schemas.microsoft.com/office/powerpoint/2010/main" val="2797983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F7F624-859F-CF55-D20A-28E5C77614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3" name="Title 2">
            <a:extLst>
              <a:ext uri="{FF2B5EF4-FFF2-40B4-BE49-F238E27FC236}">
                <a16:creationId xmlns:a16="http://schemas.microsoft.com/office/drawing/2014/main" id="{4C52ACDC-D5FD-D35A-72C8-3CC55940D07A}"/>
              </a:ext>
            </a:extLst>
          </p:cNvPr>
          <p:cNvSpPr>
            <a:spLocks noGrp="1"/>
          </p:cNvSpPr>
          <p:nvPr>
            <p:ph type="title"/>
          </p:nvPr>
        </p:nvSpPr>
        <p:spPr/>
        <p:txBody>
          <a:bodyPr/>
          <a:lstStyle/>
          <a:p>
            <a:r>
              <a:rPr lang="en-US" dirty="0"/>
              <a:t>KMNP</a:t>
            </a:r>
            <a:endParaRPr lang="en-ID" dirty="0"/>
          </a:p>
        </p:txBody>
      </p:sp>
      <p:sp>
        <p:nvSpPr>
          <p:cNvPr id="5" name="TextBox 4">
            <a:extLst>
              <a:ext uri="{FF2B5EF4-FFF2-40B4-BE49-F238E27FC236}">
                <a16:creationId xmlns:a16="http://schemas.microsoft.com/office/drawing/2014/main" id="{AA332E11-F5A6-20F0-194F-92711B332935}"/>
              </a:ext>
            </a:extLst>
          </p:cNvPr>
          <p:cNvSpPr txBox="1"/>
          <p:nvPr/>
        </p:nvSpPr>
        <p:spPr>
          <a:xfrm>
            <a:off x="956442" y="1573952"/>
            <a:ext cx="6096000" cy="646331"/>
          </a:xfrm>
          <a:prstGeom prst="rect">
            <a:avLst/>
          </a:prstGeom>
          <a:noFill/>
        </p:spPr>
        <p:txBody>
          <a:bodyPr wrap="square">
            <a:spAutoFit/>
          </a:bodyPr>
          <a:lstStyle/>
          <a:p>
            <a:r>
              <a:rPr lang="en-ID" dirty="0"/>
              <a:t>https://kkp.go.id/news/news-detail/kkp-buktikan-konsep-kampung-nelayan-merah-putih-berkelanjutan-Y7RA.html</a:t>
            </a:r>
          </a:p>
        </p:txBody>
      </p:sp>
      <p:sp>
        <p:nvSpPr>
          <p:cNvPr id="7" name="TextBox 6">
            <a:extLst>
              <a:ext uri="{FF2B5EF4-FFF2-40B4-BE49-F238E27FC236}">
                <a16:creationId xmlns:a16="http://schemas.microsoft.com/office/drawing/2014/main" id="{27FF670A-ABE1-EB00-C39A-431A786AB2F6}"/>
              </a:ext>
            </a:extLst>
          </p:cNvPr>
          <p:cNvSpPr txBox="1"/>
          <p:nvPr/>
        </p:nvSpPr>
        <p:spPr>
          <a:xfrm>
            <a:off x="956442" y="2315121"/>
            <a:ext cx="6096000" cy="923330"/>
          </a:xfrm>
          <a:prstGeom prst="rect">
            <a:avLst/>
          </a:prstGeom>
          <a:noFill/>
        </p:spPr>
        <p:txBody>
          <a:bodyPr wrap="square">
            <a:spAutoFit/>
          </a:bodyPr>
          <a:lstStyle/>
          <a:p>
            <a:r>
              <a:rPr lang="en-ID" dirty="0"/>
              <a:t>https://kkp.go.id/news/news-detail/kkp-segera-bangun-100-kampung-nelayan-merah-putih-di-2025-ayo-daftar-sekarang-A67j.html</a:t>
            </a:r>
          </a:p>
        </p:txBody>
      </p:sp>
      <p:sp>
        <p:nvSpPr>
          <p:cNvPr id="9" name="TextBox 8">
            <a:extLst>
              <a:ext uri="{FF2B5EF4-FFF2-40B4-BE49-F238E27FC236}">
                <a16:creationId xmlns:a16="http://schemas.microsoft.com/office/drawing/2014/main" id="{6293A703-6B19-BA44-3E19-BD831F35C908}"/>
              </a:ext>
            </a:extLst>
          </p:cNvPr>
          <p:cNvSpPr txBox="1"/>
          <p:nvPr/>
        </p:nvSpPr>
        <p:spPr>
          <a:xfrm>
            <a:off x="956442" y="3333289"/>
            <a:ext cx="6096000" cy="923330"/>
          </a:xfrm>
          <a:prstGeom prst="rect">
            <a:avLst/>
          </a:prstGeom>
          <a:noFill/>
        </p:spPr>
        <p:txBody>
          <a:bodyPr wrap="square">
            <a:spAutoFit/>
          </a:bodyPr>
          <a:lstStyle/>
          <a:p>
            <a:r>
              <a:rPr lang="en-ID" dirty="0"/>
              <a:t>https://www.antaranews.com/berita/4902201/kkp-pastikan-program-kampung-nelayan-merah-putih-akan-berjalan</a:t>
            </a:r>
          </a:p>
        </p:txBody>
      </p:sp>
      <p:sp>
        <p:nvSpPr>
          <p:cNvPr id="11" name="TextBox 10">
            <a:extLst>
              <a:ext uri="{FF2B5EF4-FFF2-40B4-BE49-F238E27FC236}">
                <a16:creationId xmlns:a16="http://schemas.microsoft.com/office/drawing/2014/main" id="{D518234E-9882-CF08-9B25-85BE2BBCFD78}"/>
              </a:ext>
            </a:extLst>
          </p:cNvPr>
          <p:cNvSpPr txBox="1"/>
          <p:nvPr/>
        </p:nvSpPr>
        <p:spPr>
          <a:xfrm>
            <a:off x="956442" y="4351457"/>
            <a:ext cx="6096000" cy="646331"/>
          </a:xfrm>
          <a:prstGeom prst="rect">
            <a:avLst/>
          </a:prstGeom>
          <a:noFill/>
        </p:spPr>
        <p:txBody>
          <a:bodyPr wrap="square">
            <a:spAutoFit/>
          </a:bodyPr>
          <a:lstStyle/>
          <a:p>
            <a:r>
              <a:rPr lang="en-ID" dirty="0"/>
              <a:t>https://www.tempo.co/ekonomi/fitra-kritik-program-kampung-nelayan-merah-putih-1652990</a:t>
            </a:r>
          </a:p>
        </p:txBody>
      </p:sp>
      <p:pic>
        <p:nvPicPr>
          <p:cNvPr id="13" name="Picture 12">
            <a:extLst>
              <a:ext uri="{FF2B5EF4-FFF2-40B4-BE49-F238E27FC236}">
                <a16:creationId xmlns:a16="http://schemas.microsoft.com/office/drawing/2014/main" id="{FC2EFA5E-D510-0957-3BE8-EF59F363BEE4}"/>
              </a:ext>
            </a:extLst>
          </p:cNvPr>
          <p:cNvPicPr>
            <a:picLocks noChangeAspect="1"/>
          </p:cNvPicPr>
          <p:nvPr/>
        </p:nvPicPr>
        <p:blipFill>
          <a:blip r:embed="rId2"/>
          <a:stretch>
            <a:fillRect/>
          </a:stretch>
        </p:blipFill>
        <p:spPr>
          <a:xfrm>
            <a:off x="7153930" y="1596733"/>
            <a:ext cx="3892442" cy="4301606"/>
          </a:xfrm>
          <a:prstGeom prst="rect">
            <a:avLst/>
          </a:prstGeom>
        </p:spPr>
      </p:pic>
    </p:spTree>
    <p:extLst>
      <p:ext uri="{BB962C8B-B14F-4D97-AF65-F5344CB8AC3E}">
        <p14:creationId xmlns:p14="http://schemas.microsoft.com/office/powerpoint/2010/main" val="1300230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33B34B-1093-6476-9E65-D3E197F1EC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3" name="Title 2">
            <a:extLst>
              <a:ext uri="{FF2B5EF4-FFF2-40B4-BE49-F238E27FC236}">
                <a16:creationId xmlns:a16="http://schemas.microsoft.com/office/drawing/2014/main" id="{8071A36C-CBA1-910D-FC2B-751301BF8B68}"/>
              </a:ext>
            </a:extLst>
          </p:cNvPr>
          <p:cNvSpPr>
            <a:spLocks noGrp="1"/>
          </p:cNvSpPr>
          <p:nvPr>
            <p:ph type="title"/>
          </p:nvPr>
        </p:nvSpPr>
        <p:spPr/>
        <p:txBody>
          <a:bodyPr/>
          <a:lstStyle/>
          <a:p>
            <a:r>
              <a:rPr lang="en-US" dirty="0"/>
              <a:t>Upaya </a:t>
            </a:r>
            <a:r>
              <a:rPr lang="en-US" dirty="0" err="1"/>
              <a:t>pemerintah</a:t>
            </a:r>
            <a:r>
              <a:rPr lang="en-US" dirty="0"/>
              <a:t> dalam </a:t>
            </a:r>
            <a:r>
              <a:rPr lang="en-US" dirty="0" err="1"/>
              <a:t>mengelola</a:t>
            </a:r>
            <a:r>
              <a:rPr lang="en-US" dirty="0"/>
              <a:t> </a:t>
            </a:r>
            <a:r>
              <a:rPr lang="en-US" dirty="0" err="1"/>
              <a:t>perikanan</a:t>
            </a:r>
            <a:r>
              <a:rPr lang="en-US" dirty="0"/>
              <a:t> </a:t>
            </a:r>
            <a:r>
              <a:rPr lang="en-US" dirty="0" err="1"/>
              <a:t>skala</a:t>
            </a:r>
            <a:r>
              <a:rPr lang="en-US" dirty="0"/>
              <a:t> </a:t>
            </a:r>
            <a:r>
              <a:rPr lang="en-US" dirty="0" err="1"/>
              <a:t>kecil</a:t>
            </a:r>
            <a:r>
              <a:rPr lang="en-US" dirty="0"/>
              <a:t> Berbasis </a:t>
            </a:r>
            <a:r>
              <a:rPr lang="en-US" dirty="0" err="1"/>
              <a:t>kearifan</a:t>
            </a:r>
            <a:r>
              <a:rPr lang="en-US" dirty="0"/>
              <a:t> </a:t>
            </a:r>
            <a:r>
              <a:rPr lang="en-US" dirty="0" err="1"/>
              <a:t>lokal</a:t>
            </a:r>
            <a:endParaRPr lang="en-ID" dirty="0"/>
          </a:p>
        </p:txBody>
      </p:sp>
      <p:sp>
        <p:nvSpPr>
          <p:cNvPr id="4" name="TextBox 3">
            <a:extLst>
              <a:ext uri="{FF2B5EF4-FFF2-40B4-BE49-F238E27FC236}">
                <a16:creationId xmlns:a16="http://schemas.microsoft.com/office/drawing/2014/main" id="{86B2528B-B535-FF38-DADE-8828983F64F5}"/>
              </a:ext>
            </a:extLst>
          </p:cNvPr>
          <p:cNvSpPr txBox="1"/>
          <p:nvPr/>
        </p:nvSpPr>
        <p:spPr>
          <a:xfrm>
            <a:off x="330200" y="1391792"/>
            <a:ext cx="3327400" cy="4801314"/>
          </a:xfrm>
          <a:prstGeom prst="rect">
            <a:avLst/>
          </a:prstGeom>
          <a:noFill/>
        </p:spPr>
        <p:txBody>
          <a:bodyPr wrap="square">
            <a:spAutoFit/>
          </a:bodyPr>
          <a:lstStyle/>
          <a:p>
            <a:r>
              <a:rPr lang="en-ID" b="1" dirty="0" err="1"/>
              <a:t>Dukungan</a:t>
            </a:r>
            <a:r>
              <a:rPr lang="en-ID" b="1" dirty="0"/>
              <a:t> </a:t>
            </a:r>
            <a:r>
              <a:rPr lang="en-ID" b="1" dirty="0" err="1"/>
              <a:t>untuk</a:t>
            </a:r>
            <a:r>
              <a:rPr lang="en-ID" b="1" dirty="0"/>
              <a:t> </a:t>
            </a:r>
            <a:r>
              <a:rPr lang="en-ID" b="1" dirty="0" err="1"/>
              <a:t>Nelayan</a:t>
            </a:r>
            <a:r>
              <a:rPr lang="en-ID" b="1" dirty="0"/>
              <a:t> Skala Kecil</a:t>
            </a:r>
            <a:r>
              <a:rPr lang="en-ID" dirty="0"/>
              <a:t> </a:t>
            </a:r>
            <a:r>
              <a:rPr lang="en-ID" dirty="0" err="1"/>
              <a:t>Direktorat</a:t>
            </a:r>
            <a:r>
              <a:rPr lang="en-ID" dirty="0"/>
              <a:t> </a:t>
            </a:r>
            <a:r>
              <a:rPr lang="en-ID" dirty="0" err="1"/>
              <a:t>Jenderal</a:t>
            </a:r>
            <a:r>
              <a:rPr lang="en-ID" dirty="0"/>
              <a:t> </a:t>
            </a:r>
            <a:r>
              <a:rPr lang="en-ID" dirty="0" err="1"/>
              <a:t>Perikanan</a:t>
            </a:r>
            <a:r>
              <a:rPr lang="en-ID" dirty="0"/>
              <a:t> </a:t>
            </a:r>
            <a:r>
              <a:rPr lang="en-ID" dirty="0" err="1"/>
              <a:t>Tangkap</a:t>
            </a:r>
            <a:r>
              <a:rPr lang="en-ID" dirty="0"/>
              <a:t> </a:t>
            </a:r>
            <a:r>
              <a:rPr lang="en-ID" dirty="0" err="1"/>
              <a:t>mempromosikan</a:t>
            </a:r>
            <a:r>
              <a:rPr lang="en-ID" dirty="0"/>
              <a:t> </a:t>
            </a:r>
            <a:r>
              <a:rPr lang="en-ID" dirty="0" err="1"/>
              <a:t>pendekatan</a:t>
            </a:r>
            <a:r>
              <a:rPr lang="en-ID" dirty="0"/>
              <a:t> Indonesia </a:t>
            </a:r>
            <a:r>
              <a:rPr lang="en-ID" dirty="0" err="1"/>
              <a:t>dalam</a:t>
            </a:r>
            <a:r>
              <a:rPr lang="en-ID" dirty="0"/>
              <a:t> </a:t>
            </a:r>
            <a:r>
              <a:rPr lang="en-ID" dirty="0" err="1"/>
              <a:t>mengelola</a:t>
            </a:r>
            <a:r>
              <a:rPr lang="en-ID" dirty="0"/>
              <a:t> </a:t>
            </a:r>
            <a:r>
              <a:rPr lang="en-ID" dirty="0" err="1"/>
              <a:t>perikanan</a:t>
            </a:r>
            <a:r>
              <a:rPr lang="en-ID" dirty="0"/>
              <a:t> </a:t>
            </a:r>
            <a:r>
              <a:rPr lang="en-ID" dirty="0" err="1"/>
              <a:t>skala</a:t>
            </a:r>
            <a:r>
              <a:rPr lang="en-ID" dirty="0"/>
              <a:t> </a:t>
            </a:r>
            <a:r>
              <a:rPr lang="en-ID" dirty="0" err="1"/>
              <a:t>kecil</a:t>
            </a:r>
            <a:r>
              <a:rPr lang="en-ID" dirty="0"/>
              <a:t>, </a:t>
            </a:r>
            <a:r>
              <a:rPr lang="en-ID" dirty="0" err="1"/>
              <a:t>menekankan</a:t>
            </a:r>
            <a:r>
              <a:rPr lang="en-ID" dirty="0"/>
              <a:t> </a:t>
            </a:r>
            <a:r>
              <a:rPr lang="en-ID" dirty="0" err="1"/>
              <a:t>kearifan</a:t>
            </a:r>
            <a:r>
              <a:rPr lang="en-ID" dirty="0"/>
              <a:t> </a:t>
            </a:r>
            <a:r>
              <a:rPr lang="en-ID" dirty="0" err="1"/>
              <a:t>lokal</a:t>
            </a:r>
            <a:r>
              <a:rPr lang="en-ID" dirty="0"/>
              <a:t>, </a:t>
            </a:r>
            <a:r>
              <a:rPr lang="en-ID" dirty="0" err="1"/>
              <a:t>perlindungan</a:t>
            </a:r>
            <a:r>
              <a:rPr lang="en-ID" dirty="0"/>
              <a:t> </a:t>
            </a:r>
            <a:r>
              <a:rPr lang="en-ID" dirty="0" err="1"/>
              <a:t>daerah</a:t>
            </a:r>
            <a:r>
              <a:rPr lang="en-ID" dirty="0"/>
              <a:t> </a:t>
            </a:r>
            <a:r>
              <a:rPr lang="en-ID" dirty="0" err="1"/>
              <a:t>penangkapan</a:t>
            </a:r>
            <a:r>
              <a:rPr lang="en-ID" dirty="0"/>
              <a:t> ikan, dan </a:t>
            </a:r>
            <a:r>
              <a:rPr lang="en-ID" dirty="0" err="1"/>
              <a:t>inovasi</a:t>
            </a:r>
            <a:r>
              <a:rPr lang="en-ID" dirty="0"/>
              <a:t> </a:t>
            </a:r>
            <a:r>
              <a:rPr lang="en-ID" dirty="0" err="1"/>
              <a:t>seperti</a:t>
            </a:r>
            <a:r>
              <a:rPr lang="en-ID" dirty="0"/>
              <a:t> </a:t>
            </a:r>
            <a:r>
              <a:rPr lang="en-ID" dirty="0" err="1"/>
              <a:t>sertifikasi</a:t>
            </a:r>
            <a:r>
              <a:rPr lang="en-ID" dirty="0"/>
              <a:t> </a:t>
            </a:r>
            <a:r>
              <a:rPr lang="en-ID" dirty="0" err="1"/>
              <a:t>berbasis</a:t>
            </a:r>
            <a:r>
              <a:rPr lang="en-ID" dirty="0"/>
              <a:t> </a:t>
            </a:r>
            <a:r>
              <a:rPr lang="en-ID" dirty="0" err="1"/>
              <a:t>masyarakat</a:t>
            </a:r>
            <a:r>
              <a:rPr lang="en-ID" dirty="0"/>
              <a:t> </a:t>
            </a:r>
            <a:r>
              <a:rPr lang="en-ID" dirty="0" err="1"/>
              <a:t>melalui</a:t>
            </a:r>
            <a:r>
              <a:rPr lang="en-ID" dirty="0"/>
              <a:t> "label </a:t>
            </a:r>
            <a:r>
              <a:rPr lang="en-ID" dirty="0" err="1"/>
              <a:t>sasi</a:t>
            </a:r>
            <a:r>
              <a:rPr lang="en-ID" dirty="0"/>
              <a:t>" [</a:t>
            </a:r>
            <a:r>
              <a:rPr lang="en-ID" dirty="0">
                <a:hlinkClick r:id="rId2"/>
              </a:rPr>
              <a:t>01:30:51</a:t>
            </a:r>
            <a:r>
              <a:rPr lang="en-ID" dirty="0"/>
              <a:t>]. Mereka juga </a:t>
            </a:r>
            <a:r>
              <a:rPr lang="en-ID" dirty="0" err="1"/>
              <a:t>menganjurkan</a:t>
            </a:r>
            <a:r>
              <a:rPr lang="en-ID" dirty="0"/>
              <a:t> reformasi </a:t>
            </a:r>
            <a:r>
              <a:rPr lang="en-ID" dirty="0" err="1"/>
              <a:t>dalam</a:t>
            </a:r>
            <a:r>
              <a:rPr lang="en-ID" dirty="0"/>
              <a:t> ecolabeling agar </a:t>
            </a:r>
            <a:r>
              <a:rPr lang="en-ID" dirty="0" err="1"/>
              <a:t>lebih</a:t>
            </a:r>
            <a:r>
              <a:rPr lang="en-ID" dirty="0"/>
              <a:t> </a:t>
            </a:r>
            <a:r>
              <a:rPr lang="en-ID" dirty="0" err="1"/>
              <a:t>inklusif</a:t>
            </a:r>
            <a:r>
              <a:rPr lang="en-ID" dirty="0"/>
              <a:t> dan </a:t>
            </a:r>
            <a:r>
              <a:rPr lang="en-ID" dirty="0" err="1"/>
              <a:t>relevan</a:t>
            </a:r>
            <a:r>
              <a:rPr lang="en-ID" dirty="0"/>
              <a:t> </a:t>
            </a:r>
            <a:r>
              <a:rPr lang="en-ID" dirty="0" err="1"/>
              <a:t>bagi</a:t>
            </a:r>
            <a:r>
              <a:rPr lang="en-ID" dirty="0"/>
              <a:t> negara-negara </a:t>
            </a:r>
            <a:r>
              <a:rPr lang="en-ID" dirty="0" err="1"/>
              <a:t>berkembang</a:t>
            </a:r>
            <a:r>
              <a:rPr lang="en-ID" dirty="0"/>
              <a:t> [</a:t>
            </a:r>
            <a:r>
              <a:rPr lang="en-ID" dirty="0">
                <a:hlinkClick r:id="rId3"/>
              </a:rPr>
              <a:t>01:31:11</a:t>
            </a:r>
            <a:r>
              <a:rPr lang="en-ID" dirty="0"/>
              <a:t>].</a:t>
            </a:r>
          </a:p>
        </p:txBody>
      </p:sp>
      <p:sp>
        <p:nvSpPr>
          <p:cNvPr id="6" name="TextBox 5">
            <a:extLst>
              <a:ext uri="{FF2B5EF4-FFF2-40B4-BE49-F238E27FC236}">
                <a16:creationId xmlns:a16="http://schemas.microsoft.com/office/drawing/2014/main" id="{A218C50F-C728-B976-2AA9-FDBCC7E90D46}"/>
              </a:ext>
            </a:extLst>
          </p:cNvPr>
          <p:cNvSpPr txBox="1"/>
          <p:nvPr/>
        </p:nvSpPr>
        <p:spPr>
          <a:xfrm>
            <a:off x="3609975" y="1366748"/>
            <a:ext cx="4248150" cy="2246769"/>
          </a:xfrm>
          <a:prstGeom prst="rect">
            <a:avLst/>
          </a:prstGeom>
          <a:noFill/>
        </p:spPr>
        <p:txBody>
          <a:bodyPr wrap="square">
            <a:spAutoFit/>
          </a:bodyPr>
          <a:lstStyle/>
          <a:p>
            <a:r>
              <a:rPr lang="en-ID" sz="1400" dirty="0" err="1"/>
              <a:t>Kebijakan</a:t>
            </a:r>
            <a:r>
              <a:rPr lang="en-ID" sz="1400" dirty="0"/>
              <a:t> </a:t>
            </a:r>
            <a:r>
              <a:rPr lang="en-ID" sz="1400" dirty="0" err="1"/>
              <a:t>penangkapan</a:t>
            </a:r>
            <a:r>
              <a:rPr lang="en-ID" sz="1400" dirty="0"/>
              <a:t> ikan </a:t>
            </a:r>
            <a:r>
              <a:rPr lang="en-ID" sz="1400" dirty="0" err="1"/>
              <a:t>terukur</a:t>
            </a:r>
            <a:r>
              <a:rPr lang="en-ID" sz="1400" dirty="0"/>
              <a:t> </a:t>
            </a:r>
            <a:r>
              <a:rPr lang="en-ID" sz="1400" dirty="0" err="1"/>
              <a:t>berbasis</a:t>
            </a:r>
            <a:r>
              <a:rPr lang="en-ID" sz="1400" dirty="0"/>
              <a:t> </a:t>
            </a:r>
            <a:r>
              <a:rPr lang="en-ID" sz="1400" dirty="0" err="1"/>
              <a:t>kuota</a:t>
            </a:r>
            <a:r>
              <a:rPr lang="en-ID" sz="1400" dirty="0"/>
              <a:t> yang </a:t>
            </a:r>
            <a:r>
              <a:rPr lang="en-ID" sz="1400" dirty="0" err="1"/>
              <a:t>diterapkan</a:t>
            </a:r>
            <a:r>
              <a:rPr lang="en-ID" sz="1400" dirty="0"/>
              <a:t> di Indonesia </a:t>
            </a:r>
            <a:r>
              <a:rPr lang="en-ID" sz="1400" dirty="0" err="1"/>
              <a:t>terbukti</a:t>
            </a:r>
            <a:r>
              <a:rPr lang="en-ID" sz="1400" dirty="0"/>
              <a:t> </a:t>
            </a:r>
            <a:r>
              <a:rPr lang="en-ID" sz="1400" dirty="0" err="1"/>
              <a:t>efektif</a:t>
            </a:r>
            <a:r>
              <a:rPr lang="en-ID" sz="1400" dirty="0"/>
              <a:t> </a:t>
            </a:r>
            <a:r>
              <a:rPr lang="en-ID" sz="1400" dirty="0" err="1"/>
              <a:t>mendorong</a:t>
            </a:r>
            <a:r>
              <a:rPr lang="en-ID" sz="1400" dirty="0"/>
              <a:t> </a:t>
            </a:r>
          </a:p>
          <a:p>
            <a:pPr marL="342900" indent="-342900">
              <a:buFont typeface="+mj-lt"/>
              <a:buAutoNum type="arabicPeriod"/>
            </a:pPr>
            <a:r>
              <a:rPr lang="en-ID" sz="1400" dirty="0" err="1"/>
              <a:t>pertumbuhan</a:t>
            </a:r>
            <a:r>
              <a:rPr lang="en-ID" sz="1400" dirty="0"/>
              <a:t> </a:t>
            </a:r>
            <a:r>
              <a:rPr lang="en-ID" sz="1400" dirty="0" err="1"/>
              <a:t>produksi</a:t>
            </a:r>
            <a:r>
              <a:rPr lang="en-ID" sz="1400" dirty="0"/>
              <a:t> </a:t>
            </a:r>
            <a:r>
              <a:rPr lang="en-ID" sz="1400" dirty="0" err="1"/>
              <a:t>perikanan</a:t>
            </a:r>
            <a:r>
              <a:rPr lang="en-ID" sz="1400" dirty="0"/>
              <a:t> </a:t>
            </a:r>
            <a:r>
              <a:rPr lang="en-ID" sz="1400" dirty="0" err="1"/>
              <a:t>tangkap</a:t>
            </a:r>
            <a:r>
              <a:rPr lang="en-ID" sz="1400" dirty="0"/>
              <a:t> </a:t>
            </a:r>
            <a:r>
              <a:rPr lang="en-ID" sz="1400" dirty="0" err="1"/>
              <a:t>nasional</a:t>
            </a:r>
            <a:r>
              <a:rPr lang="en-ID" sz="1400" dirty="0"/>
              <a:t> </a:t>
            </a:r>
            <a:r>
              <a:rPr lang="en-ID" sz="1400" dirty="0" err="1"/>
              <a:t>sebesar</a:t>
            </a:r>
            <a:r>
              <a:rPr lang="en-ID" sz="1400" dirty="0"/>
              <a:t> rata-rata 3,94 </a:t>
            </a:r>
            <a:r>
              <a:rPr lang="en-ID" sz="1400" dirty="0" err="1"/>
              <a:t>persen</a:t>
            </a:r>
            <a:r>
              <a:rPr lang="en-ID" sz="1400" dirty="0"/>
              <a:t> per </a:t>
            </a:r>
            <a:r>
              <a:rPr lang="en-ID" sz="1400" dirty="0" err="1"/>
              <a:t>tahun</a:t>
            </a:r>
            <a:r>
              <a:rPr lang="en-ID" sz="1400" dirty="0"/>
              <a:t>, </a:t>
            </a:r>
            <a:r>
              <a:rPr lang="en-ID" sz="1400" dirty="0" err="1"/>
              <a:t>dari</a:t>
            </a:r>
            <a:r>
              <a:rPr lang="en-ID" sz="1400" dirty="0"/>
              <a:t> 4,51 </a:t>
            </a:r>
            <a:r>
              <a:rPr lang="en-ID" sz="1400" dirty="0" err="1"/>
              <a:t>juta</a:t>
            </a:r>
            <a:r>
              <a:rPr lang="en-ID" sz="1400" dirty="0"/>
              <a:t> ton pada 2016 </a:t>
            </a:r>
            <a:r>
              <a:rPr lang="en-ID" sz="1400" dirty="0" err="1"/>
              <a:t>menjadi</a:t>
            </a:r>
            <a:r>
              <a:rPr lang="en-ID" sz="1400" dirty="0"/>
              <a:t> 7,71 </a:t>
            </a:r>
            <a:r>
              <a:rPr lang="en-ID" sz="1400" dirty="0" err="1"/>
              <a:t>juta</a:t>
            </a:r>
            <a:r>
              <a:rPr lang="en-ID" sz="1400" dirty="0"/>
              <a:t> ton pada 2023, </a:t>
            </a:r>
          </a:p>
          <a:p>
            <a:pPr marL="342900" indent="-342900">
              <a:buFont typeface="+mj-lt"/>
              <a:buAutoNum type="arabicPeriod"/>
            </a:pPr>
            <a:r>
              <a:rPr lang="en-ID" sz="1400" dirty="0" err="1"/>
              <a:t>menjadikan</a:t>
            </a:r>
            <a:r>
              <a:rPr lang="en-ID" sz="1400" dirty="0"/>
              <a:t> Indonesia </a:t>
            </a:r>
            <a:r>
              <a:rPr lang="en-ID" sz="1400" dirty="0" err="1"/>
              <a:t>sebagai</a:t>
            </a:r>
            <a:r>
              <a:rPr lang="en-ID" sz="1400" dirty="0"/>
              <a:t> negara </a:t>
            </a:r>
            <a:r>
              <a:rPr lang="en-ID" sz="1400" dirty="0" err="1"/>
              <a:t>dengan</a:t>
            </a:r>
            <a:r>
              <a:rPr lang="en-ID" sz="1400" dirty="0"/>
              <a:t> </a:t>
            </a:r>
            <a:r>
              <a:rPr lang="en-ID" sz="1400" dirty="0" err="1"/>
              <a:t>produksi</a:t>
            </a:r>
            <a:r>
              <a:rPr lang="en-ID" sz="1400" dirty="0"/>
              <a:t> </a:t>
            </a:r>
            <a:r>
              <a:rPr lang="en-ID" sz="1400" dirty="0" err="1"/>
              <a:t>perikanan</a:t>
            </a:r>
            <a:r>
              <a:rPr lang="en-ID" sz="1400" dirty="0"/>
              <a:t> </a:t>
            </a:r>
            <a:r>
              <a:rPr lang="en-ID" sz="1400" dirty="0" err="1"/>
              <a:t>tangkap</a:t>
            </a:r>
            <a:r>
              <a:rPr lang="en-ID" sz="1400" dirty="0"/>
              <a:t> </a:t>
            </a:r>
            <a:r>
              <a:rPr lang="en-ID" sz="1400" dirty="0" err="1"/>
              <a:t>terbesar</a:t>
            </a:r>
            <a:r>
              <a:rPr lang="en-ID" sz="1400" dirty="0"/>
              <a:t> </a:t>
            </a:r>
            <a:r>
              <a:rPr lang="en-ID" sz="1400" dirty="0" err="1"/>
              <a:t>kedua</a:t>
            </a:r>
            <a:r>
              <a:rPr lang="en-ID" sz="1400" dirty="0"/>
              <a:t> di dunia </a:t>
            </a:r>
            <a:r>
              <a:rPr lang="en-ID" sz="1400" dirty="0" err="1"/>
              <a:t>setelah</a:t>
            </a:r>
            <a:r>
              <a:rPr lang="en-ID" sz="1400" dirty="0"/>
              <a:t> China.</a:t>
            </a:r>
          </a:p>
        </p:txBody>
      </p:sp>
      <p:sp>
        <p:nvSpPr>
          <p:cNvPr id="7" name="TextBox 6">
            <a:extLst>
              <a:ext uri="{FF2B5EF4-FFF2-40B4-BE49-F238E27FC236}">
                <a16:creationId xmlns:a16="http://schemas.microsoft.com/office/drawing/2014/main" id="{76AC5B45-AE50-5114-711D-2B1E9675041E}"/>
              </a:ext>
            </a:extLst>
          </p:cNvPr>
          <p:cNvSpPr txBox="1"/>
          <p:nvPr/>
        </p:nvSpPr>
        <p:spPr>
          <a:xfrm>
            <a:off x="8058150" y="1366748"/>
            <a:ext cx="2962275" cy="4616648"/>
          </a:xfrm>
          <a:prstGeom prst="rect">
            <a:avLst/>
          </a:prstGeom>
          <a:noFill/>
        </p:spPr>
        <p:txBody>
          <a:bodyPr wrap="square">
            <a:spAutoFit/>
          </a:bodyPr>
          <a:lstStyle/>
          <a:p>
            <a:pPr marL="342900" indent="-342900">
              <a:buFont typeface="+mj-lt"/>
              <a:buAutoNum type="arabicPeriod"/>
            </a:pPr>
            <a:r>
              <a:rPr lang="en-ID" sz="1400" dirty="0" err="1"/>
              <a:t>kolaborasi</a:t>
            </a:r>
            <a:r>
              <a:rPr lang="en-ID" sz="1400" dirty="0"/>
              <a:t> Indonesia </a:t>
            </a:r>
            <a:r>
              <a:rPr lang="en-ID" sz="1400" dirty="0" err="1"/>
              <a:t>dengan</a:t>
            </a:r>
            <a:r>
              <a:rPr lang="en-ID" sz="1400" dirty="0"/>
              <a:t> </a:t>
            </a:r>
            <a:r>
              <a:rPr lang="en-ID" sz="1400" dirty="0" err="1"/>
              <a:t>inisiatif</a:t>
            </a:r>
            <a:r>
              <a:rPr lang="en-ID" sz="1400" dirty="0"/>
              <a:t> global </a:t>
            </a:r>
            <a:r>
              <a:rPr lang="en-ID" sz="1400" dirty="0" err="1"/>
              <a:t>seperti</a:t>
            </a:r>
            <a:r>
              <a:rPr lang="en-ID" sz="1400" dirty="0"/>
              <a:t> CFI Indonesia </a:t>
            </a:r>
            <a:r>
              <a:rPr lang="en-ID" sz="1400" dirty="0" err="1"/>
              <a:t>dalam</a:t>
            </a:r>
            <a:r>
              <a:rPr lang="en-ID" sz="1400" dirty="0"/>
              <a:t> </a:t>
            </a:r>
            <a:r>
              <a:rPr lang="en-ID" sz="1400" dirty="0" err="1"/>
              <a:t>mendukung</a:t>
            </a:r>
            <a:r>
              <a:rPr lang="en-ID" sz="1400" dirty="0"/>
              <a:t> </a:t>
            </a:r>
            <a:r>
              <a:rPr lang="en-ID" sz="1400" dirty="0" err="1"/>
              <a:t>pengelolaan</a:t>
            </a:r>
            <a:r>
              <a:rPr lang="en-ID" sz="1400" dirty="0"/>
              <a:t> </a:t>
            </a:r>
            <a:r>
              <a:rPr lang="en-ID" sz="1400" dirty="0" err="1"/>
              <a:t>perikanan</a:t>
            </a:r>
            <a:r>
              <a:rPr lang="en-ID" sz="1400" dirty="0"/>
              <a:t> </a:t>
            </a:r>
            <a:r>
              <a:rPr lang="en-ID" sz="1400" dirty="0" err="1"/>
              <a:t>skala</a:t>
            </a:r>
            <a:r>
              <a:rPr lang="en-ID" sz="1400" dirty="0"/>
              <a:t> </a:t>
            </a:r>
            <a:r>
              <a:rPr lang="en-ID" sz="1400" dirty="0" err="1"/>
              <a:t>kecil</a:t>
            </a:r>
            <a:r>
              <a:rPr lang="en-ID" sz="1400" dirty="0"/>
              <a:t> </a:t>
            </a:r>
            <a:r>
              <a:rPr lang="en-ID" sz="1400" dirty="0" err="1"/>
              <a:t>berbasis</a:t>
            </a:r>
            <a:r>
              <a:rPr lang="en-ID" sz="1400" dirty="0"/>
              <a:t> </a:t>
            </a:r>
            <a:r>
              <a:rPr lang="en-ID" sz="1400" dirty="0" err="1"/>
              <a:t>masyarakat</a:t>
            </a:r>
            <a:r>
              <a:rPr lang="en-ID" sz="1400" dirty="0"/>
              <a:t>.</a:t>
            </a:r>
          </a:p>
          <a:p>
            <a:pPr marL="342900" indent="-342900">
              <a:buFont typeface="+mj-lt"/>
              <a:buAutoNum type="arabicPeriod"/>
            </a:pPr>
            <a:r>
              <a:rPr lang="en-ID" sz="1400" dirty="0" err="1"/>
              <a:t>inisiatif</a:t>
            </a:r>
            <a:r>
              <a:rPr lang="en-ID" sz="1400" dirty="0"/>
              <a:t> Sasi Label di </a:t>
            </a:r>
            <a:r>
              <a:rPr lang="en-ID" sz="1400" dirty="0" err="1"/>
              <a:t>Kepulauan</a:t>
            </a:r>
            <a:r>
              <a:rPr lang="en-ID" sz="1400" dirty="0"/>
              <a:t> Maluku, yang </a:t>
            </a:r>
            <a:r>
              <a:rPr lang="en-ID" sz="1400" dirty="0" err="1"/>
              <a:t>mengangkat</a:t>
            </a:r>
            <a:r>
              <a:rPr lang="en-ID" sz="1400" dirty="0"/>
              <a:t> </a:t>
            </a:r>
            <a:r>
              <a:rPr lang="en-ID" sz="1400" dirty="0" err="1"/>
              <a:t>kearifan</a:t>
            </a:r>
            <a:r>
              <a:rPr lang="en-ID" sz="1400" dirty="0"/>
              <a:t> </a:t>
            </a:r>
            <a:r>
              <a:rPr lang="en-ID" sz="1400" dirty="0" err="1"/>
              <a:t>lokal</a:t>
            </a:r>
            <a:r>
              <a:rPr lang="en-ID" sz="1400" dirty="0"/>
              <a:t> </a:t>
            </a:r>
            <a:r>
              <a:rPr lang="en-ID" sz="1400" dirty="0" err="1"/>
              <a:t>berupa</a:t>
            </a:r>
            <a:r>
              <a:rPr lang="en-ID" sz="1400" dirty="0"/>
              <a:t> </a:t>
            </a:r>
            <a:r>
              <a:rPr lang="en-ID" sz="1400" dirty="0" err="1"/>
              <a:t>larangan</a:t>
            </a:r>
            <a:r>
              <a:rPr lang="en-ID" sz="1400" dirty="0"/>
              <a:t> </a:t>
            </a:r>
            <a:r>
              <a:rPr lang="en-ID" sz="1400" dirty="0" err="1"/>
              <a:t>sementara</a:t>
            </a:r>
            <a:r>
              <a:rPr lang="en-ID" sz="1400" dirty="0"/>
              <a:t> </a:t>
            </a:r>
            <a:r>
              <a:rPr lang="en-ID" sz="1400" dirty="0" err="1"/>
              <a:t>penangkapan</a:t>
            </a:r>
            <a:r>
              <a:rPr lang="en-ID" sz="1400" dirty="0"/>
              <a:t> ikan </a:t>
            </a:r>
            <a:r>
              <a:rPr lang="en-ID" sz="1400" dirty="0" err="1"/>
              <a:t>untuk</a:t>
            </a:r>
            <a:r>
              <a:rPr lang="en-ID" sz="1400" dirty="0"/>
              <a:t> </a:t>
            </a:r>
            <a:r>
              <a:rPr lang="en-ID" sz="1400" dirty="0" err="1"/>
              <a:t>memberi</a:t>
            </a:r>
            <a:r>
              <a:rPr lang="en-ID" sz="1400" dirty="0"/>
              <a:t> </a:t>
            </a:r>
            <a:r>
              <a:rPr lang="en-ID" sz="1400" dirty="0" err="1"/>
              <a:t>waktu</a:t>
            </a:r>
            <a:r>
              <a:rPr lang="en-ID" sz="1400" dirty="0"/>
              <a:t> </a:t>
            </a:r>
            <a:r>
              <a:rPr lang="en-ID" sz="1400" dirty="0" err="1"/>
              <a:t>pemulihan</a:t>
            </a:r>
            <a:r>
              <a:rPr lang="en-ID" sz="1400" dirty="0"/>
              <a:t> </a:t>
            </a:r>
            <a:r>
              <a:rPr lang="en-ID" sz="1400" dirty="0" err="1"/>
              <a:t>sumber</a:t>
            </a:r>
            <a:r>
              <a:rPr lang="en-ID" sz="1400" dirty="0"/>
              <a:t> </a:t>
            </a:r>
            <a:r>
              <a:rPr lang="en-ID" sz="1400" dirty="0" err="1"/>
              <a:t>daya</a:t>
            </a:r>
            <a:r>
              <a:rPr lang="en-ID" sz="1400" dirty="0"/>
              <a:t> ikan.</a:t>
            </a:r>
          </a:p>
          <a:p>
            <a:pPr marL="342900" indent="-342900">
              <a:buFont typeface="+mj-lt"/>
              <a:buAutoNum type="arabicPeriod"/>
            </a:pPr>
            <a:r>
              <a:rPr lang="en-ID" sz="1400" dirty="0"/>
              <a:t>Model </a:t>
            </a:r>
            <a:r>
              <a:rPr lang="en-ID" sz="1400" dirty="0" err="1"/>
              <a:t>ini</a:t>
            </a:r>
            <a:r>
              <a:rPr lang="en-ID" sz="1400" dirty="0"/>
              <a:t> </a:t>
            </a:r>
            <a:r>
              <a:rPr lang="en-ID" sz="1400" dirty="0" err="1"/>
              <a:t>tidak</a:t>
            </a:r>
            <a:r>
              <a:rPr lang="en-ID" sz="1400" dirty="0"/>
              <a:t> </a:t>
            </a:r>
            <a:r>
              <a:rPr lang="en-ID" sz="1400" dirty="0" err="1"/>
              <a:t>hanya</a:t>
            </a:r>
            <a:r>
              <a:rPr lang="en-ID" sz="1400" dirty="0"/>
              <a:t> </a:t>
            </a:r>
            <a:r>
              <a:rPr lang="en-ID" sz="1400" dirty="0" err="1"/>
              <a:t>melindungi</a:t>
            </a:r>
            <a:r>
              <a:rPr lang="en-ID" sz="1400" dirty="0"/>
              <a:t> </a:t>
            </a:r>
            <a:r>
              <a:rPr lang="en-ID" sz="1400" dirty="0" err="1"/>
              <a:t>ekosistem</a:t>
            </a:r>
            <a:r>
              <a:rPr lang="en-ID" sz="1400" dirty="0"/>
              <a:t> </a:t>
            </a:r>
            <a:r>
              <a:rPr lang="en-ID" sz="1400" dirty="0" err="1"/>
              <a:t>laut</a:t>
            </a:r>
            <a:r>
              <a:rPr lang="en-ID" sz="1400" dirty="0"/>
              <a:t>, </a:t>
            </a:r>
            <a:r>
              <a:rPr lang="en-ID" sz="1400" dirty="0" err="1"/>
              <a:t>tetapi</a:t>
            </a:r>
            <a:r>
              <a:rPr lang="en-ID" sz="1400" dirty="0"/>
              <a:t> juga </a:t>
            </a:r>
            <a:r>
              <a:rPr lang="en-ID" sz="1400" dirty="0" err="1"/>
              <a:t>memperkuat</a:t>
            </a:r>
            <a:r>
              <a:rPr lang="en-ID" sz="1400" dirty="0"/>
              <a:t> </a:t>
            </a:r>
            <a:r>
              <a:rPr lang="en-ID" sz="1400" dirty="0" err="1"/>
              <a:t>kelembagaan</a:t>
            </a:r>
            <a:r>
              <a:rPr lang="en-ID" sz="1400" dirty="0"/>
              <a:t> </a:t>
            </a:r>
            <a:r>
              <a:rPr lang="en-ID" sz="1400" dirty="0" err="1"/>
              <a:t>lokal</a:t>
            </a:r>
            <a:r>
              <a:rPr lang="en-ID" sz="1400" dirty="0"/>
              <a:t>, </a:t>
            </a:r>
            <a:r>
              <a:rPr lang="en-ID" sz="1400" dirty="0" err="1"/>
              <a:t>meningkatkan</a:t>
            </a:r>
            <a:r>
              <a:rPr lang="en-ID" sz="1400" dirty="0"/>
              <a:t> </a:t>
            </a:r>
            <a:r>
              <a:rPr lang="en-ID" sz="1400" dirty="0" err="1"/>
              <a:t>peran</a:t>
            </a:r>
            <a:r>
              <a:rPr lang="en-ID" sz="1400" dirty="0"/>
              <a:t> </a:t>
            </a:r>
            <a:r>
              <a:rPr lang="en-ID" sz="1400" dirty="0" err="1"/>
              <a:t>perempuan</a:t>
            </a:r>
            <a:r>
              <a:rPr lang="en-ID" sz="1400" dirty="0"/>
              <a:t>, </a:t>
            </a:r>
            <a:r>
              <a:rPr lang="en-ID" sz="1400" dirty="0" err="1"/>
              <a:t>serta</a:t>
            </a:r>
            <a:r>
              <a:rPr lang="en-ID" sz="1400" dirty="0"/>
              <a:t> </a:t>
            </a:r>
            <a:r>
              <a:rPr lang="en-ID" sz="1400" dirty="0" err="1"/>
              <a:t>mendorong</a:t>
            </a:r>
            <a:r>
              <a:rPr lang="en-ID" sz="1400" dirty="0"/>
              <a:t> </a:t>
            </a:r>
            <a:r>
              <a:rPr lang="en-ID" sz="1400" dirty="0" err="1"/>
              <a:t>akses</a:t>
            </a:r>
            <a:r>
              <a:rPr lang="en-ID" sz="1400" dirty="0"/>
              <a:t> pasar dan </a:t>
            </a:r>
            <a:r>
              <a:rPr lang="en-ID" sz="1400" dirty="0" err="1"/>
              <a:t>kesejahteraan</a:t>
            </a:r>
            <a:r>
              <a:rPr lang="en-ID" sz="1400" dirty="0"/>
              <a:t> </a:t>
            </a:r>
            <a:r>
              <a:rPr lang="en-ID" sz="1400" dirty="0" err="1"/>
              <a:t>nelayan</a:t>
            </a:r>
            <a:r>
              <a:rPr lang="en-ID" sz="1400" dirty="0"/>
              <a:t> </a:t>
            </a:r>
            <a:r>
              <a:rPr lang="en-ID" sz="1400" dirty="0" err="1"/>
              <a:t>melalui</a:t>
            </a:r>
            <a:r>
              <a:rPr lang="en-ID" sz="1400" dirty="0"/>
              <a:t> </a:t>
            </a:r>
            <a:r>
              <a:rPr lang="en-ID" sz="1400" dirty="0" err="1"/>
              <a:t>koperasi</a:t>
            </a:r>
            <a:r>
              <a:rPr lang="en-ID" sz="1400" dirty="0"/>
              <a:t> dan </a:t>
            </a:r>
            <a:r>
              <a:rPr lang="en-ID" sz="1400" dirty="0" err="1"/>
              <a:t>teknologi</a:t>
            </a:r>
            <a:r>
              <a:rPr lang="en-ID" sz="1400" dirty="0"/>
              <a:t> digital </a:t>
            </a:r>
            <a:r>
              <a:rPr lang="en-ID" sz="1400" dirty="0" err="1"/>
              <a:t>seperti</a:t>
            </a:r>
            <a:r>
              <a:rPr lang="en-ID" sz="1400" dirty="0"/>
              <a:t> e-logbook</a:t>
            </a:r>
          </a:p>
        </p:txBody>
      </p:sp>
      <p:sp>
        <p:nvSpPr>
          <p:cNvPr id="8" name="TextBox 7">
            <a:extLst>
              <a:ext uri="{FF2B5EF4-FFF2-40B4-BE49-F238E27FC236}">
                <a16:creationId xmlns:a16="http://schemas.microsoft.com/office/drawing/2014/main" id="{74E5BBE8-9F45-16D0-CDF1-A39DF30A61D0}"/>
              </a:ext>
            </a:extLst>
          </p:cNvPr>
          <p:cNvSpPr txBox="1"/>
          <p:nvPr/>
        </p:nvSpPr>
        <p:spPr>
          <a:xfrm>
            <a:off x="3609975" y="3777543"/>
            <a:ext cx="4448175" cy="2031325"/>
          </a:xfrm>
          <a:prstGeom prst="rect">
            <a:avLst/>
          </a:prstGeom>
          <a:noFill/>
        </p:spPr>
        <p:txBody>
          <a:bodyPr wrap="square">
            <a:spAutoFit/>
          </a:bodyPr>
          <a:lstStyle/>
          <a:p>
            <a:pPr marL="342900" indent="-342900">
              <a:buFont typeface="+mj-lt"/>
              <a:buAutoNum type="arabicPeriod"/>
            </a:pPr>
            <a:r>
              <a:rPr lang="en-ID" sz="1400" dirty="0"/>
              <a:t>Indonesia </a:t>
            </a:r>
            <a:r>
              <a:rPr lang="en-ID" sz="1400" dirty="0" err="1"/>
              <a:t>merupakan</a:t>
            </a:r>
            <a:r>
              <a:rPr lang="en-ID" sz="1400" dirty="0"/>
              <a:t> negara </a:t>
            </a:r>
            <a:r>
              <a:rPr lang="en-ID" sz="1400" dirty="0" err="1"/>
              <a:t>kepulauan</a:t>
            </a:r>
            <a:r>
              <a:rPr lang="en-ID" sz="1400" dirty="0"/>
              <a:t> </a:t>
            </a:r>
            <a:r>
              <a:rPr lang="en-ID" sz="1400" dirty="0" err="1"/>
              <a:t>terbesar</a:t>
            </a:r>
            <a:r>
              <a:rPr lang="en-ID" sz="1400" dirty="0"/>
              <a:t> </a:t>
            </a:r>
            <a:r>
              <a:rPr lang="en-ID" sz="1400" dirty="0" err="1"/>
              <a:t>keempat</a:t>
            </a:r>
            <a:r>
              <a:rPr lang="en-ID" sz="1400" dirty="0"/>
              <a:t> di dunia, </a:t>
            </a:r>
            <a:r>
              <a:rPr lang="en-ID" sz="1400" dirty="0" err="1"/>
              <a:t>dengan</a:t>
            </a:r>
            <a:r>
              <a:rPr lang="en-ID" sz="1400" dirty="0"/>
              <a:t> </a:t>
            </a:r>
          </a:p>
          <a:p>
            <a:pPr marL="342900" indent="-342900">
              <a:buFont typeface="+mj-lt"/>
              <a:buAutoNum type="arabicPeriod"/>
            </a:pPr>
            <a:r>
              <a:rPr lang="en-ID" sz="1400" dirty="0" err="1"/>
              <a:t>potensi</a:t>
            </a:r>
            <a:r>
              <a:rPr lang="en-ID" sz="1400" dirty="0"/>
              <a:t> </a:t>
            </a:r>
            <a:r>
              <a:rPr lang="en-ID" sz="1400" dirty="0" err="1"/>
              <a:t>lestari</a:t>
            </a:r>
            <a:r>
              <a:rPr lang="en-ID" sz="1400" dirty="0"/>
              <a:t> </a:t>
            </a:r>
            <a:r>
              <a:rPr lang="en-ID" sz="1400" dirty="0" err="1"/>
              <a:t>perikanan</a:t>
            </a:r>
            <a:r>
              <a:rPr lang="en-ID" sz="1400" dirty="0"/>
              <a:t> </a:t>
            </a:r>
            <a:r>
              <a:rPr lang="en-ID" sz="1400" dirty="0" err="1"/>
              <a:t>tangkap</a:t>
            </a:r>
            <a:r>
              <a:rPr lang="en-ID" sz="1400" dirty="0"/>
              <a:t> </a:t>
            </a:r>
            <a:r>
              <a:rPr lang="en-ID" sz="1400" dirty="0" err="1"/>
              <a:t>mencapai</a:t>
            </a:r>
            <a:r>
              <a:rPr lang="en-ID" sz="1400" dirty="0"/>
              <a:t> 12 </a:t>
            </a:r>
            <a:r>
              <a:rPr lang="en-ID" sz="1400" dirty="0" err="1"/>
              <a:t>juta</a:t>
            </a:r>
            <a:r>
              <a:rPr lang="en-ID" sz="1400" dirty="0"/>
              <a:t> ton dan </a:t>
            </a:r>
          </a:p>
          <a:p>
            <a:pPr marL="342900" indent="-342900">
              <a:buFont typeface="+mj-lt"/>
              <a:buAutoNum type="arabicPeriod"/>
            </a:pPr>
            <a:r>
              <a:rPr lang="en-ID" sz="1400" dirty="0" err="1"/>
              <a:t>keanekaragaman</a:t>
            </a:r>
            <a:r>
              <a:rPr lang="en-ID" sz="1400" dirty="0"/>
              <a:t> </a:t>
            </a:r>
            <a:r>
              <a:rPr lang="en-ID" sz="1400" dirty="0" err="1"/>
              <a:t>hayati</a:t>
            </a:r>
            <a:r>
              <a:rPr lang="en-ID" sz="1400" dirty="0"/>
              <a:t> </a:t>
            </a:r>
            <a:r>
              <a:rPr lang="en-ID" sz="1400" dirty="0" err="1"/>
              <a:t>laut</a:t>
            </a:r>
            <a:r>
              <a:rPr lang="en-ID" sz="1400" dirty="0"/>
              <a:t> yang sangat </a:t>
            </a:r>
            <a:r>
              <a:rPr lang="en-ID" sz="1400" dirty="0" err="1"/>
              <a:t>tinggi</a:t>
            </a:r>
            <a:endParaRPr lang="en-ID" sz="1400" dirty="0"/>
          </a:p>
          <a:p>
            <a:pPr marL="342900" indent="-342900">
              <a:buFont typeface="+mj-lt"/>
              <a:buAutoNum type="arabicPeriod"/>
            </a:pPr>
            <a:r>
              <a:rPr lang="en-ID" sz="1400" dirty="0" err="1"/>
              <a:t>kolaborasi</a:t>
            </a:r>
            <a:r>
              <a:rPr lang="en-ID" sz="1400" dirty="0"/>
              <a:t> Indonesia </a:t>
            </a:r>
            <a:r>
              <a:rPr lang="en-ID" sz="1400" dirty="0" err="1"/>
              <a:t>dengan</a:t>
            </a:r>
            <a:r>
              <a:rPr lang="en-ID" sz="1400" dirty="0"/>
              <a:t> </a:t>
            </a:r>
            <a:r>
              <a:rPr lang="en-ID" sz="1400" dirty="0" err="1"/>
              <a:t>inisiatif</a:t>
            </a:r>
            <a:r>
              <a:rPr lang="en-ID" sz="1400" dirty="0"/>
              <a:t> global </a:t>
            </a:r>
            <a:r>
              <a:rPr lang="en-ID" sz="1400" dirty="0" err="1"/>
              <a:t>seperti</a:t>
            </a:r>
            <a:r>
              <a:rPr lang="en-ID" sz="1400" dirty="0"/>
              <a:t> CFI Indonesia </a:t>
            </a:r>
            <a:r>
              <a:rPr lang="en-ID" sz="1400" dirty="0" err="1"/>
              <a:t>dalam</a:t>
            </a:r>
            <a:r>
              <a:rPr lang="en-ID" sz="1400" dirty="0"/>
              <a:t> </a:t>
            </a:r>
            <a:r>
              <a:rPr lang="en-ID" sz="1400" dirty="0" err="1"/>
              <a:t>mendukung</a:t>
            </a:r>
            <a:r>
              <a:rPr lang="en-ID" sz="1400" dirty="0"/>
              <a:t> </a:t>
            </a:r>
            <a:r>
              <a:rPr lang="en-ID" sz="1400" dirty="0" err="1"/>
              <a:t>pengelolaan</a:t>
            </a:r>
            <a:r>
              <a:rPr lang="en-ID" sz="1400" dirty="0"/>
              <a:t> </a:t>
            </a:r>
            <a:r>
              <a:rPr lang="en-ID" sz="1400" dirty="0" err="1"/>
              <a:t>perikanan</a:t>
            </a:r>
            <a:r>
              <a:rPr lang="en-ID" sz="1400" dirty="0"/>
              <a:t> </a:t>
            </a:r>
            <a:r>
              <a:rPr lang="en-ID" sz="1400" dirty="0" err="1"/>
              <a:t>skala</a:t>
            </a:r>
            <a:r>
              <a:rPr lang="en-ID" sz="1400" dirty="0"/>
              <a:t> </a:t>
            </a:r>
            <a:r>
              <a:rPr lang="en-ID" sz="1400" dirty="0" err="1"/>
              <a:t>kecil</a:t>
            </a:r>
            <a:r>
              <a:rPr lang="en-ID" sz="1400" dirty="0"/>
              <a:t> </a:t>
            </a:r>
            <a:r>
              <a:rPr lang="en-ID" sz="1400" dirty="0" err="1"/>
              <a:t>berbasis</a:t>
            </a:r>
            <a:r>
              <a:rPr lang="en-ID" sz="1400" dirty="0"/>
              <a:t> </a:t>
            </a:r>
            <a:r>
              <a:rPr lang="en-ID" sz="1400" dirty="0" err="1"/>
              <a:t>masyarakat</a:t>
            </a:r>
            <a:r>
              <a:rPr lang="en-ID" sz="1400" dirty="0"/>
              <a:t>.</a:t>
            </a:r>
          </a:p>
        </p:txBody>
      </p:sp>
    </p:spTree>
    <p:extLst>
      <p:ext uri="{BB962C8B-B14F-4D97-AF65-F5344CB8AC3E}">
        <p14:creationId xmlns:p14="http://schemas.microsoft.com/office/powerpoint/2010/main" val="2625045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D665D1-F73D-9A93-3743-FE4CE01CFB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3" name="Title 2">
            <a:extLst>
              <a:ext uri="{FF2B5EF4-FFF2-40B4-BE49-F238E27FC236}">
                <a16:creationId xmlns:a16="http://schemas.microsoft.com/office/drawing/2014/main" id="{8F0B5A50-86F8-8255-D370-63A2CAD2B71C}"/>
              </a:ext>
            </a:extLst>
          </p:cNvPr>
          <p:cNvSpPr>
            <a:spLocks noGrp="1"/>
          </p:cNvSpPr>
          <p:nvPr>
            <p:ph type="title"/>
          </p:nvPr>
        </p:nvSpPr>
        <p:spPr/>
        <p:txBody>
          <a:bodyPr/>
          <a:lstStyle/>
          <a:p>
            <a:r>
              <a:rPr lang="en-US" dirty="0"/>
              <a:t>KUSUKA</a:t>
            </a:r>
            <a:endParaRPr lang="en-ID" dirty="0"/>
          </a:p>
        </p:txBody>
      </p:sp>
      <p:pic>
        <p:nvPicPr>
          <p:cNvPr id="5" name="Picture 4">
            <a:extLst>
              <a:ext uri="{FF2B5EF4-FFF2-40B4-BE49-F238E27FC236}">
                <a16:creationId xmlns:a16="http://schemas.microsoft.com/office/drawing/2014/main" id="{9A365DAC-F7F7-0D03-7528-D42C099613E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8287" y="907357"/>
            <a:ext cx="2249473" cy="1596099"/>
          </a:xfrm>
          <a:prstGeom prst="rect">
            <a:avLst/>
          </a:prstGeom>
        </p:spPr>
      </p:pic>
      <p:sp>
        <p:nvSpPr>
          <p:cNvPr id="8" name="TextBox 7">
            <a:extLst>
              <a:ext uri="{FF2B5EF4-FFF2-40B4-BE49-F238E27FC236}">
                <a16:creationId xmlns:a16="http://schemas.microsoft.com/office/drawing/2014/main" id="{369CEB4E-4A74-706F-D1C5-BE5F9A9370AE}"/>
              </a:ext>
            </a:extLst>
          </p:cNvPr>
          <p:cNvSpPr txBox="1"/>
          <p:nvPr/>
        </p:nvSpPr>
        <p:spPr>
          <a:xfrm>
            <a:off x="1889736" y="1159744"/>
            <a:ext cx="3872889" cy="707886"/>
          </a:xfrm>
          <a:prstGeom prst="rect">
            <a:avLst/>
          </a:prstGeom>
          <a:noFill/>
        </p:spPr>
        <p:txBody>
          <a:bodyPr wrap="square">
            <a:spAutoFit/>
          </a:bodyPr>
          <a:lstStyle/>
          <a:p>
            <a:r>
              <a:rPr lang="en-US" sz="2000" b="1" dirty="0">
                <a:effectLst>
                  <a:glow rad="127000">
                    <a:schemeClr val="bg1"/>
                  </a:glow>
                </a:effectLst>
              </a:rPr>
              <a:t>Card for Marine and Fisheries Business Actors (KUSUKA)</a:t>
            </a:r>
            <a:endParaRPr lang="en-ID" sz="2000" b="1" dirty="0">
              <a:effectLst>
                <a:glow rad="127000">
                  <a:schemeClr val="bg1"/>
                </a:glow>
              </a:effectLst>
            </a:endParaRPr>
          </a:p>
        </p:txBody>
      </p:sp>
      <p:sp>
        <p:nvSpPr>
          <p:cNvPr id="10" name="TextBox 9">
            <a:extLst>
              <a:ext uri="{FF2B5EF4-FFF2-40B4-BE49-F238E27FC236}">
                <a16:creationId xmlns:a16="http://schemas.microsoft.com/office/drawing/2014/main" id="{596AE05D-5ED6-76CE-198C-7A623E8B613F}"/>
              </a:ext>
            </a:extLst>
          </p:cNvPr>
          <p:cNvSpPr txBox="1"/>
          <p:nvPr/>
        </p:nvSpPr>
        <p:spPr>
          <a:xfrm>
            <a:off x="84619" y="1858241"/>
            <a:ext cx="6096000" cy="738664"/>
          </a:xfrm>
          <a:prstGeom prst="rect">
            <a:avLst/>
          </a:prstGeom>
          <a:noFill/>
        </p:spPr>
        <p:txBody>
          <a:bodyPr wrap="square">
            <a:spAutoFit/>
          </a:bodyPr>
          <a:lstStyle/>
          <a:p>
            <a:r>
              <a:rPr lang="en-US" sz="1400" dirty="0">
                <a:effectLst>
                  <a:glow rad="127000">
                    <a:schemeClr val="bg1">
                      <a:alpha val="80000"/>
                    </a:schemeClr>
                  </a:glow>
                </a:effectLst>
              </a:rPr>
              <a:t>Official identity for business actors in the marine fisheries sector as a national database and makes it easier for business actors to access government programs.</a:t>
            </a:r>
            <a:endParaRPr lang="en-ID" sz="1400" dirty="0">
              <a:effectLst>
                <a:glow rad="127000">
                  <a:schemeClr val="bg1">
                    <a:alpha val="80000"/>
                  </a:schemeClr>
                </a:glow>
              </a:effectLst>
            </a:endParaRPr>
          </a:p>
        </p:txBody>
      </p:sp>
      <p:grpSp>
        <p:nvGrpSpPr>
          <p:cNvPr id="13" name="Group 12">
            <a:extLst>
              <a:ext uri="{FF2B5EF4-FFF2-40B4-BE49-F238E27FC236}">
                <a16:creationId xmlns:a16="http://schemas.microsoft.com/office/drawing/2014/main" id="{F3A37D92-7B18-D44B-8D5B-92A6BF934B7F}"/>
              </a:ext>
            </a:extLst>
          </p:cNvPr>
          <p:cNvGrpSpPr/>
          <p:nvPr/>
        </p:nvGrpSpPr>
        <p:grpSpPr>
          <a:xfrm>
            <a:off x="84619" y="4561843"/>
            <a:ext cx="5678006" cy="2777599"/>
            <a:chOff x="84619" y="4067675"/>
            <a:chExt cx="5678006" cy="2777599"/>
          </a:xfrm>
        </p:grpSpPr>
        <p:pic>
          <p:nvPicPr>
            <p:cNvPr id="7" name="Picture 6">
              <a:extLst>
                <a:ext uri="{FF2B5EF4-FFF2-40B4-BE49-F238E27FC236}">
                  <a16:creationId xmlns:a16="http://schemas.microsoft.com/office/drawing/2014/main" id="{0F787481-F9C8-32BD-5CC4-612D5A76B30D}"/>
                </a:ext>
              </a:extLst>
            </p:cNvPr>
            <p:cNvPicPr>
              <a:picLocks noChangeAspect="1"/>
            </p:cNvPicPr>
            <p:nvPr/>
          </p:nvPicPr>
          <p:blipFill>
            <a:blip r:embed="rId4">
              <a:clrChange>
                <a:clrFrom>
                  <a:srgbClr val="FFFFFF"/>
                </a:clrFrom>
                <a:clrTo>
                  <a:srgbClr val="FFFFFF">
                    <a:alpha val="0"/>
                  </a:srgbClr>
                </a:clrTo>
              </a:clrChange>
            </a:blip>
            <a:srcRect b="41295"/>
            <a:stretch>
              <a:fillRect/>
            </a:stretch>
          </p:blipFill>
          <p:spPr>
            <a:xfrm>
              <a:off x="84619" y="4067675"/>
              <a:ext cx="5678006" cy="1630581"/>
            </a:xfrm>
            <a:prstGeom prst="rect">
              <a:avLst/>
            </a:prstGeom>
          </p:spPr>
        </p:pic>
        <p:pic>
          <p:nvPicPr>
            <p:cNvPr id="11" name="Picture 10">
              <a:extLst>
                <a:ext uri="{FF2B5EF4-FFF2-40B4-BE49-F238E27FC236}">
                  <a16:creationId xmlns:a16="http://schemas.microsoft.com/office/drawing/2014/main" id="{274C0ACF-BA4E-05ED-4C2D-181074488585}"/>
                </a:ext>
              </a:extLst>
            </p:cNvPr>
            <p:cNvPicPr>
              <a:picLocks noChangeAspect="1"/>
            </p:cNvPicPr>
            <p:nvPr/>
          </p:nvPicPr>
          <p:blipFill>
            <a:blip r:embed="rId4">
              <a:clrChange>
                <a:clrFrom>
                  <a:srgbClr val="FFFFFF"/>
                </a:clrFrom>
                <a:clrTo>
                  <a:srgbClr val="FFFFFF">
                    <a:alpha val="0"/>
                  </a:srgbClr>
                </a:clrTo>
              </a:clrChange>
            </a:blip>
            <a:srcRect l="20131" t="58705"/>
            <a:stretch>
              <a:fillRect/>
            </a:stretch>
          </p:blipFill>
          <p:spPr>
            <a:xfrm>
              <a:off x="1227667" y="5698255"/>
              <a:ext cx="4534958" cy="1147019"/>
            </a:xfrm>
            <a:prstGeom prst="rect">
              <a:avLst/>
            </a:prstGeom>
          </p:spPr>
        </p:pic>
      </p:grpSp>
      <p:pic>
        <p:nvPicPr>
          <p:cNvPr id="12" name="Picture 11">
            <a:extLst>
              <a:ext uri="{FF2B5EF4-FFF2-40B4-BE49-F238E27FC236}">
                <a16:creationId xmlns:a16="http://schemas.microsoft.com/office/drawing/2014/main" id="{2C9FC9DB-75DF-9A72-0B35-FB7EB00B869E}"/>
              </a:ext>
            </a:extLst>
          </p:cNvPr>
          <p:cNvPicPr>
            <a:picLocks noChangeAspect="1"/>
          </p:cNvPicPr>
          <p:nvPr/>
        </p:nvPicPr>
        <p:blipFill>
          <a:blip r:embed="rId4">
            <a:clrChange>
              <a:clrFrom>
                <a:srgbClr val="FFFFFF"/>
              </a:clrFrom>
              <a:clrTo>
                <a:srgbClr val="FFFFFF">
                  <a:alpha val="0"/>
                </a:srgbClr>
              </a:clrTo>
            </a:clrChange>
          </a:blip>
          <a:srcRect t="58705" r="83520"/>
          <a:stretch>
            <a:fillRect/>
          </a:stretch>
        </p:blipFill>
        <p:spPr>
          <a:xfrm>
            <a:off x="148287" y="5663639"/>
            <a:ext cx="825380" cy="1011786"/>
          </a:xfrm>
          <a:prstGeom prst="rect">
            <a:avLst/>
          </a:prstGeom>
        </p:spPr>
      </p:pic>
      <p:grpSp>
        <p:nvGrpSpPr>
          <p:cNvPr id="23" name="Group 22">
            <a:extLst>
              <a:ext uri="{FF2B5EF4-FFF2-40B4-BE49-F238E27FC236}">
                <a16:creationId xmlns:a16="http://schemas.microsoft.com/office/drawing/2014/main" id="{E7016121-153E-643D-CCB6-42DCA1D88042}"/>
              </a:ext>
            </a:extLst>
          </p:cNvPr>
          <p:cNvGrpSpPr/>
          <p:nvPr/>
        </p:nvGrpSpPr>
        <p:grpSpPr>
          <a:xfrm>
            <a:off x="6429377" y="4563563"/>
            <a:ext cx="4160056" cy="2107080"/>
            <a:chOff x="2706411" y="2731084"/>
            <a:chExt cx="6820452" cy="3454578"/>
          </a:xfrm>
        </p:grpSpPr>
        <p:pic>
          <p:nvPicPr>
            <p:cNvPr id="15" name="Picture 14">
              <a:extLst>
                <a:ext uri="{FF2B5EF4-FFF2-40B4-BE49-F238E27FC236}">
                  <a16:creationId xmlns:a16="http://schemas.microsoft.com/office/drawing/2014/main" id="{B502D2C5-906F-4ACF-EBA8-DFEE222FA006}"/>
                </a:ext>
              </a:extLst>
            </p:cNvPr>
            <p:cNvPicPr>
              <a:picLocks noChangeAspect="1"/>
            </p:cNvPicPr>
            <p:nvPr/>
          </p:nvPicPr>
          <p:blipFill>
            <a:blip r:embed="rId5">
              <a:clrChange>
                <a:clrFrom>
                  <a:srgbClr val="FFFFFF"/>
                </a:clrFrom>
                <a:clrTo>
                  <a:srgbClr val="FFFFFF">
                    <a:alpha val="0"/>
                  </a:srgbClr>
                </a:clrTo>
              </a:clrChange>
            </a:blip>
            <a:srcRect l="32289"/>
            <a:stretch>
              <a:fillRect/>
            </a:stretch>
          </p:blipFill>
          <p:spPr>
            <a:xfrm>
              <a:off x="6671733" y="2731084"/>
              <a:ext cx="2855130" cy="3454578"/>
            </a:xfrm>
            <a:prstGeom prst="rect">
              <a:avLst/>
            </a:prstGeom>
          </p:spPr>
        </p:pic>
        <p:sp>
          <p:nvSpPr>
            <p:cNvPr id="16" name="TextBox 15">
              <a:extLst>
                <a:ext uri="{FF2B5EF4-FFF2-40B4-BE49-F238E27FC236}">
                  <a16:creationId xmlns:a16="http://schemas.microsoft.com/office/drawing/2014/main" id="{5D35592D-12AE-408C-665F-5DBD095519E1}"/>
                </a:ext>
              </a:extLst>
            </p:cNvPr>
            <p:cNvSpPr txBox="1"/>
            <p:nvPr/>
          </p:nvSpPr>
          <p:spPr>
            <a:xfrm>
              <a:off x="3030470" y="2882407"/>
              <a:ext cx="3676061" cy="403682"/>
            </a:xfrm>
            <a:prstGeom prst="rect">
              <a:avLst/>
            </a:prstGeom>
            <a:noFill/>
          </p:spPr>
          <p:txBody>
            <a:bodyPr wrap="square">
              <a:spAutoFit/>
            </a:bodyPr>
            <a:lstStyle/>
            <a:p>
              <a:pPr algn="r"/>
              <a:r>
                <a:rPr lang="en-US" sz="1000" dirty="0">
                  <a:effectLst>
                    <a:glow rad="127000">
                      <a:schemeClr val="bg1">
                        <a:alpha val="80000"/>
                      </a:schemeClr>
                    </a:glow>
                  </a:effectLst>
                </a:rPr>
                <a:t>Marine Capture Fisheries</a:t>
              </a:r>
              <a:endParaRPr lang="en-ID" sz="1000" dirty="0">
                <a:effectLst>
                  <a:glow rad="127000">
                    <a:schemeClr val="bg1">
                      <a:alpha val="80000"/>
                    </a:schemeClr>
                  </a:glow>
                </a:effectLst>
              </a:endParaRPr>
            </a:p>
          </p:txBody>
        </p:sp>
        <p:sp>
          <p:nvSpPr>
            <p:cNvPr id="17" name="TextBox 16">
              <a:extLst>
                <a:ext uri="{FF2B5EF4-FFF2-40B4-BE49-F238E27FC236}">
                  <a16:creationId xmlns:a16="http://schemas.microsoft.com/office/drawing/2014/main" id="{E48A8974-EC46-471B-8086-6540BD009EB0}"/>
                </a:ext>
              </a:extLst>
            </p:cNvPr>
            <p:cNvSpPr txBox="1"/>
            <p:nvPr/>
          </p:nvSpPr>
          <p:spPr>
            <a:xfrm>
              <a:off x="4437512" y="3421321"/>
              <a:ext cx="2269019" cy="403682"/>
            </a:xfrm>
            <a:prstGeom prst="rect">
              <a:avLst/>
            </a:prstGeom>
            <a:noFill/>
          </p:spPr>
          <p:txBody>
            <a:bodyPr wrap="square">
              <a:spAutoFit/>
            </a:bodyPr>
            <a:lstStyle/>
            <a:p>
              <a:pPr algn="r"/>
              <a:r>
                <a:rPr lang="en-US" sz="1000" dirty="0">
                  <a:effectLst>
                    <a:glow rad="127000">
                      <a:schemeClr val="bg1">
                        <a:alpha val="80000"/>
                      </a:schemeClr>
                    </a:glow>
                  </a:effectLst>
                </a:rPr>
                <a:t>Aquaculture</a:t>
              </a:r>
              <a:endParaRPr lang="en-ID" sz="1000" dirty="0">
                <a:effectLst>
                  <a:glow rad="127000">
                    <a:schemeClr val="bg1">
                      <a:alpha val="80000"/>
                    </a:schemeClr>
                  </a:glow>
                </a:effectLst>
              </a:endParaRPr>
            </a:p>
          </p:txBody>
        </p:sp>
        <p:sp>
          <p:nvSpPr>
            <p:cNvPr id="18" name="TextBox 17">
              <a:extLst>
                <a:ext uri="{FF2B5EF4-FFF2-40B4-BE49-F238E27FC236}">
                  <a16:creationId xmlns:a16="http://schemas.microsoft.com/office/drawing/2014/main" id="{57BC92CA-0244-9AEF-84DF-D6CAD18C92DA}"/>
                </a:ext>
              </a:extLst>
            </p:cNvPr>
            <p:cNvSpPr txBox="1"/>
            <p:nvPr/>
          </p:nvSpPr>
          <p:spPr>
            <a:xfrm>
              <a:off x="4012267" y="4003737"/>
              <a:ext cx="2694264" cy="403682"/>
            </a:xfrm>
            <a:prstGeom prst="rect">
              <a:avLst/>
            </a:prstGeom>
            <a:noFill/>
          </p:spPr>
          <p:txBody>
            <a:bodyPr wrap="square">
              <a:spAutoFit/>
            </a:bodyPr>
            <a:lstStyle/>
            <a:p>
              <a:pPr algn="r"/>
              <a:r>
                <a:rPr lang="en-US" sz="1000" dirty="0">
                  <a:effectLst>
                    <a:glow rad="127000">
                      <a:schemeClr val="bg1">
                        <a:alpha val="80000"/>
                      </a:schemeClr>
                    </a:glow>
                  </a:effectLst>
                </a:rPr>
                <a:t>Marine Space Utilization</a:t>
              </a:r>
              <a:endParaRPr lang="en-ID" sz="1000" dirty="0">
                <a:effectLst>
                  <a:glow rad="127000">
                    <a:schemeClr val="bg1">
                      <a:alpha val="80000"/>
                    </a:schemeClr>
                  </a:glow>
                </a:effectLst>
              </a:endParaRPr>
            </a:p>
          </p:txBody>
        </p:sp>
        <p:sp>
          <p:nvSpPr>
            <p:cNvPr id="20" name="TextBox 19">
              <a:extLst>
                <a:ext uri="{FF2B5EF4-FFF2-40B4-BE49-F238E27FC236}">
                  <a16:creationId xmlns:a16="http://schemas.microsoft.com/office/drawing/2014/main" id="{D03548B3-A3F7-AA2C-A9E6-41FA21CC618E}"/>
                </a:ext>
              </a:extLst>
            </p:cNvPr>
            <p:cNvSpPr txBox="1"/>
            <p:nvPr/>
          </p:nvSpPr>
          <p:spPr>
            <a:xfrm>
              <a:off x="4012267" y="4528892"/>
              <a:ext cx="2694264" cy="403682"/>
            </a:xfrm>
            <a:prstGeom prst="rect">
              <a:avLst/>
            </a:prstGeom>
            <a:noFill/>
          </p:spPr>
          <p:txBody>
            <a:bodyPr wrap="square">
              <a:spAutoFit/>
            </a:bodyPr>
            <a:lstStyle/>
            <a:p>
              <a:pPr algn="r"/>
              <a:r>
                <a:rPr lang="en-US" sz="1000" dirty="0">
                  <a:effectLst>
                    <a:glow rad="127000">
                      <a:schemeClr val="bg1">
                        <a:alpha val="80000"/>
                      </a:schemeClr>
                    </a:glow>
                  </a:effectLst>
                </a:rPr>
                <a:t>Fish Trading</a:t>
              </a:r>
              <a:endParaRPr lang="en-ID" sz="1000" dirty="0">
                <a:effectLst>
                  <a:glow rad="127000">
                    <a:schemeClr val="bg1">
                      <a:alpha val="80000"/>
                    </a:schemeClr>
                  </a:glow>
                </a:effectLst>
              </a:endParaRPr>
            </a:p>
          </p:txBody>
        </p:sp>
        <p:sp>
          <p:nvSpPr>
            <p:cNvPr id="21" name="TextBox 20">
              <a:extLst>
                <a:ext uri="{FF2B5EF4-FFF2-40B4-BE49-F238E27FC236}">
                  <a16:creationId xmlns:a16="http://schemas.microsoft.com/office/drawing/2014/main" id="{CC669FD4-FFAB-39E8-2B9F-930A9F23E021}"/>
                </a:ext>
              </a:extLst>
            </p:cNvPr>
            <p:cNvSpPr txBox="1"/>
            <p:nvPr/>
          </p:nvSpPr>
          <p:spPr>
            <a:xfrm>
              <a:off x="3971629" y="5085512"/>
              <a:ext cx="2694264" cy="403682"/>
            </a:xfrm>
            <a:prstGeom prst="rect">
              <a:avLst/>
            </a:prstGeom>
            <a:noFill/>
          </p:spPr>
          <p:txBody>
            <a:bodyPr wrap="square">
              <a:spAutoFit/>
            </a:bodyPr>
            <a:lstStyle/>
            <a:p>
              <a:pPr algn="r"/>
              <a:r>
                <a:rPr lang="en-US" sz="1000" dirty="0">
                  <a:effectLst>
                    <a:glow rad="127000">
                      <a:schemeClr val="bg1">
                        <a:alpha val="80000"/>
                      </a:schemeClr>
                    </a:glow>
                  </a:effectLst>
                </a:rPr>
                <a:t>Fish Manufacturing</a:t>
              </a:r>
              <a:endParaRPr lang="en-ID" sz="1000" dirty="0">
                <a:effectLst>
                  <a:glow rad="127000">
                    <a:schemeClr val="bg1">
                      <a:alpha val="80000"/>
                    </a:schemeClr>
                  </a:glow>
                </a:effectLst>
              </a:endParaRPr>
            </a:p>
          </p:txBody>
        </p:sp>
        <p:sp>
          <p:nvSpPr>
            <p:cNvPr id="22" name="TextBox 21">
              <a:extLst>
                <a:ext uri="{FF2B5EF4-FFF2-40B4-BE49-F238E27FC236}">
                  <a16:creationId xmlns:a16="http://schemas.microsoft.com/office/drawing/2014/main" id="{895430BE-8898-428A-7AF4-C388DF348140}"/>
                </a:ext>
              </a:extLst>
            </p:cNvPr>
            <p:cNvSpPr txBox="1"/>
            <p:nvPr/>
          </p:nvSpPr>
          <p:spPr>
            <a:xfrm>
              <a:off x="2706411" y="5635202"/>
              <a:ext cx="3962401" cy="403682"/>
            </a:xfrm>
            <a:prstGeom prst="rect">
              <a:avLst/>
            </a:prstGeom>
            <a:noFill/>
          </p:spPr>
          <p:txBody>
            <a:bodyPr wrap="square">
              <a:spAutoFit/>
            </a:bodyPr>
            <a:lstStyle/>
            <a:p>
              <a:pPr algn="r"/>
              <a:r>
                <a:rPr lang="en-US" sz="1000" dirty="0">
                  <a:effectLst>
                    <a:glow rad="127000">
                      <a:schemeClr val="bg1">
                        <a:alpha val="80000"/>
                      </a:schemeClr>
                    </a:glow>
                  </a:effectLst>
                </a:rPr>
                <a:t>Fish Transportation and Distribution</a:t>
              </a:r>
              <a:endParaRPr lang="en-ID" sz="1000" dirty="0">
                <a:effectLst>
                  <a:glow rad="127000">
                    <a:schemeClr val="bg1">
                      <a:alpha val="80000"/>
                    </a:schemeClr>
                  </a:glow>
                </a:effectLst>
              </a:endParaRPr>
            </a:p>
          </p:txBody>
        </p:sp>
      </p:grpSp>
      <p:sp>
        <p:nvSpPr>
          <p:cNvPr id="25" name="TextBox 24">
            <a:extLst>
              <a:ext uri="{FF2B5EF4-FFF2-40B4-BE49-F238E27FC236}">
                <a16:creationId xmlns:a16="http://schemas.microsoft.com/office/drawing/2014/main" id="{D5D1B270-0D53-3C7A-F492-6A178EC8E327}"/>
              </a:ext>
            </a:extLst>
          </p:cNvPr>
          <p:cNvSpPr txBox="1"/>
          <p:nvPr/>
        </p:nvSpPr>
        <p:spPr>
          <a:xfrm>
            <a:off x="5844157" y="2730619"/>
            <a:ext cx="6148550" cy="646331"/>
          </a:xfrm>
          <a:prstGeom prst="rect">
            <a:avLst/>
          </a:prstGeom>
          <a:noFill/>
        </p:spPr>
        <p:txBody>
          <a:bodyPr wrap="square">
            <a:spAutoFit/>
          </a:bodyPr>
          <a:lstStyle/>
          <a:p>
            <a:r>
              <a:rPr lang="en-ID" dirty="0"/>
              <a:t>https://diskan.serangkab.go.id/page/kusuka-kartu-pelaku-usaha-kelautan-dan-perikanan</a:t>
            </a:r>
          </a:p>
        </p:txBody>
      </p:sp>
      <p:sp>
        <p:nvSpPr>
          <p:cNvPr id="27" name="TextBox 26">
            <a:extLst>
              <a:ext uri="{FF2B5EF4-FFF2-40B4-BE49-F238E27FC236}">
                <a16:creationId xmlns:a16="http://schemas.microsoft.com/office/drawing/2014/main" id="{24B26B46-9710-1516-A969-C79C1902DA4E}"/>
              </a:ext>
            </a:extLst>
          </p:cNvPr>
          <p:cNvSpPr txBox="1"/>
          <p:nvPr/>
        </p:nvSpPr>
        <p:spPr>
          <a:xfrm>
            <a:off x="5844157" y="3549917"/>
            <a:ext cx="6148550" cy="923330"/>
          </a:xfrm>
          <a:prstGeom prst="rect">
            <a:avLst/>
          </a:prstGeom>
          <a:noFill/>
        </p:spPr>
        <p:txBody>
          <a:bodyPr wrap="square">
            <a:spAutoFit/>
          </a:bodyPr>
          <a:lstStyle/>
          <a:p>
            <a:r>
              <a:rPr lang="en-ID" dirty="0"/>
              <a:t>https://dkpp.bulelengkab.go.id/informasi/detail/artikel/52_mengenal-kusuka-kartu-pelaku-usaha-kelautan-dan-perikanan</a:t>
            </a:r>
          </a:p>
        </p:txBody>
      </p:sp>
    </p:spTree>
    <p:extLst>
      <p:ext uri="{BB962C8B-B14F-4D97-AF65-F5344CB8AC3E}">
        <p14:creationId xmlns:p14="http://schemas.microsoft.com/office/powerpoint/2010/main" val="69734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57AA56-AE29-5465-A885-3C03683E78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3" name="Title 2">
            <a:extLst>
              <a:ext uri="{FF2B5EF4-FFF2-40B4-BE49-F238E27FC236}">
                <a16:creationId xmlns:a16="http://schemas.microsoft.com/office/drawing/2014/main" id="{DA61C669-A956-C8B6-F096-CBFC3995B839}"/>
              </a:ext>
            </a:extLst>
          </p:cNvPr>
          <p:cNvSpPr>
            <a:spLocks noGrp="1"/>
          </p:cNvSpPr>
          <p:nvPr>
            <p:ph type="title"/>
          </p:nvPr>
        </p:nvSpPr>
        <p:spPr>
          <a:xfrm>
            <a:off x="3048001" y="187357"/>
            <a:ext cx="9134218" cy="720000"/>
          </a:xfrm>
        </p:spPr>
        <p:txBody>
          <a:bodyPr>
            <a:normAutofit fontScale="90000"/>
          </a:bodyPr>
          <a:lstStyle/>
          <a:p>
            <a:r>
              <a:rPr lang="en-US" dirty="0"/>
              <a:t>Small-scale fisheries management have become one of the major concerns to be addressed in the ASEAN Blue Economy Framework</a:t>
            </a:r>
            <a:endParaRPr lang="en-ID" dirty="0"/>
          </a:p>
        </p:txBody>
      </p:sp>
      <p:sp>
        <p:nvSpPr>
          <p:cNvPr id="6" name="TextBox 5">
            <a:extLst>
              <a:ext uri="{FF2B5EF4-FFF2-40B4-BE49-F238E27FC236}">
                <a16:creationId xmlns:a16="http://schemas.microsoft.com/office/drawing/2014/main" id="{B4230CBA-5DC9-3A17-6FA2-5A02FA45DA71}"/>
              </a:ext>
            </a:extLst>
          </p:cNvPr>
          <p:cNvSpPr txBox="1"/>
          <p:nvPr/>
        </p:nvSpPr>
        <p:spPr>
          <a:xfrm>
            <a:off x="58452" y="1149923"/>
            <a:ext cx="4056312" cy="369332"/>
          </a:xfrm>
          <a:prstGeom prst="rect">
            <a:avLst/>
          </a:prstGeom>
          <a:noFill/>
        </p:spPr>
        <p:txBody>
          <a:bodyPr wrap="square">
            <a:spAutoFit/>
          </a:bodyPr>
          <a:lstStyle/>
          <a:p>
            <a:pPr algn="ctr"/>
            <a:r>
              <a:rPr lang="en-US" b="1" dirty="0"/>
              <a:t>ASEAN Blue Economy Framework</a:t>
            </a:r>
            <a:endParaRPr lang="en-ID" b="1" dirty="0"/>
          </a:p>
        </p:txBody>
      </p:sp>
      <p:sp>
        <p:nvSpPr>
          <p:cNvPr id="8" name="TextBox 7">
            <a:extLst>
              <a:ext uri="{FF2B5EF4-FFF2-40B4-BE49-F238E27FC236}">
                <a16:creationId xmlns:a16="http://schemas.microsoft.com/office/drawing/2014/main" id="{C10BEE20-D73C-AEBA-F399-684B88FBA2CF}"/>
              </a:ext>
            </a:extLst>
          </p:cNvPr>
          <p:cNvSpPr txBox="1"/>
          <p:nvPr/>
        </p:nvSpPr>
        <p:spPr>
          <a:xfrm>
            <a:off x="58452" y="6409033"/>
            <a:ext cx="6096000" cy="261610"/>
          </a:xfrm>
          <a:prstGeom prst="rect">
            <a:avLst/>
          </a:prstGeom>
          <a:noFill/>
        </p:spPr>
        <p:txBody>
          <a:bodyPr wrap="square">
            <a:spAutoFit/>
          </a:bodyPr>
          <a:lstStyle/>
          <a:p>
            <a:r>
              <a:rPr lang="en-US" sz="1050" baseline="30000" dirty="0"/>
              <a:t>1</a:t>
            </a:r>
            <a:r>
              <a:rPr lang="en-US" sz="1050" dirty="0"/>
              <a:t>particularly when good regulatory practices are applied</a:t>
            </a:r>
            <a:endParaRPr lang="en-ID" sz="1050" dirty="0"/>
          </a:p>
        </p:txBody>
      </p:sp>
      <p:sp>
        <p:nvSpPr>
          <p:cNvPr id="10" name="TextBox 9">
            <a:extLst>
              <a:ext uri="{FF2B5EF4-FFF2-40B4-BE49-F238E27FC236}">
                <a16:creationId xmlns:a16="http://schemas.microsoft.com/office/drawing/2014/main" id="{E34488CF-02FA-E370-AA09-6EDC3201CC62}"/>
              </a:ext>
            </a:extLst>
          </p:cNvPr>
          <p:cNvSpPr txBox="1"/>
          <p:nvPr/>
        </p:nvSpPr>
        <p:spPr>
          <a:xfrm>
            <a:off x="58452" y="6600147"/>
            <a:ext cx="9234434" cy="253916"/>
          </a:xfrm>
          <a:prstGeom prst="rect">
            <a:avLst/>
          </a:prstGeom>
          <a:noFill/>
        </p:spPr>
        <p:txBody>
          <a:bodyPr wrap="square">
            <a:spAutoFit/>
          </a:bodyPr>
          <a:lstStyle/>
          <a:p>
            <a:r>
              <a:rPr lang="en-US" sz="1050" baseline="30000" dirty="0"/>
              <a:t>2</a:t>
            </a:r>
            <a:r>
              <a:rPr lang="en-US" sz="1050" dirty="0"/>
              <a:t>including businesses, like micro, small and medium enterprises (MSMEs), small-scale fishers, and local and coastal communities</a:t>
            </a:r>
            <a:endParaRPr lang="en-ID" sz="1050" dirty="0"/>
          </a:p>
        </p:txBody>
      </p:sp>
      <p:sp>
        <p:nvSpPr>
          <p:cNvPr id="22" name="TextBox 21">
            <a:extLst>
              <a:ext uri="{FF2B5EF4-FFF2-40B4-BE49-F238E27FC236}">
                <a16:creationId xmlns:a16="http://schemas.microsoft.com/office/drawing/2014/main" id="{F60ABFFB-6241-1A97-0666-50FA40B90453}"/>
              </a:ext>
            </a:extLst>
          </p:cNvPr>
          <p:cNvSpPr txBox="1"/>
          <p:nvPr/>
        </p:nvSpPr>
        <p:spPr>
          <a:xfrm>
            <a:off x="4116308" y="4972255"/>
            <a:ext cx="2805116" cy="1270347"/>
          </a:xfrm>
          <a:prstGeom prst="roundRect">
            <a:avLst/>
          </a:prstGeom>
          <a:gradFill flip="none" rotWithShape="1">
            <a:gsLst>
              <a:gs pos="0">
                <a:schemeClr val="accent6">
                  <a:lumMod val="50000"/>
                </a:schemeClr>
              </a:gs>
              <a:gs pos="100000">
                <a:srgbClr val="0C8EA6"/>
              </a:gs>
            </a:gsLst>
            <a:path path="circle">
              <a:fillToRect l="100000" t="100000"/>
            </a:path>
            <a:tileRect r="-100000" b="-100000"/>
          </a:gradFill>
        </p:spPr>
        <p:txBody>
          <a:bodyPr wrap="square">
            <a:noAutofit/>
          </a:bodyPr>
          <a:lstStyle/>
          <a:p>
            <a:r>
              <a:rPr lang="en-US" dirty="0">
                <a:solidFill>
                  <a:schemeClr val="bg1"/>
                </a:solidFill>
              </a:rPr>
              <a:t>engaging and including stakeholders in </a:t>
            </a:r>
            <a:r>
              <a:rPr lang="en-US" b="1" dirty="0">
                <a:solidFill>
                  <a:srgbClr val="FFFF00"/>
                </a:solidFill>
              </a:rPr>
              <a:t>decision-making processes</a:t>
            </a:r>
            <a:endParaRPr lang="en-ID" b="1" dirty="0">
              <a:solidFill>
                <a:srgbClr val="FFFF00"/>
              </a:solidFill>
            </a:endParaRPr>
          </a:p>
        </p:txBody>
      </p:sp>
      <p:cxnSp>
        <p:nvCxnSpPr>
          <p:cNvPr id="24" name="Connector: Elbow 23">
            <a:extLst>
              <a:ext uri="{FF2B5EF4-FFF2-40B4-BE49-F238E27FC236}">
                <a16:creationId xmlns:a16="http://schemas.microsoft.com/office/drawing/2014/main" id="{252E61C0-E261-B115-276F-600B1D74B778}"/>
              </a:ext>
            </a:extLst>
          </p:cNvPr>
          <p:cNvCxnSpPr>
            <a:cxnSpLocks/>
            <a:stCxn id="7" idx="7"/>
            <a:endCxn id="22" idx="1"/>
          </p:cNvCxnSpPr>
          <p:nvPr/>
        </p:nvCxnSpPr>
        <p:spPr>
          <a:xfrm rot="16200000" flipH="1">
            <a:off x="2005307" y="3496428"/>
            <a:ext cx="2529315" cy="1692686"/>
          </a:xfrm>
          <a:prstGeom prst="bentConnector4">
            <a:avLst>
              <a:gd name="adj1" fmla="val -4570"/>
              <a:gd name="adj2" fmla="val 80902"/>
            </a:avLst>
          </a:prstGeom>
          <a:ln w="508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AD78A41-10E5-D0AC-4E8F-24955CC05CAA}"/>
              </a:ext>
            </a:extLst>
          </p:cNvPr>
          <p:cNvSpPr txBox="1"/>
          <p:nvPr/>
        </p:nvSpPr>
        <p:spPr>
          <a:xfrm>
            <a:off x="4114764" y="2070022"/>
            <a:ext cx="2805116" cy="2416187"/>
          </a:xfrm>
          <a:prstGeom prst="roundRect">
            <a:avLst>
              <a:gd name="adj" fmla="val 10257"/>
            </a:avLst>
          </a:prstGeom>
          <a:gradFill flip="none" rotWithShape="1">
            <a:gsLst>
              <a:gs pos="0">
                <a:schemeClr val="accent6">
                  <a:lumMod val="50000"/>
                </a:schemeClr>
              </a:gs>
              <a:gs pos="100000">
                <a:srgbClr val="0C8EA6"/>
              </a:gs>
            </a:gsLst>
            <a:path path="circle">
              <a:fillToRect l="100000" t="100000"/>
            </a:path>
            <a:tileRect r="-100000" b="-100000"/>
          </a:gradFill>
        </p:spPr>
        <p:txBody>
          <a:bodyPr wrap="square" anchor="ctr">
            <a:noAutofit/>
          </a:bodyPr>
          <a:lstStyle>
            <a:defPPr>
              <a:defRPr lang="en-US"/>
            </a:defPPr>
            <a:lvl1pPr>
              <a:defRPr>
                <a:solidFill>
                  <a:schemeClr val="bg1"/>
                </a:solidFill>
              </a:defRPr>
            </a:lvl1pPr>
          </a:lstStyle>
          <a:p>
            <a:r>
              <a:rPr lang="en-US" dirty="0"/>
              <a:t>ensuring that all stakeholders, </a:t>
            </a:r>
            <a:r>
              <a:rPr lang="en-US" b="1" dirty="0">
                <a:solidFill>
                  <a:srgbClr val="FFFF00"/>
                </a:solidFill>
              </a:rPr>
              <a:t>including small-scale fishers</a:t>
            </a:r>
            <a:r>
              <a:rPr lang="en-US" dirty="0"/>
              <a:t>, have access to the benefits of sustainable ocean and inland water resource utilisation</a:t>
            </a:r>
            <a:r>
              <a:rPr lang="en-US" baseline="30000" dirty="0"/>
              <a:t>2</a:t>
            </a:r>
            <a:endParaRPr lang="en-ID" dirty="0"/>
          </a:p>
        </p:txBody>
      </p:sp>
      <p:sp>
        <p:nvSpPr>
          <p:cNvPr id="42" name="TextBox 41">
            <a:extLst>
              <a:ext uri="{FF2B5EF4-FFF2-40B4-BE49-F238E27FC236}">
                <a16:creationId xmlns:a16="http://schemas.microsoft.com/office/drawing/2014/main" id="{646E47A1-609F-F49D-0849-2D384AD45648}"/>
              </a:ext>
            </a:extLst>
          </p:cNvPr>
          <p:cNvSpPr txBox="1"/>
          <p:nvPr/>
        </p:nvSpPr>
        <p:spPr>
          <a:xfrm>
            <a:off x="7688708" y="2070023"/>
            <a:ext cx="3621724" cy="715089"/>
          </a:xfrm>
          <a:prstGeom prst="roundRect">
            <a:avLst/>
          </a:prstGeom>
          <a:gradFill flip="none" rotWithShape="1">
            <a:gsLst>
              <a:gs pos="0">
                <a:schemeClr val="accent6">
                  <a:lumMod val="50000"/>
                </a:schemeClr>
              </a:gs>
              <a:gs pos="100000">
                <a:srgbClr val="0C8EA6"/>
              </a:gs>
            </a:gsLst>
            <a:path path="circle">
              <a:fillToRect l="100000" t="100000"/>
            </a:path>
            <a:tileRect r="-100000" b="-100000"/>
          </a:gradFill>
        </p:spPr>
        <p:txBody>
          <a:bodyPr wrap="square" anchor="ctr">
            <a:noAutofit/>
          </a:bodyPr>
          <a:lstStyle>
            <a:defPPr>
              <a:defRPr lang="en-US"/>
            </a:defPPr>
            <a:lvl1pPr>
              <a:defRPr>
                <a:solidFill>
                  <a:schemeClr val="bg1"/>
                </a:solidFill>
              </a:defRPr>
            </a:lvl1pPr>
          </a:lstStyle>
          <a:p>
            <a:r>
              <a:rPr lang="en-US" dirty="0"/>
              <a:t>build social cohesion</a:t>
            </a:r>
            <a:endParaRPr lang="en-ID" dirty="0"/>
          </a:p>
        </p:txBody>
      </p:sp>
      <p:sp>
        <p:nvSpPr>
          <p:cNvPr id="43" name="TextBox 42">
            <a:extLst>
              <a:ext uri="{FF2B5EF4-FFF2-40B4-BE49-F238E27FC236}">
                <a16:creationId xmlns:a16="http://schemas.microsoft.com/office/drawing/2014/main" id="{6982F7BD-DC39-979A-4679-3F44029D3D48}"/>
              </a:ext>
            </a:extLst>
          </p:cNvPr>
          <p:cNvSpPr txBox="1"/>
          <p:nvPr/>
        </p:nvSpPr>
        <p:spPr>
          <a:xfrm>
            <a:off x="7688708" y="2918103"/>
            <a:ext cx="3621725" cy="715089"/>
          </a:xfrm>
          <a:prstGeom prst="roundRect">
            <a:avLst/>
          </a:prstGeom>
          <a:gradFill flip="none" rotWithShape="1">
            <a:gsLst>
              <a:gs pos="0">
                <a:schemeClr val="accent6">
                  <a:lumMod val="50000"/>
                </a:schemeClr>
              </a:gs>
              <a:gs pos="100000">
                <a:srgbClr val="0C8EA6"/>
              </a:gs>
            </a:gsLst>
            <a:path path="circle">
              <a:fillToRect l="100000" t="100000"/>
            </a:path>
            <a:tileRect r="-100000" b="-100000"/>
          </a:gradFill>
        </p:spPr>
        <p:txBody>
          <a:bodyPr wrap="square" anchor="ctr">
            <a:noAutofit/>
          </a:bodyPr>
          <a:lstStyle>
            <a:defPPr>
              <a:defRPr lang="en-US"/>
            </a:defPPr>
            <a:lvl1pPr>
              <a:defRPr>
                <a:solidFill>
                  <a:schemeClr val="bg1"/>
                </a:solidFill>
              </a:defRPr>
            </a:lvl1pPr>
          </a:lstStyle>
          <a:p>
            <a:r>
              <a:rPr lang="en-US" dirty="0"/>
              <a:t>foster sustainable development</a:t>
            </a:r>
          </a:p>
        </p:txBody>
      </p:sp>
      <p:sp>
        <p:nvSpPr>
          <p:cNvPr id="44" name="TextBox 43">
            <a:extLst>
              <a:ext uri="{FF2B5EF4-FFF2-40B4-BE49-F238E27FC236}">
                <a16:creationId xmlns:a16="http://schemas.microsoft.com/office/drawing/2014/main" id="{8A601279-DFEE-6174-127D-B15AFCA6983E}"/>
              </a:ext>
            </a:extLst>
          </p:cNvPr>
          <p:cNvSpPr txBox="1"/>
          <p:nvPr/>
        </p:nvSpPr>
        <p:spPr>
          <a:xfrm>
            <a:off x="7688707" y="3795245"/>
            <a:ext cx="3621725" cy="715089"/>
          </a:xfrm>
          <a:prstGeom prst="roundRect">
            <a:avLst/>
          </a:prstGeom>
          <a:gradFill flip="none" rotWithShape="1">
            <a:gsLst>
              <a:gs pos="0">
                <a:schemeClr val="accent6">
                  <a:lumMod val="50000"/>
                </a:schemeClr>
              </a:gs>
              <a:gs pos="100000">
                <a:srgbClr val="0C8EA6"/>
              </a:gs>
            </a:gsLst>
            <a:path path="circle">
              <a:fillToRect l="100000" t="100000"/>
            </a:path>
            <a:tileRect r="-100000" b="-100000"/>
          </a:gradFill>
        </p:spPr>
        <p:txBody>
          <a:bodyPr wrap="square">
            <a:spAutoFit/>
          </a:bodyPr>
          <a:lstStyle>
            <a:defPPr>
              <a:defRPr lang="en-US"/>
            </a:defPPr>
            <a:lvl1pPr>
              <a:defRPr>
                <a:solidFill>
                  <a:schemeClr val="bg1"/>
                </a:solidFill>
              </a:defRPr>
            </a:lvl1pPr>
          </a:lstStyle>
          <a:p>
            <a:r>
              <a:rPr lang="en-US" dirty="0"/>
              <a:t>improve the overall resilience of local and coastal communities</a:t>
            </a:r>
            <a:r>
              <a:rPr lang="en-US" baseline="30000" dirty="0"/>
              <a:t>1</a:t>
            </a:r>
            <a:endParaRPr lang="en-ID" baseline="30000" dirty="0"/>
          </a:p>
        </p:txBody>
      </p:sp>
      <p:cxnSp>
        <p:nvCxnSpPr>
          <p:cNvPr id="45" name="Connector: Elbow 44">
            <a:extLst>
              <a:ext uri="{FF2B5EF4-FFF2-40B4-BE49-F238E27FC236}">
                <a16:creationId xmlns:a16="http://schemas.microsoft.com/office/drawing/2014/main" id="{344DDD75-51C8-A1AC-3676-D4D0D4ABDAB9}"/>
              </a:ext>
            </a:extLst>
          </p:cNvPr>
          <p:cNvCxnSpPr>
            <a:cxnSpLocks/>
            <a:stCxn id="22" idx="0"/>
            <a:endCxn id="41" idx="2"/>
          </p:cNvCxnSpPr>
          <p:nvPr/>
        </p:nvCxnSpPr>
        <p:spPr>
          <a:xfrm rot="16200000" flipV="1">
            <a:off x="5275071" y="4728460"/>
            <a:ext cx="486046" cy="1544"/>
          </a:xfrm>
          <a:prstGeom prst="bentConnector3">
            <a:avLst>
              <a:gd name="adj1" fmla="val 50000"/>
            </a:avLst>
          </a:prstGeom>
          <a:ln w="508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4E6C0453-0162-90FD-CA18-0CBABA928F78}"/>
              </a:ext>
            </a:extLst>
          </p:cNvPr>
          <p:cNvCxnSpPr>
            <a:cxnSpLocks/>
            <a:stCxn id="41" idx="3"/>
            <a:endCxn id="42" idx="1"/>
          </p:cNvCxnSpPr>
          <p:nvPr/>
        </p:nvCxnSpPr>
        <p:spPr>
          <a:xfrm flipV="1">
            <a:off x="6919880" y="2427568"/>
            <a:ext cx="768828" cy="850548"/>
          </a:xfrm>
          <a:prstGeom prst="bentConnector3">
            <a:avLst>
              <a:gd name="adj1" fmla="val 50000"/>
            </a:avLst>
          </a:prstGeom>
          <a:ln w="508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B3380AFB-A3DB-FED2-C0C6-E4873D25DEBC}"/>
              </a:ext>
            </a:extLst>
          </p:cNvPr>
          <p:cNvCxnSpPr>
            <a:cxnSpLocks/>
            <a:stCxn id="41" idx="3"/>
            <a:endCxn id="43" idx="1"/>
          </p:cNvCxnSpPr>
          <p:nvPr/>
        </p:nvCxnSpPr>
        <p:spPr>
          <a:xfrm flipV="1">
            <a:off x="6919880" y="3275648"/>
            <a:ext cx="768828" cy="2468"/>
          </a:xfrm>
          <a:prstGeom prst="bentConnector3">
            <a:avLst>
              <a:gd name="adj1" fmla="val 50000"/>
            </a:avLst>
          </a:prstGeom>
          <a:ln w="508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EF663803-2007-ACA4-1515-D1BFA6B04659}"/>
              </a:ext>
            </a:extLst>
          </p:cNvPr>
          <p:cNvCxnSpPr>
            <a:cxnSpLocks/>
            <a:stCxn id="41" idx="3"/>
            <a:endCxn id="44" idx="1"/>
          </p:cNvCxnSpPr>
          <p:nvPr/>
        </p:nvCxnSpPr>
        <p:spPr>
          <a:xfrm>
            <a:off x="6919880" y="3278116"/>
            <a:ext cx="768827" cy="874674"/>
          </a:xfrm>
          <a:prstGeom prst="bentConnector3">
            <a:avLst>
              <a:gd name="adj1" fmla="val 50000"/>
            </a:avLst>
          </a:prstGeom>
          <a:ln w="508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4A240AD-A0B2-2B6D-0A09-255D5C7C2ED0}"/>
              </a:ext>
            </a:extLst>
          </p:cNvPr>
          <p:cNvGrpSpPr/>
          <p:nvPr/>
        </p:nvGrpSpPr>
        <p:grpSpPr>
          <a:xfrm>
            <a:off x="387252" y="1430146"/>
            <a:ext cx="3314870" cy="4750044"/>
            <a:chOff x="387252" y="1742831"/>
            <a:chExt cx="3314870" cy="4750044"/>
          </a:xfrm>
        </p:grpSpPr>
        <p:pic>
          <p:nvPicPr>
            <p:cNvPr id="5" name="Picture 4">
              <a:extLst>
                <a:ext uri="{FF2B5EF4-FFF2-40B4-BE49-F238E27FC236}">
                  <a16:creationId xmlns:a16="http://schemas.microsoft.com/office/drawing/2014/main" id="{1FA11C3C-4739-5E23-D087-0B2A6F068FC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7252" y="1742831"/>
              <a:ext cx="3314870" cy="4750044"/>
            </a:xfrm>
            <a:prstGeom prst="rect">
              <a:avLst/>
            </a:prstGeom>
          </p:spPr>
        </p:pic>
        <p:sp>
          <p:nvSpPr>
            <p:cNvPr id="7" name="Oval 6">
              <a:extLst>
                <a:ext uri="{FF2B5EF4-FFF2-40B4-BE49-F238E27FC236}">
                  <a16:creationId xmlns:a16="http://schemas.microsoft.com/office/drawing/2014/main" id="{A2530FA6-61E8-CF8E-FFF9-C063FE6B7EAC}"/>
                </a:ext>
              </a:extLst>
            </p:cNvPr>
            <p:cNvSpPr/>
            <p:nvPr/>
          </p:nvSpPr>
          <p:spPr>
            <a:xfrm>
              <a:off x="1595967" y="3308707"/>
              <a:ext cx="969658" cy="56056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spTree>
    <p:extLst>
      <p:ext uri="{BB962C8B-B14F-4D97-AF65-F5344CB8AC3E}">
        <p14:creationId xmlns:p14="http://schemas.microsoft.com/office/powerpoint/2010/main" val="1738864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95E666-E640-BAB9-539B-E1CB96120D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3" name="Title 2">
            <a:extLst>
              <a:ext uri="{FF2B5EF4-FFF2-40B4-BE49-F238E27FC236}">
                <a16:creationId xmlns:a16="http://schemas.microsoft.com/office/drawing/2014/main" id="{0C7DB38E-9D03-6724-18F3-B31C7DF09540}"/>
              </a:ext>
            </a:extLst>
          </p:cNvPr>
          <p:cNvSpPr>
            <a:spLocks noGrp="1"/>
          </p:cNvSpPr>
          <p:nvPr>
            <p:ph type="title"/>
          </p:nvPr>
        </p:nvSpPr>
        <p:spPr/>
        <p:txBody>
          <a:bodyPr/>
          <a:lstStyle/>
          <a:p>
            <a:endParaRPr lang="en-ID"/>
          </a:p>
        </p:txBody>
      </p:sp>
      <p:sp>
        <p:nvSpPr>
          <p:cNvPr id="4" name="TextBox 3">
            <a:extLst>
              <a:ext uri="{FF2B5EF4-FFF2-40B4-BE49-F238E27FC236}">
                <a16:creationId xmlns:a16="http://schemas.microsoft.com/office/drawing/2014/main" id="{856865F0-3EB8-A6C5-3E77-AF8262286A35}"/>
              </a:ext>
            </a:extLst>
          </p:cNvPr>
          <p:cNvSpPr txBox="1"/>
          <p:nvPr/>
        </p:nvSpPr>
        <p:spPr>
          <a:xfrm>
            <a:off x="574145" y="1699931"/>
            <a:ext cx="3779310" cy="1508105"/>
          </a:xfrm>
          <a:prstGeom prst="rect">
            <a:avLst/>
          </a:prstGeom>
          <a:noFill/>
        </p:spPr>
        <p:txBody>
          <a:bodyPr wrap="square">
            <a:spAutoFit/>
          </a:bodyPr>
          <a:lstStyle/>
          <a:p>
            <a:r>
              <a:rPr lang="en-ID" b="1" dirty="0"/>
              <a:t>Overfishing, </a:t>
            </a:r>
            <a:r>
              <a:rPr lang="en-US" b="1" dirty="0"/>
              <a:t>Illegal, Unreported and Unregulated Fishing</a:t>
            </a:r>
          </a:p>
          <a:p>
            <a:r>
              <a:rPr lang="en-US" sz="1400" dirty="0"/>
              <a:t>Indonesia is ranked 6th lowest out of 152 countries in dealing with IUU Fishing, with a score of</a:t>
            </a:r>
          </a:p>
          <a:p>
            <a:r>
              <a:rPr lang="en-US" sz="1400" dirty="0"/>
              <a:t>2.89</a:t>
            </a:r>
            <a:endParaRPr lang="en-ID" sz="1400" dirty="0"/>
          </a:p>
        </p:txBody>
      </p:sp>
      <p:sp>
        <p:nvSpPr>
          <p:cNvPr id="5" name="TextBox 4">
            <a:extLst>
              <a:ext uri="{FF2B5EF4-FFF2-40B4-BE49-F238E27FC236}">
                <a16:creationId xmlns:a16="http://schemas.microsoft.com/office/drawing/2014/main" id="{F703151E-ABD1-8F5F-2698-6BC886CBF6E6}"/>
              </a:ext>
            </a:extLst>
          </p:cNvPr>
          <p:cNvSpPr txBox="1"/>
          <p:nvPr/>
        </p:nvSpPr>
        <p:spPr>
          <a:xfrm>
            <a:off x="5284188" y="1699931"/>
            <a:ext cx="2663367" cy="1200329"/>
          </a:xfrm>
          <a:prstGeom prst="rect">
            <a:avLst/>
          </a:prstGeom>
          <a:noFill/>
        </p:spPr>
        <p:txBody>
          <a:bodyPr wrap="square">
            <a:spAutoFit/>
          </a:bodyPr>
          <a:lstStyle/>
          <a:p>
            <a:r>
              <a:rPr lang="en-US" b="1" dirty="0"/>
              <a:t>destruction of local fisheries, and small-scale fisheries that are particularly vulnerable</a:t>
            </a:r>
            <a:endParaRPr lang="en-ID" b="1" dirty="0"/>
          </a:p>
        </p:txBody>
      </p:sp>
      <p:sp>
        <p:nvSpPr>
          <p:cNvPr id="6" name="TextBox 5">
            <a:extLst>
              <a:ext uri="{FF2B5EF4-FFF2-40B4-BE49-F238E27FC236}">
                <a16:creationId xmlns:a16="http://schemas.microsoft.com/office/drawing/2014/main" id="{BCF2648F-2DB5-4C65-0C01-67032E636DE7}"/>
              </a:ext>
            </a:extLst>
          </p:cNvPr>
          <p:cNvSpPr txBox="1"/>
          <p:nvPr/>
        </p:nvSpPr>
        <p:spPr>
          <a:xfrm>
            <a:off x="8878288" y="1699931"/>
            <a:ext cx="2663367" cy="923330"/>
          </a:xfrm>
          <a:prstGeom prst="rect">
            <a:avLst/>
          </a:prstGeom>
          <a:noFill/>
        </p:spPr>
        <p:txBody>
          <a:bodyPr wrap="square">
            <a:spAutoFit/>
          </a:bodyPr>
          <a:lstStyle/>
          <a:p>
            <a:r>
              <a:rPr lang="en-US" b="1" dirty="0"/>
              <a:t>Threaten livelihoods, worsen poverty, and raise food insecurity.</a:t>
            </a:r>
            <a:endParaRPr lang="en-ID" b="1" dirty="0"/>
          </a:p>
        </p:txBody>
      </p:sp>
      <p:sp>
        <p:nvSpPr>
          <p:cNvPr id="7" name="TextBox 6">
            <a:extLst>
              <a:ext uri="{FF2B5EF4-FFF2-40B4-BE49-F238E27FC236}">
                <a16:creationId xmlns:a16="http://schemas.microsoft.com/office/drawing/2014/main" id="{E463000E-FC15-2FAD-1CA5-2FBD02586274}"/>
              </a:ext>
            </a:extLst>
          </p:cNvPr>
          <p:cNvSpPr txBox="1"/>
          <p:nvPr/>
        </p:nvSpPr>
        <p:spPr>
          <a:xfrm>
            <a:off x="574144" y="3288110"/>
            <a:ext cx="4201056" cy="3046988"/>
          </a:xfrm>
          <a:prstGeom prst="rect">
            <a:avLst/>
          </a:prstGeom>
          <a:noFill/>
        </p:spPr>
        <p:txBody>
          <a:bodyPr wrap="square">
            <a:spAutoFit/>
          </a:bodyPr>
          <a:lstStyle/>
          <a:p>
            <a:r>
              <a:rPr lang="en-US" b="1" dirty="0"/>
              <a:t>Degradation of the Marine Environment </a:t>
            </a:r>
          </a:p>
          <a:p>
            <a:r>
              <a:rPr lang="en-US" sz="1400" dirty="0"/>
              <a:t>use of destructive fishing gear, mangrove deforestation,</a:t>
            </a:r>
            <a:endParaRPr lang="en-US" dirty="0"/>
          </a:p>
          <a:p>
            <a:endParaRPr lang="en-US" b="1" dirty="0"/>
          </a:p>
          <a:p>
            <a:r>
              <a:rPr lang="en-US" b="1" dirty="0"/>
              <a:t>Climate Change</a:t>
            </a:r>
          </a:p>
          <a:p>
            <a:r>
              <a:rPr lang="en-US" sz="1400" dirty="0"/>
              <a:t>Increase in seawater temperature, ocean acidification, and sea level rise</a:t>
            </a:r>
          </a:p>
          <a:p>
            <a:endParaRPr lang="en-US" b="1" dirty="0"/>
          </a:p>
          <a:p>
            <a:r>
              <a:rPr lang="en-US" b="1" dirty="0"/>
              <a:t>Marine Pollution</a:t>
            </a:r>
          </a:p>
          <a:p>
            <a:r>
              <a:rPr lang="en-US" sz="1400" dirty="0"/>
              <a:t>53 million metric tons of plastic waste will pollute global aquatic ecosystems by 2030</a:t>
            </a:r>
            <a:endParaRPr lang="en-ID" sz="1400" dirty="0"/>
          </a:p>
        </p:txBody>
      </p:sp>
      <p:sp>
        <p:nvSpPr>
          <p:cNvPr id="8" name="TextBox 7">
            <a:extLst>
              <a:ext uri="{FF2B5EF4-FFF2-40B4-BE49-F238E27FC236}">
                <a16:creationId xmlns:a16="http://schemas.microsoft.com/office/drawing/2014/main" id="{3F25235E-F6E8-B30E-7C34-E93C15519A6A}"/>
              </a:ext>
            </a:extLst>
          </p:cNvPr>
          <p:cNvSpPr txBox="1"/>
          <p:nvPr/>
        </p:nvSpPr>
        <p:spPr>
          <a:xfrm>
            <a:off x="5284188" y="4768104"/>
            <a:ext cx="2958112" cy="1754326"/>
          </a:xfrm>
          <a:prstGeom prst="rect">
            <a:avLst/>
          </a:prstGeom>
          <a:noFill/>
        </p:spPr>
        <p:txBody>
          <a:bodyPr wrap="square">
            <a:spAutoFit/>
          </a:bodyPr>
          <a:lstStyle/>
          <a:p>
            <a:r>
              <a:rPr lang="en-US" b="1" dirty="0"/>
              <a:t>Extreme weather has left coastal communities homeless and fisherman struggling to catch fish</a:t>
            </a:r>
          </a:p>
          <a:p>
            <a:endParaRPr lang="en-US" b="1" dirty="0"/>
          </a:p>
          <a:p>
            <a:endParaRPr lang="en-ID" b="1" dirty="0"/>
          </a:p>
        </p:txBody>
      </p:sp>
      <p:sp>
        <p:nvSpPr>
          <p:cNvPr id="9" name="TextBox 8">
            <a:extLst>
              <a:ext uri="{FF2B5EF4-FFF2-40B4-BE49-F238E27FC236}">
                <a16:creationId xmlns:a16="http://schemas.microsoft.com/office/drawing/2014/main" id="{50673BE8-962B-0A6A-1913-58AB3D2CCF50}"/>
              </a:ext>
            </a:extLst>
          </p:cNvPr>
          <p:cNvSpPr txBox="1"/>
          <p:nvPr/>
        </p:nvSpPr>
        <p:spPr>
          <a:xfrm>
            <a:off x="5284188" y="3288110"/>
            <a:ext cx="2958112" cy="1200329"/>
          </a:xfrm>
          <a:prstGeom prst="rect">
            <a:avLst/>
          </a:prstGeom>
          <a:noFill/>
        </p:spPr>
        <p:txBody>
          <a:bodyPr wrap="square">
            <a:spAutoFit/>
          </a:bodyPr>
          <a:lstStyle/>
          <a:p>
            <a:r>
              <a:rPr lang="en-US" b="1" dirty="0"/>
              <a:t>Reducing marine fish stocks could lead to a 35% drop in fisheries production.</a:t>
            </a:r>
            <a:endParaRPr lang="en-ID" b="1" dirty="0"/>
          </a:p>
        </p:txBody>
      </p:sp>
      <p:sp>
        <p:nvSpPr>
          <p:cNvPr id="10" name="TextBox 9">
            <a:extLst>
              <a:ext uri="{FF2B5EF4-FFF2-40B4-BE49-F238E27FC236}">
                <a16:creationId xmlns:a16="http://schemas.microsoft.com/office/drawing/2014/main" id="{751CBBF1-66D1-0724-7D80-CFAC93A6C80D}"/>
              </a:ext>
            </a:extLst>
          </p:cNvPr>
          <p:cNvSpPr txBox="1"/>
          <p:nvPr/>
        </p:nvSpPr>
        <p:spPr>
          <a:xfrm>
            <a:off x="7023100" y="6642531"/>
            <a:ext cx="6096000" cy="215444"/>
          </a:xfrm>
          <a:prstGeom prst="rect">
            <a:avLst/>
          </a:prstGeom>
          <a:noFill/>
        </p:spPr>
        <p:txBody>
          <a:bodyPr wrap="square">
            <a:spAutoFit/>
          </a:bodyPr>
          <a:lstStyle/>
          <a:p>
            <a:r>
              <a:rPr lang="en-US" sz="800" dirty="0"/>
              <a:t>UNEP, 2018</a:t>
            </a:r>
            <a:endParaRPr lang="en-ID" sz="800" dirty="0"/>
          </a:p>
        </p:txBody>
      </p:sp>
    </p:spTree>
    <p:extLst>
      <p:ext uri="{BB962C8B-B14F-4D97-AF65-F5344CB8AC3E}">
        <p14:creationId xmlns:p14="http://schemas.microsoft.com/office/powerpoint/2010/main" val="2753151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C30143-E97F-2593-A73F-0D9522AB1E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
        <p:nvSpPr>
          <p:cNvPr id="3" name="Title 2">
            <a:extLst>
              <a:ext uri="{FF2B5EF4-FFF2-40B4-BE49-F238E27FC236}">
                <a16:creationId xmlns:a16="http://schemas.microsoft.com/office/drawing/2014/main" id="{D7666B95-C3EA-CE8D-AD01-A8DDCF23F6E1}"/>
              </a:ext>
            </a:extLst>
          </p:cNvPr>
          <p:cNvSpPr>
            <a:spLocks noGrp="1"/>
          </p:cNvSpPr>
          <p:nvPr>
            <p:ph type="title"/>
          </p:nvPr>
        </p:nvSpPr>
        <p:spPr/>
        <p:txBody>
          <a:bodyPr/>
          <a:lstStyle/>
          <a:p>
            <a:endParaRPr lang="en-ID"/>
          </a:p>
        </p:txBody>
      </p:sp>
      <p:sp>
        <p:nvSpPr>
          <p:cNvPr id="5" name="TextBox 4">
            <a:extLst>
              <a:ext uri="{FF2B5EF4-FFF2-40B4-BE49-F238E27FC236}">
                <a16:creationId xmlns:a16="http://schemas.microsoft.com/office/drawing/2014/main" id="{F9A5BE6C-FE41-6004-B3C6-A5A8B1721324}"/>
              </a:ext>
            </a:extLst>
          </p:cNvPr>
          <p:cNvSpPr txBox="1"/>
          <p:nvPr/>
        </p:nvSpPr>
        <p:spPr>
          <a:xfrm>
            <a:off x="295381" y="1397675"/>
            <a:ext cx="3064268" cy="2031325"/>
          </a:xfrm>
          <a:prstGeom prst="rect">
            <a:avLst/>
          </a:prstGeom>
          <a:noFill/>
        </p:spPr>
        <p:txBody>
          <a:bodyPr wrap="square">
            <a:spAutoFit/>
          </a:bodyPr>
          <a:lstStyle/>
          <a:p>
            <a:r>
              <a:rPr lang="en-ID" dirty="0" err="1"/>
              <a:t>lautan</a:t>
            </a:r>
            <a:r>
              <a:rPr lang="en-ID" dirty="0"/>
              <a:t> Indonesia </a:t>
            </a:r>
            <a:r>
              <a:rPr lang="en-ID" dirty="0" err="1"/>
              <a:t>merupakan</a:t>
            </a:r>
            <a:r>
              <a:rPr lang="en-ID" dirty="0"/>
              <a:t> wilayah Marine Mega Biodiversity </a:t>
            </a:r>
            <a:r>
              <a:rPr lang="en-ID" dirty="0" err="1"/>
              <a:t>terbesar</a:t>
            </a:r>
            <a:r>
              <a:rPr lang="en-ID" dirty="0"/>
              <a:t> di dunia </a:t>
            </a:r>
            <a:r>
              <a:rPr lang="en-ID" dirty="0" err="1"/>
              <a:t>dengan</a:t>
            </a:r>
            <a:r>
              <a:rPr lang="en-ID" dirty="0"/>
              <a:t> 950 </a:t>
            </a:r>
            <a:r>
              <a:rPr lang="en-ID" dirty="0" err="1"/>
              <a:t>spesies</a:t>
            </a:r>
            <a:r>
              <a:rPr lang="en-ID" dirty="0"/>
              <a:t> biota </a:t>
            </a:r>
            <a:r>
              <a:rPr lang="en-ID" dirty="0" err="1"/>
              <a:t>terumbu</a:t>
            </a:r>
            <a:r>
              <a:rPr lang="en-ID" dirty="0"/>
              <a:t> </a:t>
            </a:r>
            <a:r>
              <a:rPr lang="en-ID" dirty="0" err="1"/>
              <a:t>karang</a:t>
            </a:r>
            <a:r>
              <a:rPr lang="en-ID" dirty="0"/>
              <a:t> dan </a:t>
            </a:r>
            <a:r>
              <a:rPr lang="en-ID" dirty="0" err="1"/>
              <a:t>ribuan</a:t>
            </a:r>
            <a:r>
              <a:rPr lang="en-ID" dirty="0"/>
              <a:t> </a:t>
            </a:r>
            <a:r>
              <a:rPr lang="en-ID" dirty="0" err="1"/>
              <a:t>spesies</a:t>
            </a:r>
            <a:r>
              <a:rPr lang="en-ID" dirty="0"/>
              <a:t> </a:t>
            </a:r>
            <a:r>
              <a:rPr lang="en-ID" dirty="0" err="1"/>
              <a:t>laut</a:t>
            </a:r>
            <a:r>
              <a:rPr lang="en-ID" dirty="0"/>
              <a:t> </a:t>
            </a:r>
            <a:r>
              <a:rPr lang="en-ID" dirty="0" err="1"/>
              <a:t>lainnya</a:t>
            </a:r>
            <a:endParaRPr lang="en-ID" dirty="0"/>
          </a:p>
        </p:txBody>
      </p:sp>
      <p:sp>
        <p:nvSpPr>
          <p:cNvPr id="7" name="TextBox 6">
            <a:extLst>
              <a:ext uri="{FF2B5EF4-FFF2-40B4-BE49-F238E27FC236}">
                <a16:creationId xmlns:a16="http://schemas.microsoft.com/office/drawing/2014/main" id="{B463708D-F8C6-FFB1-1DF5-ABA5C9A1A93D}"/>
              </a:ext>
            </a:extLst>
          </p:cNvPr>
          <p:cNvSpPr txBox="1"/>
          <p:nvPr/>
        </p:nvSpPr>
        <p:spPr>
          <a:xfrm>
            <a:off x="3901611" y="1397675"/>
            <a:ext cx="3793733" cy="3416320"/>
          </a:xfrm>
          <a:prstGeom prst="rect">
            <a:avLst/>
          </a:prstGeom>
          <a:noFill/>
        </p:spPr>
        <p:txBody>
          <a:bodyPr wrap="square">
            <a:spAutoFit/>
          </a:bodyPr>
          <a:lstStyle/>
          <a:p>
            <a:r>
              <a:rPr lang="en-ID" dirty="0" err="1"/>
              <a:t>Untuk</a:t>
            </a:r>
            <a:r>
              <a:rPr lang="en-ID" dirty="0"/>
              <a:t> </a:t>
            </a:r>
            <a:r>
              <a:rPr lang="en-ID" dirty="0" err="1"/>
              <a:t>perikanan</a:t>
            </a:r>
            <a:r>
              <a:rPr lang="en-ID" dirty="0"/>
              <a:t>, Laut Indonesia </a:t>
            </a:r>
            <a:r>
              <a:rPr lang="en-ID" dirty="0" err="1"/>
              <a:t>memiliki</a:t>
            </a:r>
            <a:r>
              <a:rPr lang="en-ID" dirty="0"/>
              <a:t> </a:t>
            </a:r>
            <a:r>
              <a:rPr lang="en-ID" dirty="0" err="1"/>
              <a:t>Sumber</a:t>
            </a:r>
            <a:r>
              <a:rPr lang="en-ID" dirty="0"/>
              <a:t> Daya Ikan (SDI) </a:t>
            </a:r>
            <a:r>
              <a:rPr lang="en-ID" dirty="0" err="1"/>
              <a:t>meliputi</a:t>
            </a:r>
            <a:r>
              <a:rPr lang="en-ID" dirty="0"/>
              <a:t> 37 </a:t>
            </a:r>
            <a:r>
              <a:rPr lang="en-ID" dirty="0" err="1"/>
              <a:t>persen</a:t>
            </a:r>
            <a:r>
              <a:rPr lang="en-ID" dirty="0"/>
              <a:t> </a:t>
            </a:r>
            <a:r>
              <a:rPr lang="en-ID" dirty="0" err="1"/>
              <a:t>dari</a:t>
            </a:r>
            <a:r>
              <a:rPr lang="en-ID" dirty="0"/>
              <a:t> </a:t>
            </a:r>
            <a:r>
              <a:rPr lang="en-ID" dirty="0" err="1"/>
              <a:t>spesies</a:t>
            </a:r>
            <a:r>
              <a:rPr lang="en-ID" dirty="0"/>
              <a:t> ikan di dunia, di mana </a:t>
            </a:r>
            <a:r>
              <a:rPr lang="en-ID" dirty="0" err="1"/>
              <a:t>beberapa</a:t>
            </a:r>
            <a:r>
              <a:rPr lang="en-ID" dirty="0"/>
              <a:t> </a:t>
            </a:r>
            <a:r>
              <a:rPr lang="en-ID" dirty="0" err="1"/>
              <a:t>jenis</a:t>
            </a:r>
            <a:r>
              <a:rPr lang="en-ID" dirty="0"/>
              <a:t> </a:t>
            </a:r>
            <a:r>
              <a:rPr lang="en-ID" dirty="0" err="1"/>
              <a:t>diantaranya</a:t>
            </a:r>
            <a:r>
              <a:rPr lang="en-ID" dirty="0"/>
              <a:t> </a:t>
            </a:r>
            <a:r>
              <a:rPr lang="en-ID" dirty="0" err="1"/>
              <a:t>mempunyai</a:t>
            </a:r>
            <a:r>
              <a:rPr lang="en-ID" dirty="0"/>
              <a:t> </a:t>
            </a:r>
            <a:r>
              <a:rPr lang="en-ID" dirty="0" err="1"/>
              <a:t>nilai</a:t>
            </a:r>
            <a:r>
              <a:rPr lang="en-ID" dirty="0"/>
              <a:t> </a:t>
            </a:r>
            <a:r>
              <a:rPr lang="en-ID" dirty="0" err="1"/>
              <a:t>ekonomis</a:t>
            </a:r>
            <a:r>
              <a:rPr lang="en-ID" dirty="0"/>
              <a:t> </a:t>
            </a:r>
            <a:r>
              <a:rPr lang="en-ID" dirty="0" err="1"/>
              <a:t>tinggi</a:t>
            </a:r>
            <a:r>
              <a:rPr lang="en-ID" dirty="0"/>
              <a:t>, </a:t>
            </a:r>
            <a:r>
              <a:rPr lang="en-ID" dirty="0" err="1"/>
              <a:t>seperti</a:t>
            </a:r>
            <a:r>
              <a:rPr lang="en-ID" dirty="0"/>
              <a:t> tuna, </a:t>
            </a:r>
            <a:r>
              <a:rPr lang="en-ID" dirty="0" err="1"/>
              <a:t>udang</a:t>
            </a:r>
            <a:r>
              <a:rPr lang="en-ID" dirty="0"/>
              <a:t>, lobster, ikan </a:t>
            </a:r>
            <a:r>
              <a:rPr lang="en-ID" dirty="0" err="1"/>
              <a:t>karang</a:t>
            </a:r>
            <a:r>
              <a:rPr lang="en-ID" dirty="0"/>
              <a:t>, </a:t>
            </a:r>
            <a:r>
              <a:rPr lang="en-ID" dirty="0" err="1"/>
              <a:t>beberapa</a:t>
            </a:r>
            <a:r>
              <a:rPr lang="en-ID" dirty="0"/>
              <a:t> </a:t>
            </a:r>
            <a:r>
              <a:rPr lang="en-ID" dirty="0" err="1"/>
              <a:t>jenis</a:t>
            </a:r>
            <a:r>
              <a:rPr lang="en-ID" dirty="0"/>
              <a:t> ikan </a:t>
            </a:r>
            <a:r>
              <a:rPr lang="en-ID" dirty="0" err="1"/>
              <a:t>hias</a:t>
            </a:r>
            <a:r>
              <a:rPr lang="en-ID" dirty="0"/>
              <a:t>, </a:t>
            </a:r>
            <a:r>
              <a:rPr lang="en-ID" dirty="0" err="1"/>
              <a:t>kekerangan</a:t>
            </a:r>
            <a:r>
              <a:rPr lang="en-ID" dirty="0"/>
              <a:t>, dan </a:t>
            </a:r>
            <a:r>
              <a:rPr lang="en-ID" dirty="0" err="1"/>
              <a:t>rumput</a:t>
            </a:r>
            <a:r>
              <a:rPr lang="en-ID" dirty="0"/>
              <a:t> </a:t>
            </a:r>
            <a:r>
              <a:rPr lang="en-ID" dirty="0" err="1"/>
              <a:t>laut</a:t>
            </a:r>
            <a:r>
              <a:rPr lang="en-ID" dirty="0"/>
              <a:t> (Kementerian </a:t>
            </a:r>
            <a:r>
              <a:rPr lang="en-ID" dirty="0" err="1"/>
              <a:t>Koordinator</a:t>
            </a:r>
            <a:r>
              <a:rPr lang="en-ID" dirty="0"/>
              <a:t> </a:t>
            </a:r>
            <a:r>
              <a:rPr lang="en-ID" dirty="0" err="1"/>
              <a:t>Bidang</a:t>
            </a:r>
            <a:r>
              <a:rPr lang="en-ID" dirty="0"/>
              <a:t> </a:t>
            </a:r>
            <a:r>
              <a:rPr lang="en-ID" dirty="0" err="1"/>
              <a:t>Kemaritiman</a:t>
            </a:r>
            <a:r>
              <a:rPr lang="en-ID" dirty="0"/>
              <a:t> dan </a:t>
            </a:r>
            <a:r>
              <a:rPr lang="en-ID" dirty="0" err="1"/>
              <a:t>Investasi</a:t>
            </a:r>
            <a:r>
              <a:rPr lang="en-ID" dirty="0"/>
              <a:t> Republik Indonesia, 2020)</a:t>
            </a:r>
          </a:p>
        </p:txBody>
      </p:sp>
    </p:spTree>
    <p:extLst>
      <p:ext uri="{BB962C8B-B14F-4D97-AF65-F5344CB8AC3E}">
        <p14:creationId xmlns:p14="http://schemas.microsoft.com/office/powerpoint/2010/main" val="4014414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BD0532-B305-A72C-5094-A681FE28FF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
        <p:nvSpPr>
          <p:cNvPr id="3" name="Title 2">
            <a:extLst>
              <a:ext uri="{FF2B5EF4-FFF2-40B4-BE49-F238E27FC236}">
                <a16:creationId xmlns:a16="http://schemas.microsoft.com/office/drawing/2014/main" id="{6D47C281-649D-B27C-9C62-B515FDE5EDDC}"/>
              </a:ext>
            </a:extLst>
          </p:cNvPr>
          <p:cNvSpPr>
            <a:spLocks noGrp="1"/>
          </p:cNvSpPr>
          <p:nvPr>
            <p:ph type="title"/>
          </p:nvPr>
        </p:nvSpPr>
        <p:spPr/>
        <p:txBody>
          <a:bodyPr/>
          <a:lstStyle/>
          <a:p>
            <a:endParaRPr lang="en-ID"/>
          </a:p>
        </p:txBody>
      </p:sp>
      <p:sp>
        <p:nvSpPr>
          <p:cNvPr id="5" name="TextBox 4">
            <a:extLst>
              <a:ext uri="{FF2B5EF4-FFF2-40B4-BE49-F238E27FC236}">
                <a16:creationId xmlns:a16="http://schemas.microsoft.com/office/drawing/2014/main" id="{56E0AF22-6D24-BE5C-0FA5-37595C53DE2F}"/>
              </a:ext>
            </a:extLst>
          </p:cNvPr>
          <p:cNvSpPr txBox="1"/>
          <p:nvPr/>
        </p:nvSpPr>
        <p:spPr>
          <a:xfrm>
            <a:off x="306808" y="1219168"/>
            <a:ext cx="2930704" cy="3693319"/>
          </a:xfrm>
          <a:prstGeom prst="rect">
            <a:avLst/>
          </a:prstGeom>
          <a:noFill/>
        </p:spPr>
        <p:txBody>
          <a:bodyPr wrap="square">
            <a:spAutoFit/>
          </a:bodyPr>
          <a:lstStyle/>
          <a:p>
            <a:r>
              <a:rPr lang="en-ID" dirty="0"/>
              <a:t> total </a:t>
            </a:r>
            <a:r>
              <a:rPr lang="en-ID" dirty="0" err="1"/>
              <a:t>estimasi</a:t>
            </a:r>
            <a:r>
              <a:rPr lang="en-ID" dirty="0"/>
              <a:t> </a:t>
            </a:r>
            <a:r>
              <a:rPr lang="en-ID" dirty="0" err="1"/>
              <a:t>potensi</a:t>
            </a:r>
            <a:r>
              <a:rPr lang="en-ID" dirty="0"/>
              <a:t> </a:t>
            </a:r>
            <a:r>
              <a:rPr lang="en-ID" dirty="0" err="1"/>
              <a:t>sumber</a:t>
            </a:r>
            <a:r>
              <a:rPr lang="en-ID" dirty="0"/>
              <a:t> </a:t>
            </a:r>
            <a:r>
              <a:rPr lang="en-ID" dirty="0" err="1"/>
              <a:t>daya</a:t>
            </a:r>
            <a:r>
              <a:rPr lang="en-ID" dirty="0"/>
              <a:t> ikan di 11 WPPNRI </a:t>
            </a:r>
            <a:r>
              <a:rPr lang="en-ID" dirty="0" err="1"/>
              <a:t>mencapai</a:t>
            </a:r>
            <a:r>
              <a:rPr lang="en-ID" dirty="0"/>
              <a:t> 12,01 </a:t>
            </a:r>
            <a:r>
              <a:rPr lang="en-ID" dirty="0" err="1"/>
              <a:t>juta</a:t>
            </a:r>
            <a:r>
              <a:rPr lang="en-ID" dirty="0"/>
              <a:t> ton per </a:t>
            </a:r>
            <a:r>
              <a:rPr lang="en-ID" dirty="0" err="1"/>
              <a:t>tahun</a:t>
            </a:r>
            <a:r>
              <a:rPr lang="en-ID" dirty="0"/>
              <a:t>, </a:t>
            </a:r>
            <a:r>
              <a:rPr lang="en-ID" dirty="0" err="1"/>
              <a:t>dengan</a:t>
            </a:r>
            <a:r>
              <a:rPr lang="en-ID" dirty="0"/>
              <a:t> JTB </a:t>
            </a:r>
            <a:r>
              <a:rPr lang="en-ID" dirty="0" err="1"/>
              <a:t>sebesar</a:t>
            </a:r>
            <a:r>
              <a:rPr lang="en-ID" dirty="0"/>
              <a:t> 8,6 </a:t>
            </a:r>
            <a:r>
              <a:rPr lang="en-ID" dirty="0" err="1"/>
              <a:t>juta</a:t>
            </a:r>
            <a:r>
              <a:rPr lang="en-ID" dirty="0"/>
              <a:t> ton per </a:t>
            </a:r>
            <a:r>
              <a:rPr lang="en-ID" dirty="0" err="1"/>
              <a:t>tahun</a:t>
            </a:r>
            <a:r>
              <a:rPr lang="en-ID" dirty="0"/>
              <a:t>. </a:t>
            </a:r>
            <a:r>
              <a:rPr lang="en-ID" dirty="0" err="1"/>
              <a:t>Potensi</a:t>
            </a:r>
            <a:r>
              <a:rPr lang="en-ID" dirty="0"/>
              <a:t> </a:t>
            </a:r>
            <a:r>
              <a:rPr lang="en-ID" dirty="0" err="1"/>
              <a:t>tersebut</a:t>
            </a:r>
            <a:r>
              <a:rPr lang="en-ID" dirty="0"/>
              <a:t> </a:t>
            </a:r>
            <a:r>
              <a:rPr lang="en-ID" dirty="0" err="1"/>
              <a:t>terbagi</a:t>
            </a:r>
            <a:r>
              <a:rPr lang="en-ID" dirty="0"/>
              <a:t> </a:t>
            </a:r>
            <a:r>
              <a:rPr lang="en-ID" dirty="0" err="1"/>
              <a:t>dalam</a:t>
            </a:r>
            <a:r>
              <a:rPr lang="en-ID" dirty="0"/>
              <a:t> </a:t>
            </a:r>
            <a:r>
              <a:rPr lang="en-ID" dirty="0" err="1"/>
              <a:t>sembilan</a:t>
            </a:r>
            <a:r>
              <a:rPr lang="en-ID" dirty="0"/>
              <a:t> </a:t>
            </a:r>
            <a:r>
              <a:rPr lang="en-ID" dirty="0" err="1"/>
              <a:t>kelompok</a:t>
            </a:r>
            <a:r>
              <a:rPr lang="en-ID" dirty="0"/>
              <a:t> </a:t>
            </a:r>
            <a:r>
              <a:rPr lang="en-ID" dirty="0" err="1"/>
              <a:t>sumber</a:t>
            </a:r>
            <a:r>
              <a:rPr lang="en-ID" dirty="0"/>
              <a:t> </a:t>
            </a:r>
            <a:r>
              <a:rPr lang="en-ID" dirty="0" err="1"/>
              <a:t>daya</a:t>
            </a:r>
            <a:r>
              <a:rPr lang="en-ID" dirty="0"/>
              <a:t> ikan, </a:t>
            </a:r>
            <a:r>
              <a:rPr lang="en-ID" dirty="0" err="1"/>
              <a:t>yaitu</a:t>
            </a:r>
            <a:r>
              <a:rPr lang="en-ID" dirty="0"/>
              <a:t> ikan demersal, ikan </a:t>
            </a:r>
            <a:r>
              <a:rPr lang="en-ID" dirty="0" err="1"/>
              <a:t>karang</a:t>
            </a:r>
            <a:r>
              <a:rPr lang="en-ID" dirty="0"/>
              <a:t>, </a:t>
            </a:r>
            <a:r>
              <a:rPr lang="en-ID" dirty="0" err="1"/>
              <a:t>pelagis</a:t>
            </a:r>
            <a:r>
              <a:rPr lang="en-ID" dirty="0"/>
              <a:t> </a:t>
            </a:r>
            <a:r>
              <a:rPr lang="en-ID" dirty="0" err="1"/>
              <a:t>kecil</a:t>
            </a:r>
            <a:r>
              <a:rPr lang="en-ID" dirty="0"/>
              <a:t>, </a:t>
            </a:r>
            <a:r>
              <a:rPr lang="en-ID" dirty="0" err="1"/>
              <a:t>cumi-cumi</a:t>
            </a:r>
            <a:r>
              <a:rPr lang="en-ID" dirty="0"/>
              <a:t>, </a:t>
            </a:r>
            <a:r>
              <a:rPr lang="en-ID" dirty="0" err="1"/>
              <a:t>udang</a:t>
            </a:r>
            <a:r>
              <a:rPr lang="en-ID" dirty="0"/>
              <a:t> penaeid, lobster, </a:t>
            </a:r>
            <a:r>
              <a:rPr lang="en-ID" dirty="0" err="1"/>
              <a:t>rajungan</a:t>
            </a:r>
            <a:r>
              <a:rPr lang="en-ID" dirty="0"/>
              <a:t>, </a:t>
            </a:r>
            <a:r>
              <a:rPr lang="en-ID" dirty="0" err="1"/>
              <a:t>kepiting</a:t>
            </a:r>
            <a:r>
              <a:rPr lang="en-ID" dirty="0"/>
              <a:t>, dan </a:t>
            </a:r>
            <a:r>
              <a:rPr lang="en-ID" dirty="0" err="1"/>
              <a:t>pelagis</a:t>
            </a:r>
            <a:r>
              <a:rPr lang="en-ID" dirty="0"/>
              <a:t> </a:t>
            </a:r>
            <a:r>
              <a:rPr lang="en-ID" dirty="0" err="1"/>
              <a:t>besar</a:t>
            </a:r>
            <a:r>
              <a:rPr lang="en-ID" dirty="0"/>
              <a:t>.</a:t>
            </a:r>
          </a:p>
        </p:txBody>
      </p:sp>
      <p:sp>
        <p:nvSpPr>
          <p:cNvPr id="7" name="TextBox 6">
            <a:extLst>
              <a:ext uri="{FF2B5EF4-FFF2-40B4-BE49-F238E27FC236}">
                <a16:creationId xmlns:a16="http://schemas.microsoft.com/office/drawing/2014/main" id="{442A0C36-1AB7-5107-FE6C-8ACEF629CEF9}"/>
              </a:ext>
            </a:extLst>
          </p:cNvPr>
          <p:cNvSpPr txBox="1"/>
          <p:nvPr/>
        </p:nvSpPr>
        <p:spPr>
          <a:xfrm>
            <a:off x="306808" y="5224298"/>
            <a:ext cx="3083664" cy="1200329"/>
          </a:xfrm>
          <a:prstGeom prst="rect">
            <a:avLst/>
          </a:prstGeom>
          <a:noFill/>
        </p:spPr>
        <p:txBody>
          <a:bodyPr wrap="square">
            <a:spAutoFit/>
          </a:bodyPr>
          <a:lstStyle/>
          <a:p>
            <a:r>
              <a:rPr lang="en-ID" dirty="0"/>
              <a:t>Keputusan Menteri </a:t>
            </a:r>
            <a:r>
              <a:rPr lang="en-ID" dirty="0" err="1"/>
              <a:t>Kelautan</a:t>
            </a:r>
            <a:r>
              <a:rPr lang="en-ID" dirty="0"/>
              <a:t> dan </a:t>
            </a:r>
            <a:r>
              <a:rPr lang="en-ID" dirty="0" err="1"/>
              <a:t>Perikanan</a:t>
            </a:r>
            <a:r>
              <a:rPr lang="en-ID" dirty="0"/>
              <a:t> Republik Indonesia </a:t>
            </a:r>
            <a:r>
              <a:rPr lang="en-ID" dirty="0" err="1"/>
              <a:t>Nomor</a:t>
            </a:r>
            <a:r>
              <a:rPr lang="en-ID" dirty="0"/>
              <a:t> 19 </a:t>
            </a:r>
            <a:r>
              <a:rPr lang="en-ID" dirty="0" err="1"/>
              <a:t>Tahun</a:t>
            </a:r>
            <a:r>
              <a:rPr lang="en-ID" dirty="0"/>
              <a:t> 2022</a:t>
            </a:r>
          </a:p>
        </p:txBody>
      </p:sp>
    </p:spTree>
    <p:extLst>
      <p:ext uri="{BB962C8B-B14F-4D97-AF65-F5344CB8AC3E}">
        <p14:creationId xmlns:p14="http://schemas.microsoft.com/office/powerpoint/2010/main" val="2617283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EF79B2-7764-4B14-B8BC-2EE45B01BB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3" name="Title 2">
            <a:extLst>
              <a:ext uri="{FF2B5EF4-FFF2-40B4-BE49-F238E27FC236}">
                <a16:creationId xmlns:a16="http://schemas.microsoft.com/office/drawing/2014/main" id="{16A9D655-9DC3-6FAD-5AC4-2CB918406325}"/>
              </a:ext>
            </a:extLst>
          </p:cNvPr>
          <p:cNvSpPr>
            <a:spLocks noGrp="1"/>
          </p:cNvSpPr>
          <p:nvPr>
            <p:ph type="title"/>
          </p:nvPr>
        </p:nvSpPr>
        <p:spPr/>
        <p:txBody>
          <a:bodyPr>
            <a:normAutofit fontScale="90000"/>
          </a:bodyPr>
          <a:lstStyle/>
          <a:p>
            <a:r>
              <a:rPr lang="en-US" dirty="0"/>
              <a:t>ASEAN is home to one of the world's largest marine and fisheries </a:t>
            </a:r>
            <a:r>
              <a:rPr lang="en-US" dirty="0" err="1"/>
              <a:t>wealths</a:t>
            </a:r>
            <a:r>
              <a:rPr lang="en-US" dirty="0"/>
              <a:t>, as well as the largest population that relies on it</a:t>
            </a:r>
            <a:endParaRPr lang="en-ID" dirty="0"/>
          </a:p>
        </p:txBody>
      </p:sp>
      <p:grpSp>
        <p:nvGrpSpPr>
          <p:cNvPr id="26" name="Group 25">
            <a:extLst>
              <a:ext uri="{FF2B5EF4-FFF2-40B4-BE49-F238E27FC236}">
                <a16:creationId xmlns:a16="http://schemas.microsoft.com/office/drawing/2014/main" id="{4991D46F-1C46-8727-6B33-7D6463EA5EF3}"/>
              </a:ext>
            </a:extLst>
          </p:cNvPr>
          <p:cNvGrpSpPr/>
          <p:nvPr/>
        </p:nvGrpSpPr>
        <p:grpSpPr>
          <a:xfrm>
            <a:off x="-3776" y="1264979"/>
            <a:ext cx="6274334" cy="5591511"/>
            <a:chOff x="126466" y="1199059"/>
            <a:chExt cx="6274334" cy="5591511"/>
          </a:xfrm>
        </p:grpSpPr>
        <p:grpSp>
          <p:nvGrpSpPr>
            <p:cNvPr id="18" name="Group 17">
              <a:extLst>
                <a:ext uri="{FF2B5EF4-FFF2-40B4-BE49-F238E27FC236}">
                  <a16:creationId xmlns:a16="http://schemas.microsoft.com/office/drawing/2014/main" id="{BEE2B28D-D4DA-34F8-B697-45BCA8568B57}"/>
                </a:ext>
              </a:extLst>
            </p:cNvPr>
            <p:cNvGrpSpPr/>
            <p:nvPr/>
          </p:nvGrpSpPr>
          <p:grpSpPr>
            <a:xfrm>
              <a:off x="126466" y="1199062"/>
              <a:ext cx="6096000" cy="5591508"/>
              <a:chOff x="124539" y="1311625"/>
              <a:chExt cx="5842534" cy="5359018"/>
            </a:xfrm>
          </p:grpSpPr>
          <p:grpSp>
            <p:nvGrpSpPr>
              <p:cNvPr id="17" name="Group 16">
                <a:extLst>
                  <a:ext uri="{FF2B5EF4-FFF2-40B4-BE49-F238E27FC236}">
                    <a16:creationId xmlns:a16="http://schemas.microsoft.com/office/drawing/2014/main" id="{816D7941-42F9-589D-E7FE-089C88546861}"/>
                  </a:ext>
                </a:extLst>
              </p:cNvPr>
              <p:cNvGrpSpPr/>
              <p:nvPr/>
            </p:nvGrpSpPr>
            <p:grpSpPr>
              <a:xfrm>
                <a:off x="397598" y="3848436"/>
                <a:ext cx="5434740" cy="2822207"/>
                <a:chOff x="397598" y="3848436"/>
                <a:chExt cx="5434740" cy="2822207"/>
              </a:xfrm>
            </p:grpSpPr>
            <p:grpSp>
              <p:nvGrpSpPr>
                <p:cNvPr id="13" name="Group 12">
                  <a:extLst>
                    <a:ext uri="{FF2B5EF4-FFF2-40B4-BE49-F238E27FC236}">
                      <a16:creationId xmlns:a16="http://schemas.microsoft.com/office/drawing/2014/main" id="{C04FE318-0760-2887-3F57-211149A2F1E5}"/>
                    </a:ext>
                  </a:extLst>
                </p:cNvPr>
                <p:cNvGrpSpPr/>
                <p:nvPr/>
              </p:nvGrpSpPr>
              <p:grpSpPr>
                <a:xfrm>
                  <a:off x="397598" y="3848436"/>
                  <a:ext cx="5434740" cy="2822207"/>
                  <a:chOff x="1659079" y="3890493"/>
                  <a:chExt cx="5435037" cy="2822207"/>
                </a:xfrm>
              </p:grpSpPr>
              <p:pic>
                <p:nvPicPr>
                  <p:cNvPr id="7" name="Picture 6">
                    <a:extLst>
                      <a:ext uri="{FF2B5EF4-FFF2-40B4-BE49-F238E27FC236}">
                        <a16:creationId xmlns:a16="http://schemas.microsoft.com/office/drawing/2014/main" id="{D4AB6419-033D-07B6-73F3-39A902625F13}"/>
                      </a:ext>
                    </a:extLst>
                  </p:cNvPr>
                  <p:cNvPicPr preferRelativeResize="0">
                    <a:picLocks/>
                  </p:cNvPicPr>
                  <p:nvPr/>
                </p:nvPicPr>
                <p:blipFill>
                  <a:blip r:embed="rId3">
                    <a:clrChange>
                      <a:clrFrom>
                        <a:srgbClr val="A0CFDF"/>
                      </a:clrFrom>
                      <a:clrTo>
                        <a:srgbClr val="A0CFDF">
                          <a:alpha val="0"/>
                        </a:srgbClr>
                      </a:clrTo>
                    </a:clrChange>
                  </a:blip>
                  <a:srcRect l="1655" t="19177" r="4151" b="47845"/>
                  <a:stretch>
                    <a:fillRect/>
                  </a:stretch>
                </p:blipFill>
                <p:spPr>
                  <a:xfrm>
                    <a:off x="1659079" y="3890493"/>
                    <a:ext cx="5435037" cy="1334374"/>
                  </a:xfrm>
                  <a:prstGeom prst="rect">
                    <a:avLst/>
                  </a:prstGeom>
                </p:spPr>
              </p:pic>
              <p:pic>
                <p:nvPicPr>
                  <p:cNvPr id="8" name="Picture 7">
                    <a:extLst>
                      <a:ext uri="{FF2B5EF4-FFF2-40B4-BE49-F238E27FC236}">
                        <a16:creationId xmlns:a16="http://schemas.microsoft.com/office/drawing/2014/main" id="{3BD87148-AF24-0674-6470-74C0144DCBE2}"/>
                      </a:ext>
                    </a:extLst>
                  </p:cNvPr>
                  <p:cNvPicPr preferRelativeResize="0">
                    <a:picLocks/>
                  </p:cNvPicPr>
                  <p:nvPr/>
                </p:nvPicPr>
                <p:blipFill>
                  <a:blip r:embed="rId3">
                    <a:clrChange>
                      <a:clrFrom>
                        <a:srgbClr val="A0CFDF"/>
                      </a:clrFrom>
                      <a:clrTo>
                        <a:srgbClr val="A0CFDF">
                          <a:alpha val="0"/>
                        </a:srgbClr>
                      </a:clrTo>
                    </a:clrChange>
                  </a:blip>
                  <a:srcRect l="15439" t="52156" r="8385" b="11073"/>
                  <a:stretch>
                    <a:fillRect/>
                  </a:stretch>
                </p:blipFill>
                <p:spPr>
                  <a:xfrm>
                    <a:off x="2454441" y="5224867"/>
                    <a:ext cx="4395323" cy="1487833"/>
                  </a:xfrm>
                  <a:prstGeom prst="rect">
                    <a:avLst/>
                  </a:prstGeom>
                </p:spPr>
              </p:pic>
              <p:pic>
                <p:nvPicPr>
                  <p:cNvPr id="12" name="Picture 11">
                    <a:extLst>
                      <a:ext uri="{FF2B5EF4-FFF2-40B4-BE49-F238E27FC236}">
                        <a16:creationId xmlns:a16="http://schemas.microsoft.com/office/drawing/2014/main" id="{9AFAF191-3FEC-AFBC-E6CC-157E8266F916}"/>
                      </a:ext>
                    </a:extLst>
                  </p:cNvPr>
                  <p:cNvPicPr preferRelativeResize="0">
                    <a:picLocks/>
                  </p:cNvPicPr>
                  <p:nvPr/>
                </p:nvPicPr>
                <p:blipFill>
                  <a:blip r:embed="rId3">
                    <a:clrChange>
                      <a:clrFrom>
                        <a:srgbClr val="A0CFDF"/>
                      </a:clrFrom>
                      <a:clrTo>
                        <a:srgbClr val="A0CFDF">
                          <a:alpha val="0"/>
                        </a:srgbClr>
                      </a:clrTo>
                    </a:clrChange>
                  </a:blip>
                  <a:srcRect l="7432" t="52156" r="70989" b="24967"/>
                  <a:stretch>
                    <a:fillRect/>
                  </a:stretch>
                </p:blipFill>
                <p:spPr>
                  <a:xfrm>
                    <a:off x="1992430" y="5224868"/>
                    <a:ext cx="1245082" cy="925676"/>
                  </a:xfrm>
                  <a:prstGeom prst="rect">
                    <a:avLst/>
                  </a:prstGeom>
                </p:spPr>
              </p:pic>
            </p:grpSp>
            <p:pic>
              <p:nvPicPr>
                <p:cNvPr id="16" name="Picture 15">
                  <a:extLst>
                    <a:ext uri="{FF2B5EF4-FFF2-40B4-BE49-F238E27FC236}">
                      <a16:creationId xmlns:a16="http://schemas.microsoft.com/office/drawing/2014/main" id="{0D8BC210-9B03-1DBD-AA69-405C2A35C701}"/>
                    </a:ext>
                  </a:extLst>
                </p:cNvPr>
                <p:cNvPicPr preferRelativeResize="0">
                  <a:picLocks/>
                </p:cNvPicPr>
                <p:nvPr/>
              </p:nvPicPr>
              <p:blipFill>
                <a:blip r:embed="rId3">
                  <a:clrChange>
                    <a:clrFrom>
                      <a:srgbClr val="A0CFDF"/>
                    </a:clrFrom>
                    <a:clrTo>
                      <a:srgbClr val="A0CFDF">
                        <a:alpha val="0"/>
                      </a:srgbClr>
                    </a:clrTo>
                  </a:clrChange>
                </a:blip>
                <a:srcRect l="87175" t="49301" r="4972" b="18378"/>
                <a:stretch>
                  <a:fillRect/>
                </a:stretch>
              </p:blipFill>
              <p:spPr>
                <a:xfrm>
                  <a:off x="5331800" y="5067300"/>
                  <a:ext cx="453050" cy="1307771"/>
                </a:xfrm>
                <a:prstGeom prst="rect">
                  <a:avLst/>
                </a:prstGeom>
              </p:spPr>
            </p:pic>
          </p:grpSp>
          <p:pic>
            <p:nvPicPr>
              <p:cNvPr id="5" name="Picture 4" descr="A map of asia with red text">
                <a:extLst>
                  <a:ext uri="{FF2B5EF4-FFF2-40B4-BE49-F238E27FC236}">
                    <a16:creationId xmlns:a16="http://schemas.microsoft.com/office/drawing/2014/main" id="{A35C087C-F56F-AA15-58F3-E68A86E182B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369" t="4944" r="12014" b="11413"/>
              <a:stretch>
                <a:fillRect/>
              </a:stretch>
            </p:blipFill>
            <p:spPr>
              <a:xfrm>
                <a:off x="124539" y="1311625"/>
                <a:ext cx="5842534" cy="5049015"/>
              </a:xfrm>
              <a:prstGeom prst="rect">
                <a:avLst/>
              </a:prstGeom>
            </p:spPr>
          </p:pic>
        </p:grpSp>
        <p:sp>
          <p:nvSpPr>
            <p:cNvPr id="25" name="Rectangle 24">
              <a:extLst>
                <a:ext uri="{FF2B5EF4-FFF2-40B4-BE49-F238E27FC236}">
                  <a16:creationId xmlns:a16="http://schemas.microsoft.com/office/drawing/2014/main" id="{31844FBB-2661-06D1-15AB-6B0241307088}"/>
                </a:ext>
              </a:extLst>
            </p:cNvPr>
            <p:cNvSpPr/>
            <p:nvPr/>
          </p:nvSpPr>
          <p:spPr>
            <a:xfrm flipV="1">
              <a:off x="126466" y="1199059"/>
              <a:ext cx="6274334" cy="472077"/>
            </a:xfrm>
            <a:prstGeom prst="rect">
              <a:avLst/>
            </a:prstGeom>
            <a:gradFill flip="none" rotWithShape="1">
              <a:gsLst>
                <a:gs pos="35000">
                  <a:srgbClr val="FFFFFF">
                    <a:alpha val="50000"/>
                  </a:srgbClr>
                </a:gs>
                <a:gs pos="0">
                  <a:schemeClr val="bg1">
                    <a:alpha val="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30" name="Group 29">
            <a:extLst>
              <a:ext uri="{FF2B5EF4-FFF2-40B4-BE49-F238E27FC236}">
                <a16:creationId xmlns:a16="http://schemas.microsoft.com/office/drawing/2014/main" id="{07C4808B-F4E7-422D-4D09-022D54C195D4}"/>
              </a:ext>
            </a:extLst>
          </p:cNvPr>
          <p:cNvGrpSpPr/>
          <p:nvPr/>
        </p:nvGrpSpPr>
        <p:grpSpPr>
          <a:xfrm>
            <a:off x="6295965" y="4172390"/>
            <a:ext cx="5696742" cy="2014276"/>
            <a:chOff x="6295965" y="4172390"/>
            <a:chExt cx="5301887" cy="2014276"/>
          </a:xfrm>
        </p:grpSpPr>
        <p:sp>
          <p:nvSpPr>
            <p:cNvPr id="20" name="TextBox 19">
              <a:extLst>
                <a:ext uri="{FF2B5EF4-FFF2-40B4-BE49-F238E27FC236}">
                  <a16:creationId xmlns:a16="http://schemas.microsoft.com/office/drawing/2014/main" id="{94932A4C-9713-5D93-5011-A99F194BBC3D}"/>
                </a:ext>
              </a:extLst>
            </p:cNvPr>
            <p:cNvSpPr txBox="1"/>
            <p:nvPr/>
          </p:nvSpPr>
          <p:spPr>
            <a:xfrm>
              <a:off x="6295966" y="4172390"/>
              <a:ext cx="5301886" cy="584775"/>
            </a:xfrm>
            <a:prstGeom prst="rect">
              <a:avLst/>
            </a:prstGeom>
            <a:noFill/>
          </p:spPr>
          <p:txBody>
            <a:bodyPr wrap="square">
              <a:spAutoFit/>
            </a:bodyPr>
            <a:lstStyle/>
            <a:p>
              <a:pPr algn="just"/>
              <a:r>
                <a:rPr lang="en-US" sz="1600" dirty="0"/>
                <a:t>Indonesia's marine resources include </a:t>
              </a:r>
              <a:r>
                <a:rPr lang="en-US" sz="1600" b="1" dirty="0">
                  <a:solidFill>
                    <a:srgbClr val="0070C0"/>
                  </a:solidFill>
                </a:rPr>
                <a:t>37 percent</a:t>
              </a:r>
              <a:r>
                <a:rPr lang="en-US" sz="1600" dirty="0"/>
                <a:t> of the world's fish species.</a:t>
              </a:r>
              <a:endParaRPr lang="en-ID" sz="1600" dirty="0"/>
            </a:p>
          </p:txBody>
        </p:sp>
        <p:sp>
          <p:nvSpPr>
            <p:cNvPr id="22" name="TextBox 21">
              <a:extLst>
                <a:ext uri="{FF2B5EF4-FFF2-40B4-BE49-F238E27FC236}">
                  <a16:creationId xmlns:a16="http://schemas.microsoft.com/office/drawing/2014/main" id="{45BF1514-4FB9-A9FF-A2FA-8D46ED230F59}"/>
                </a:ext>
              </a:extLst>
            </p:cNvPr>
            <p:cNvSpPr txBox="1"/>
            <p:nvPr/>
          </p:nvSpPr>
          <p:spPr>
            <a:xfrm>
              <a:off x="6295965" y="4760290"/>
              <a:ext cx="5301885" cy="830997"/>
            </a:xfrm>
            <a:prstGeom prst="rect">
              <a:avLst/>
            </a:prstGeom>
            <a:noFill/>
          </p:spPr>
          <p:txBody>
            <a:bodyPr wrap="square">
              <a:spAutoFit/>
            </a:bodyPr>
            <a:lstStyle/>
            <a:p>
              <a:pPr algn="just"/>
              <a:r>
                <a:rPr lang="en-US" sz="1600" dirty="0"/>
                <a:t>The entire assessed potential of fish resources in Indonesia's 11 State Fisheries Management Areas is 12.0 million tons per year, with a total permissible capture of </a:t>
              </a:r>
              <a:r>
                <a:rPr lang="en-US" sz="1600" b="1" dirty="0">
                  <a:solidFill>
                    <a:srgbClr val="0070C0"/>
                  </a:solidFill>
                </a:rPr>
                <a:t>8.6 million tons</a:t>
              </a:r>
              <a:r>
                <a:rPr lang="en-US" sz="1600" dirty="0"/>
                <a:t>.</a:t>
              </a:r>
              <a:endParaRPr lang="en-ID" sz="1600" dirty="0"/>
            </a:p>
          </p:txBody>
        </p:sp>
        <p:sp>
          <p:nvSpPr>
            <p:cNvPr id="27" name="TextBox 26">
              <a:extLst>
                <a:ext uri="{FF2B5EF4-FFF2-40B4-BE49-F238E27FC236}">
                  <a16:creationId xmlns:a16="http://schemas.microsoft.com/office/drawing/2014/main" id="{3397B77A-69DE-8015-51B3-AEBBE4EECD46}"/>
                </a:ext>
              </a:extLst>
            </p:cNvPr>
            <p:cNvSpPr txBox="1"/>
            <p:nvPr/>
          </p:nvSpPr>
          <p:spPr>
            <a:xfrm>
              <a:off x="6295965" y="5601891"/>
              <a:ext cx="5301885" cy="584775"/>
            </a:xfrm>
            <a:prstGeom prst="rect">
              <a:avLst/>
            </a:prstGeom>
            <a:noFill/>
          </p:spPr>
          <p:txBody>
            <a:bodyPr wrap="square">
              <a:spAutoFit/>
            </a:bodyPr>
            <a:lstStyle/>
            <a:p>
              <a:pPr algn="just"/>
              <a:r>
                <a:rPr lang="en-US" sz="1600" b="1" dirty="0">
                  <a:solidFill>
                    <a:srgbClr val="0070C0"/>
                  </a:solidFill>
                </a:rPr>
                <a:t>90 percent </a:t>
              </a:r>
              <a:r>
                <a:rPr lang="en-US" sz="1600" dirty="0"/>
                <a:t>of the Marine and Fisheries Business Actors in Indonesia are </a:t>
              </a:r>
              <a:r>
                <a:rPr lang="en-US" sz="1600" b="1" dirty="0">
                  <a:solidFill>
                    <a:srgbClr val="0070C0"/>
                  </a:solidFill>
                </a:rPr>
                <a:t>MSMEs</a:t>
              </a:r>
              <a:endParaRPr lang="en-ID" sz="1600" b="1" dirty="0">
                <a:solidFill>
                  <a:srgbClr val="0070C0"/>
                </a:solidFill>
              </a:endParaRPr>
            </a:p>
          </p:txBody>
        </p:sp>
      </p:grpSp>
      <p:sp>
        <p:nvSpPr>
          <p:cNvPr id="6" name="TextBox 5">
            <a:extLst>
              <a:ext uri="{FF2B5EF4-FFF2-40B4-BE49-F238E27FC236}">
                <a16:creationId xmlns:a16="http://schemas.microsoft.com/office/drawing/2014/main" id="{7476D1FB-32E2-CEFA-2325-BE0C1578B0FF}"/>
              </a:ext>
            </a:extLst>
          </p:cNvPr>
          <p:cNvSpPr txBox="1"/>
          <p:nvPr/>
        </p:nvSpPr>
        <p:spPr>
          <a:xfrm>
            <a:off x="645607" y="4919722"/>
            <a:ext cx="228600" cy="369332"/>
          </a:xfrm>
          <a:prstGeom prst="rect">
            <a:avLst/>
          </a:prstGeom>
          <a:noFill/>
        </p:spPr>
        <p:txBody>
          <a:bodyPr wrap="square">
            <a:spAutoFit/>
          </a:bodyPr>
          <a:lstStyle/>
          <a:p>
            <a:pPr algn="ctr"/>
            <a:r>
              <a:rPr lang="en-US" b="1" dirty="0"/>
              <a:t>1</a:t>
            </a:r>
            <a:endParaRPr lang="en-ID" b="1" dirty="0"/>
          </a:p>
        </p:txBody>
      </p:sp>
      <p:sp>
        <p:nvSpPr>
          <p:cNvPr id="9" name="TextBox 8">
            <a:extLst>
              <a:ext uri="{FF2B5EF4-FFF2-40B4-BE49-F238E27FC236}">
                <a16:creationId xmlns:a16="http://schemas.microsoft.com/office/drawing/2014/main" id="{40D491E3-C586-ECE9-A0A9-3181B06B43CD}"/>
              </a:ext>
            </a:extLst>
          </p:cNvPr>
          <p:cNvSpPr txBox="1"/>
          <p:nvPr/>
        </p:nvSpPr>
        <p:spPr>
          <a:xfrm>
            <a:off x="645607" y="3950381"/>
            <a:ext cx="228600" cy="369332"/>
          </a:xfrm>
          <a:prstGeom prst="rect">
            <a:avLst/>
          </a:prstGeom>
          <a:noFill/>
        </p:spPr>
        <p:txBody>
          <a:bodyPr wrap="square">
            <a:spAutoFit/>
          </a:bodyPr>
          <a:lstStyle/>
          <a:p>
            <a:pPr algn="ctr"/>
            <a:r>
              <a:rPr lang="en-US" b="1" dirty="0"/>
              <a:t>2</a:t>
            </a:r>
            <a:endParaRPr lang="en-ID" b="1" dirty="0"/>
          </a:p>
        </p:txBody>
      </p:sp>
      <p:sp>
        <p:nvSpPr>
          <p:cNvPr id="10" name="TextBox 9">
            <a:extLst>
              <a:ext uri="{FF2B5EF4-FFF2-40B4-BE49-F238E27FC236}">
                <a16:creationId xmlns:a16="http://schemas.microsoft.com/office/drawing/2014/main" id="{25336C7C-8900-D43A-473F-B9A81B798645}"/>
              </a:ext>
            </a:extLst>
          </p:cNvPr>
          <p:cNvSpPr txBox="1"/>
          <p:nvPr/>
        </p:nvSpPr>
        <p:spPr>
          <a:xfrm>
            <a:off x="1984254" y="4934779"/>
            <a:ext cx="228600" cy="369332"/>
          </a:xfrm>
          <a:prstGeom prst="rect">
            <a:avLst/>
          </a:prstGeom>
          <a:noFill/>
        </p:spPr>
        <p:txBody>
          <a:bodyPr wrap="square">
            <a:spAutoFit/>
          </a:bodyPr>
          <a:lstStyle/>
          <a:p>
            <a:pPr algn="ctr"/>
            <a:r>
              <a:rPr lang="en-US" b="1" dirty="0"/>
              <a:t>3</a:t>
            </a:r>
            <a:endParaRPr lang="en-ID" b="1" dirty="0"/>
          </a:p>
        </p:txBody>
      </p:sp>
      <p:sp>
        <p:nvSpPr>
          <p:cNvPr id="11" name="TextBox 10">
            <a:extLst>
              <a:ext uri="{FF2B5EF4-FFF2-40B4-BE49-F238E27FC236}">
                <a16:creationId xmlns:a16="http://schemas.microsoft.com/office/drawing/2014/main" id="{1DBCBC61-98D1-2014-7F21-76302159F135}"/>
              </a:ext>
            </a:extLst>
          </p:cNvPr>
          <p:cNvSpPr txBox="1"/>
          <p:nvPr/>
        </p:nvSpPr>
        <p:spPr>
          <a:xfrm>
            <a:off x="1984254" y="5424631"/>
            <a:ext cx="228600" cy="369332"/>
          </a:xfrm>
          <a:prstGeom prst="rect">
            <a:avLst/>
          </a:prstGeom>
          <a:noFill/>
        </p:spPr>
        <p:txBody>
          <a:bodyPr wrap="square">
            <a:spAutoFit/>
          </a:bodyPr>
          <a:lstStyle/>
          <a:p>
            <a:pPr algn="ctr"/>
            <a:r>
              <a:rPr lang="en-US" b="1" dirty="0"/>
              <a:t>4</a:t>
            </a:r>
            <a:endParaRPr lang="en-ID" b="1" dirty="0"/>
          </a:p>
        </p:txBody>
      </p:sp>
      <p:sp>
        <p:nvSpPr>
          <p:cNvPr id="14" name="TextBox 13">
            <a:extLst>
              <a:ext uri="{FF2B5EF4-FFF2-40B4-BE49-F238E27FC236}">
                <a16:creationId xmlns:a16="http://schemas.microsoft.com/office/drawing/2014/main" id="{2201B942-0656-28EF-534E-60F25AD47D59}"/>
              </a:ext>
            </a:extLst>
          </p:cNvPr>
          <p:cNvSpPr txBox="1"/>
          <p:nvPr/>
        </p:nvSpPr>
        <p:spPr>
          <a:xfrm>
            <a:off x="2137028" y="6002000"/>
            <a:ext cx="228600" cy="369332"/>
          </a:xfrm>
          <a:prstGeom prst="rect">
            <a:avLst/>
          </a:prstGeom>
          <a:noFill/>
        </p:spPr>
        <p:txBody>
          <a:bodyPr wrap="square">
            <a:spAutoFit/>
          </a:bodyPr>
          <a:lstStyle/>
          <a:p>
            <a:pPr algn="ctr"/>
            <a:r>
              <a:rPr lang="en-US" b="1" dirty="0"/>
              <a:t>5</a:t>
            </a:r>
            <a:endParaRPr lang="en-ID" b="1" dirty="0"/>
          </a:p>
        </p:txBody>
      </p:sp>
      <p:sp>
        <p:nvSpPr>
          <p:cNvPr id="15" name="TextBox 14">
            <a:extLst>
              <a:ext uri="{FF2B5EF4-FFF2-40B4-BE49-F238E27FC236}">
                <a16:creationId xmlns:a16="http://schemas.microsoft.com/office/drawing/2014/main" id="{742685B7-3F18-9159-B80A-20A831D741CA}"/>
              </a:ext>
            </a:extLst>
          </p:cNvPr>
          <p:cNvSpPr txBox="1"/>
          <p:nvPr/>
        </p:nvSpPr>
        <p:spPr>
          <a:xfrm>
            <a:off x="3098981" y="5599117"/>
            <a:ext cx="228600" cy="369332"/>
          </a:xfrm>
          <a:prstGeom prst="rect">
            <a:avLst/>
          </a:prstGeom>
          <a:noFill/>
        </p:spPr>
        <p:txBody>
          <a:bodyPr wrap="square">
            <a:spAutoFit/>
          </a:bodyPr>
          <a:lstStyle/>
          <a:p>
            <a:pPr algn="ctr"/>
            <a:r>
              <a:rPr lang="en-US" b="1" dirty="0"/>
              <a:t>6</a:t>
            </a:r>
            <a:endParaRPr lang="en-ID" b="1" dirty="0"/>
          </a:p>
        </p:txBody>
      </p:sp>
      <p:sp>
        <p:nvSpPr>
          <p:cNvPr id="19" name="TextBox 18">
            <a:extLst>
              <a:ext uri="{FF2B5EF4-FFF2-40B4-BE49-F238E27FC236}">
                <a16:creationId xmlns:a16="http://schemas.microsoft.com/office/drawing/2014/main" id="{6FA20956-E38B-97BC-81D3-2C1D5C4106A6}"/>
              </a:ext>
            </a:extLst>
          </p:cNvPr>
          <p:cNvSpPr txBox="1"/>
          <p:nvPr/>
        </p:nvSpPr>
        <p:spPr>
          <a:xfrm>
            <a:off x="3706371" y="4524081"/>
            <a:ext cx="228600" cy="369332"/>
          </a:xfrm>
          <a:prstGeom prst="rect">
            <a:avLst/>
          </a:prstGeom>
          <a:noFill/>
        </p:spPr>
        <p:txBody>
          <a:bodyPr wrap="square">
            <a:spAutoFit/>
          </a:bodyPr>
          <a:lstStyle/>
          <a:p>
            <a:pPr algn="ctr"/>
            <a:r>
              <a:rPr lang="en-US" b="1" dirty="0"/>
              <a:t>7</a:t>
            </a:r>
            <a:endParaRPr lang="en-ID" b="1" dirty="0"/>
          </a:p>
        </p:txBody>
      </p:sp>
      <p:sp>
        <p:nvSpPr>
          <p:cNvPr id="21" name="TextBox 20">
            <a:extLst>
              <a:ext uri="{FF2B5EF4-FFF2-40B4-BE49-F238E27FC236}">
                <a16:creationId xmlns:a16="http://schemas.microsoft.com/office/drawing/2014/main" id="{D16AC5E6-BF9A-778F-46FA-C61503A5706E}"/>
              </a:ext>
            </a:extLst>
          </p:cNvPr>
          <p:cNvSpPr txBox="1"/>
          <p:nvPr/>
        </p:nvSpPr>
        <p:spPr>
          <a:xfrm>
            <a:off x="4077513" y="5568144"/>
            <a:ext cx="228600" cy="369332"/>
          </a:xfrm>
          <a:prstGeom prst="rect">
            <a:avLst/>
          </a:prstGeom>
          <a:noFill/>
        </p:spPr>
        <p:txBody>
          <a:bodyPr wrap="square">
            <a:spAutoFit/>
          </a:bodyPr>
          <a:lstStyle/>
          <a:p>
            <a:pPr algn="ctr"/>
            <a:r>
              <a:rPr lang="en-US" b="1" dirty="0"/>
              <a:t>8</a:t>
            </a:r>
            <a:endParaRPr lang="en-ID" b="1" dirty="0"/>
          </a:p>
        </p:txBody>
      </p:sp>
      <p:sp>
        <p:nvSpPr>
          <p:cNvPr id="23" name="TextBox 22">
            <a:extLst>
              <a:ext uri="{FF2B5EF4-FFF2-40B4-BE49-F238E27FC236}">
                <a16:creationId xmlns:a16="http://schemas.microsoft.com/office/drawing/2014/main" id="{CFCDC5D2-1927-FA8D-2AA9-7ED02AAD383A}"/>
              </a:ext>
            </a:extLst>
          </p:cNvPr>
          <p:cNvSpPr txBox="1"/>
          <p:nvPr/>
        </p:nvSpPr>
        <p:spPr>
          <a:xfrm>
            <a:off x="4067051" y="4788158"/>
            <a:ext cx="228600" cy="369332"/>
          </a:xfrm>
          <a:prstGeom prst="rect">
            <a:avLst/>
          </a:prstGeom>
          <a:noFill/>
        </p:spPr>
        <p:txBody>
          <a:bodyPr wrap="square">
            <a:spAutoFit/>
          </a:bodyPr>
          <a:lstStyle/>
          <a:p>
            <a:pPr algn="ctr"/>
            <a:r>
              <a:rPr lang="en-US" b="1" dirty="0"/>
              <a:t>9</a:t>
            </a:r>
            <a:endParaRPr lang="en-ID" b="1" dirty="0"/>
          </a:p>
        </p:txBody>
      </p:sp>
      <p:sp>
        <p:nvSpPr>
          <p:cNvPr id="28" name="TextBox 27">
            <a:extLst>
              <a:ext uri="{FF2B5EF4-FFF2-40B4-BE49-F238E27FC236}">
                <a16:creationId xmlns:a16="http://schemas.microsoft.com/office/drawing/2014/main" id="{976C3583-DC81-7473-40CC-6E5C69DD4ADB}"/>
              </a:ext>
            </a:extLst>
          </p:cNvPr>
          <p:cNvSpPr txBox="1"/>
          <p:nvPr/>
        </p:nvSpPr>
        <p:spPr>
          <a:xfrm>
            <a:off x="4985652" y="4515429"/>
            <a:ext cx="443739" cy="369332"/>
          </a:xfrm>
          <a:prstGeom prst="rect">
            <a:avLst/>
          </a:prstGeom>
          <a:noFill/>
        </p:spPr>
        <p:txBody>
          <a:bodyPr wrap="square">
            <a:spAutoFit/>
          </a:bodyPr>
          <a:lstStyle/>
          <a:p>
            <a:pPr algn="ctr"/>
            <a:r>
              <a:rPr lang="en-US" b="1" dirty="0"/>
              <a:t>10</a:t>
            </a:r>
            <a:endParaRPr lang="en-ID" b="1" dirty="0"/>
          </a:p>
        </p:txBody>
      </p:sp>
      <p:sp>
        <p:nvSpPr>
          <p:cNvPr id="29" name="TextBox 28">
            <a:extLst>
              <a:ext uri="{FF2B5EF4-FFF2-40B4-BE49-F238E27FC236}">
                <a16:creationId xmlns:a16="http://schemas.microsoft.com/office/drawing/2014/main" id="{51FA32FE-6A42-0E3B-2C6C-A81663B67417}"/>
              </a:ext>
            </a:extLst>
          </p:cNvPr>
          <p:cNvSpPr txBox="1"/>
          <p:nvPr/>
        </p:nvSpPr>
        <p:spPr>
          <a:xfrm>
            <a:off x="4782633" y="5865291"/>
            <a:ext cx="443739" cy="369332"/>
          </a:xfrm>
          <a:prstGeom prst="rect">
            <a:avLst/>
          </a:prstGeom>
          <a:noFill/>
        </p:spPr>
        <p:txBody>
          <a:bodyPr wrap="square">
            <a:spAutoFit/>
          </a:bodyPr>
          <a:lstStyle/>
          <a:p>
            <a:pPr algn="ctr"/>
            <a:r>
              <a:rPr lang="en-US" b="1" dirty="0"/>
              <a:t>11</a:t>
            </a:r>
            <a:endParaRPr lang="en-ID" b="1" dirty="0"/>
          </a:p>
        </p:txBody>
      </p:sp>
      <p:grpSp>
        <p:nvGrpSpPr>
          <p:cNvPr id="35" name="Group 34">
            <a:extLst>
              <a:ext uri="{FF2B5EF4-FFF2-40B4-BE49-F238E27FC236}">
                <a16:creationId xmlns:a16="http://schemas.microsoft.com/office/drawing/2014/main" id="{B3FDCF0C-5472-E119-51B2-AA89A4C18E25}"/>
              </a:ext>
            </a:extLst>
          </p:cNvPr>
          <p:cNvGrpSpPr/>
          <p:nvPr/>
        </p:nvGrpSpPr>
        <p:grpSpPr>
          <a:xfrm>
            <a:off x="8665535" y="1234567"/>
            <a:ext cx="3526381" cy="2370293"/>
            <a:chOff x="8665535" y="1731810"/>
            <a:chExt cx="3526381" cy="2370293"/>
          </a:xfrm>
        </p:grpSpPr>
        <p:sp>
          <p:nvSpPr>
            <p:cNvPr id="24" name="TextBox 23">
              <a:extLst>
                <a:ext uri="{FF2B5EF4-FFF2-40B4-BE49-F238E27FC236}">
                  <a16:creationId xmlns:a16="http://schemas.microsoft.com/office/drawing/2014/main" id="{E842587C-8780-DEFE-DEFC-0E25CF2027F0}"/>
                </a:ext>
              </a:extLst>
            </p:cNvPr>
            <p:cNvSpPr txBox="1"/>
            <p:nvPr/>
          </p:nvSpPr>
          <p:spPr>
            <a:xfrm>
              <a:off x="8782175" y="1731810"/>
              <a:ext cx="3409741" cy="215444"/>
            </a:xfrm>
            <a:prstGeom prst="rect">
              <a:avLst/>
            </a:prstGeom>
            <a:noFill/>
          </p:spPr>
          <p:txBody>
            <a:bodyPr wrap="square">
              <a:spAutoFit/>
            </a:bodyPr>
            <a:lstStyle/>
            <a:p>
              <a:r>
                <a:rPr lang="en-US" sz="800" dirty="0"/>
                <a:t>ASEAN Exports (% to World Exports) by HS Code</a:t>
              </a:r>
              <a:endParaRPr lang="en-ID" sz="800" dirty="0"/>
            </a:p>
          </p:txBody>
        </p:sp>
        <p:graphicFrame>
          <p:nvGraphicFramePr>
            <p:cNvPr id="4" name="Chart 3">
              <a:extLst>
                <a:ext uri="{FF2B5EF4-FFF2-40B4-BE49-F238E27FC236}">
                  <a16:creationId xmlns:a16="http://schemas.microsoft.com/office/drawing/2014/main" id="{EA9AB047-17A8-7C2E-2503-A7532670E8D6}"/>
                </a:ext>
              </a:extLst>
            </p:cNvPr>
            <p:cNvGraphicFramePr>
              <a:graphicFrameLocks/>
            </p:cNvGraphicFramePr>
            <p:nvPr>
              <p:extLst>
                <p:ext uri="{D42A27DB-BD31-4B8C-83A1-F6EECF244321}">
                  <p14:modId xmlns:p14="http://schemas.microsoft.com/office/powerpoint/2010/main" val="745610408"/>
                </p:ext>
              </p:extLst>
            </p:nvPr>
          </p:nvGraphicFramePr>
          <p:xfrm>
            <a:off x="8665535" y="1734935"/>
            <a:ext cx="3327169" cy="2367168"/>
          </p:xfrm>
          <a:graphic>
            <a:graphicData uri="http://schemas.openxmlformats.org/drawingml/2006/chart">
              <c:chart xmlns:c="http://schemas.openxmlformats.org/drawingml/2006/chart" xmlns:r="http://schemas.openxmlformats.org/officeDocument/2006/relationships" r:id="rId5"/>
            </a:graphicData>
          </a:graphic>
        </p:graphicFrame>
      </p:grpSp>
      <p:sp>
        <p:nvSpPr>
          <p:cNvPr id="31" name="TextBox 30">
            <a:extLst>
              <a:ext uri="{FF2B5EF4-FFF2-40B4-BE49-F238E27FC236}">
                <a16:creationId xmlns:a16="http://schemas.microsoft.com/office/drawing/2014/main" id="{2513FEA9-108A-8748-5BF4-7FE47724A947}"/>
              </a:ext>
            </a:extLst>
          </p:cNvPr>
          <p:cNvSpPr txBox="1"/>
          <p:nvPr/>
        </p:nvSpPr>
        <p:spPr>
          <a:xfrm>
            <a:off x="6295966" y="1515599"/>
            <a:ext cx="2369570" cy="2554545"/>
          </a:xfrm>
          <a:prstGeom prst="rect">
            <a:avLst/>
          </a:prstGeom>
          <a:noFill/>
        </p:spPr>
        <p:txBody>
          <a:bodyPr wrap="square">
            <a:spAutoFit/>
          </a:bodyPr>
          <a:lstStyle/>
          <a:p>
            <a:pPr algn="just"/>
            <a:r>
              <a:rPr lang="en-US" sz="1600" b="1" dirty="0">
                <a:solidFill>
                  <a:srgbClr val="0070C0"/>
                </a:solidFill>
              </a:rPr>
              <a:t>Over one-fifth of global exports</a:t>
            </a:r>
            <a:r>
              <a:rPr lang="en-US" sz="1600" dirty="0"/>
              <a:t> of processed fish and crustaceans (</a:t>
            </a:r>
            <a:r>
              <a:rPr lang="en-US" sz="1600"/>
              <a:t>HS 1604 </a:t>
            </a:r>
            <a:r>
              <a:rPr lang="en-US" sz="1600" dirty="0"/>
              <a:t>and HS 1605) </a:t>
            </a:r>
            <a:r>
              <a:rPr lang="en-US" sz="1600" b="1" dirty="0">
                <a:solidFill>
                  <a:srgbClr val="0070C0"/>
                </a:solidFill>
              </a:rPr>
              <a:t>originate from ASEAN</a:t>
            </a:r>
            <a:r>
              <a:rPr lang="en-US" sz="1600" dirty="0"/>
              <a:t>, although this tendency has been gradually decreasing during the past two decades.</a:t>
            </a:r>
            <a:endParaRPr lang="en-ID" sz="1600" dirty="0"/>
          </a:p>
        </p:txBody>
      </p:sp>
      <p:sp>
        <p:nvSpPr>
          <p:cNvPr id="33" name="TextBox 32">
            <a:extLst>
              <a:ext uri="{FF2B5EF4-FFF2-40B4-BE49-F238E27FC236}">
                <a16:creationId xmlns:a16="http://schemas.microsoft.com/office/drawing/2014/main" id="{7C1D0283-A395-C2EC-14E7-B7169D273B55}"/>
              </a:ext>
            </a:extLst>
          </p:cNvPr>
          <p:cNvSpPr txBox="1"/>
          <p:nvPr/>
        </p:nvSpPr>
        <p:spPr>
          <a:xfrm>
            <a:off x="8665535" y="3509777"/>
            <a:ext cx="3409741" cy="553998"/>
          </a:xfrm>
          <a:prstGeom prst="rect">
            <a:avLst/>
          </a:prstGeom>
          <a:noFill/>
        </p:spPr>
        <p:txBody>
          <a:bodyPr wrap="square">
            <a:spAutoFit/>
          </a:bodyPr>
          <a:lstStyle/>
          <a:p>
            <a:r>
              <a:rPr lang="en-US" sz="600" dirty="0"/>
              <a:t>03 Fish and crustaceans, </a:t>
            </a:r>
            <a:r>
              <a:rPr lang="en-US" sz="600" dirty="0" err="1"/>
              <a:t>molluscs</a:t>
            </a:r>
            <a:r>
              <a:rPr lang="en-US" sz="600" dirty="0"/>
              <a:t> and other aquatic invertebrates</a:t>
            </a:r>
          </a:p>
          <a:p>
            <a:r>
              <a:rPr lang="en-US" sz="600" dirty="0"/>
              <a:t>1603 Extracts and juices of meat, fish or crustaceans, </a:t>
            </a:r>
            <a:r>
              <a:rPr lang="en-US" sz="600" dirty="0" err="1"/>
              <a:t>molluscs</a:t>
            </a:r>
            <a:r>
              <a:rPr lang="en-US" sz="600" dirty="0"/>
              <a:t> and other aquatic invertebrates</a:t>
            </a:r>
          </a:p>
          <a:p>
            <a:r>
              <a:rPr lang="en-US" sz="600" dirty="0"/>
              <a:t>1604 Prepared or preserved fish; caviar and caviar substitutes prepared from fish eggs</a:t>
            </a:r>
          </a:p>
          <a:p>
            <a:r>
              <a:rPr lang="en-US" sz="600" dirty="0"/>
              <a:t>1605 Crustaceans, </a:t>
            </a:r>
            <a:r>
              <a:rPr lang="en-US" sz="600" dirty="0" err="1"/>
              <a:t>molluscs</a:t>
            </a:r>
            <a:r>
              <a:rPr lang="en-US" sz="600" dirty="0"/>
              <a:t> and other aquatic invertebrates, prepared or preserved (excl. smoked)</a:t>
            </a:r>
            <a:endParaRPr lang="en-ID" sz="600" dirty="0"/>
          </a:p>
        </p:txBody>
      </p:sp>
      <p:sp>
        <p:nvSpPr>
          <p:cNvPr id="34" name="TextBox 33">
            <a:extLst>
              <a:ext uri="{FF2B5EF4-FFF2-40B4-BE49-F238E27FC236}">
                <a16:creationId xmlns:a16="http://schemas.microsoft.com/office/drawing/2014/main" id="{FE2D0EA2-15D2-8C5E-5B34-DDA36B377B99}"/>
              </a:ext>
            </a:extLst>
          </p:cNvPr>
          <p:cNvSpPr txBox="1"/>
          <p:nvPr/>
        </p:nvSpPr>
        <p:spPr>
          <a:xfrm>
            <a:off x="6344665" y="6269946"/>
            <a:ext cx="5730611" cy="584775"/>
          </a:xfrm>
          <a:prstGeom prst="rect">
            <a:avLst/>
          </a:prstGeom>
          <a:noFill/>
        </p:spPr>
        <p:txBody>
          <a:bodyPr wrap="square">
            <a:spAutoFit/>
          </a:bodyPr>
          <a:lstStyle/>
          <a:p>
            <a:r>
              <a:rPr lang="en-US" sz="800" dirty="0" err="1"/>
              <a:t>Trademap</a:t>
            </a:r>
            <a:r>
              <a:rPr lang="en-US" sz="800" dirty="0"/>
              <a:t>, 2024</a:t>
            </a:r>
          </a:p>
          <a:p>
            <a:r>
              <a:rPr lang="en-US" sz="800" dirty="0"/>
              <a:t>Coordinating Ministry for Maritime Affairs and Investment Republic of Indonesia, 2020</a:t>
            </a:r>
          </a:p>
          <a:p>
            <a:r>
              <a:rPr lang="en-US" sz="800" dirty="0"/>
              <a:t>Ministry of Marine Affairs and Fisheries, 2022</a:t>
            </a:r>
          </a:p>
          <a:p>
            <a:r>
              <a:rPr lang="en-US" sz="800" dirty="0"/>
              <a:t>Statistics Indonesia, 2024</a:t>
            </a:r>
            <a:endParaRPr lang="en-ID" sz="800" dirty="0"/>
          </a:p>
        </p:txBody>
      </p:sp>
    </p:spTree>
    <p:extLst>
      <p:ext uri="{BB962C8B-B14F-4D97-AF65-F5344CB8AC3E}">
        <p14:creationId xmlns:p14="http://schemas.microsoft.com/office/powerpoint/2010/main" val="2431529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ABC22E-3D00-C5FC-F150-9E88BA9F07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3" name="Title 2">
            <a:extLst>
              <a:ext uri="{FF2B5EF4-FFF2-40B4-BE49-F238E27FC236}">
                <a16:creationId xmlns:a16="http://schemas.microsoft.com/office/drawing/2014/main" id="{72A19461-F00D-4F97-999C-B00E4AFF9455}"/>
              </a:ext>
            </a:extLst>
          </p:cNvPr>
          <p:cNvSpPr>
            <a:spLocks noGrp="1"/>
          </p:cNvSpPr>
          <p:nvPr>
            <p:ph type="title"/>
          </p:nvPr>
        </p:nvSpPr>
        <p:spPr/>
        <p:txBody>
          <a:bodyPr/>
          <a:lstStyle/>
          <a:p>
            <a:r>
              <a:rPr lang="en-US" dirty="0"/>
              <a:t>RPJMN</a:t>
            </a:r>
            <a:endParaRPr lang="en-ID" dirty="0"/>
          </a:p>
        </p:txBody>
      </p:sp>
      <p:grpSp>
        <p:nvGrpSpPr>
          <p:cNvPr id="4" name="Group 3">
            <a:extLst>
              <a:ext uri="{FF2B5EF4-FFF2-40B4-BE49-F238E27FC236}">
                <a16:creationId xmlns:a16="http://schemas.microsoft.com/office/drawing/2014/main" id="{B212360D-FDB1-FD83-84C5-666AA2CB5A59}"/>
              </a:ext>
            </a:extLst>
          </p:cNvPr>
          <p:cNvGrpSpPr/>
          <p:nvPr/>
        </p:nvGrpSpPr>
        <p:grpSpPr>
          <a:xfrm>
            <a:off x="557640" y="1593784"/>
            <a:ext cx="11468036" cy="4714549"/>
            <a:chOff x="557640" y="1593784"/>
            <a:chExt cx="8126575" cy="3340863"/>
          </a:xfrm>
        </p:grpSpPr>
        <p:pic>
          <p:nvPicPr>
            <p:cNvPr id="5" name="Picture 4">
              <a:extLst>
                <a:ext uri="{FF2B5EF4-FFF2-40B4-BE49-F238E27FC236}">
                  <a16:creationId xmlns:a16="http://schemas.microsoft.com/office/drawing/2014/main" id="{5CE94E3D-CA93-2124-368C-8FFCA75A277B}"/>
                </a:ext>
              </a:extLst>
            </p:cNvPr>
            <p:cNvPicPr>
              <a:picLocks noChangeAspect="1"/>
            </p:cNvPicPr>
            <p:nvPr/>
          </p:nvPicPr>
          <p:blipFill>
            <a:blip r:embed="rId2"/>
            <a:stretch>
              <a:fillRect/>
            </a:stretch>
          </p:blipFill>
          <p:spPr>
            <a:xfrm>
              <a:off x="557640" y="1593784"/>
              <a:ext cx="3930852" cy="2552831"/>
            </a:xfrm>
            <a:prstGeom prst="rect">
              <a:avLst/>
            </a:prstGeom>
          </p:spPr>
        </p:pic>
        <p:grpSp>
          <p:nvGrpSpPr>
            <p:cNvPr id="10" name="Group 9">
              <a:extLst>
                <a:ext uri="{FF2B5EF4-FFF2-40B4-BE49-F238E27FC236}">
                  <a16:creationId xmlns:a16="http://schemas.microsoft.com/office/drawing/2014/main" id="{29AC22A0-657E-E162-5D76-08FFE9BD0949}"/>
                </a:ext>
              </a:extLst>
            </p:cNvPr>
            <p:cNvGrpSpPr/>
            <p:nvPr/>
          </p:nvGrpSpPr>
          <p:grpSpPr>
            <a:xfrm>
              <a:off x="4658108" y="1593784"/>
              <a:ext cx="4026107" cy="3340863"/>
              <a:chOff x="4709479" y="1593784"/>
              <a:chExt cx="4026107" cy="3340863"/>
            </a:xfrm>
          </p:grpSpPr>
          <p:pic>
            <p:nvPicPr>
              <p:cNvPr id="7" name="Picture 6">
                <a:extLst>
                  <a:ext uri="{FF2B5EF4-FFF2-40B4-BE49-F238E27FC236}">
                    <a16:creationId xmlns:a16="http://schemas.microsoft.com/office/drawing/2014/main" id="{83EBFE65-F4BF-84F4-316E-5F3119291AF8}"/>
                  </a:ext>
                </a:extLst>
              </p:cNvPr>
              <p:cNvPicPr>
                <a:picLocks noChangeAspect="1"/>
              </p:cNvPicPr>
              <p:nvPr/>
            </p:nvPicPr>
            <p:blipFill>
              <a:blip r:embed="rId3"/>
              <a:stretch>
                <a:fillRect/>
              </a:stretch>
            </p:blipFill>
            <p:spPr>
              <a:xfrm>
                <a:off x="4709479" y="1593784"/>
                <a:ext cx="4026107" cy="2025754"/>
              </a:xfrm>
              <a:prstGeom prst="rect">
                <a:avLst/>
              </a:prstGeom>
            </p:spPr>
          </p:pic>
          <p:pic>
            <p:nvPicPr>
              <p:cNvPr id="9" name="Picture 8">
                <a:extLst>
                  <a:ext uri="{FF2B5EF4-FFF2-40B4-BE49-F238E27FC236}">
                    <a16:creationId xmlns:a16="http://schemas.microsoft.com/office/drawing/2014/main" id="{8606996B-F0B7-085E-C612-4909B23B5D3A}"/>
                  </a:ext>
                </a:extLst>
              </p:cNvPr>
              <p:cNvPicPr>
                <a:picLocks noChangeAspect="1"/>
              </p:cNvPicPr>
              <p:nvPr/>
            </p:nvPicPr>
            <p:blipFill>
              <a:blip r:embed="rId4"/>
              <a:stretch>
                <a:fillRect/>
              </a:stretch>
            </p:blipFill>
            <p:spPr>
              <a:xfrm>
                <a:off x="4855536" y="3677282"/>
                <a:ext cx="3733992" cy="1257365"/>
              </a:xfrm>
              <a:prstGeom prst="rect">
                <a:avLst/>
              </a:prstGeom>
            </p:spPr>
          </p:pic>
        </p:grpSp>
      </p:grpSp>
      <p:sp>
        <p:nvSpPr>
          <p:cNvPr id="6" name="TextBox 5">
            <a:extLst>
              <a:ext uri="{FF2B5EF4-FFF2-40B4-BE49-F238E27FC236}">
                <a16:creationId xmlns:a16="http://schemas.microsoft.com/office/drawing/2014/main" id="{72747F6A-904F-D2FA-A8E6-B21415B4C1A9}"/>
              </a:ext>
            </a:extLst>
          </p:cNvPr>
          <p:cNvSpPr txBox="1"/>
          <p:nvPr/>
        </p:nvSpPr>
        <p:spPr>
          <a:xfrm>
            <a:off x="3798730" y="1342002"/>
            <a:ext cx="6455165" cy="8771632"/>
          </a:xfrm>
          <a:prstGeom prst="rect">
            <a:avLst/>
          </a:prstGeom>
          <a:solidFill>
            <a:schemeClr val="bg1"/>
          </a:solidFill>
        </p:spPr>
        <p:txBody>
          <a:bodyPr wrap="square">
            <a:spAutoFit/>
          </a:bodyPr>
          <a:lstStyle/>
          <a:p>
            <a:pPr marL="342900" indent="-342900">
              <a:buFont typeface="+mj-lt"/>
              <a:buAutoNum type="arabicPeriod"/>
            </a:pPr>
            <a:r>
              <a:rPr lang="en-US" sz="1200" dirty="0" err="1"/>
              <a:t>Pengembangan</a:t>
            </a:r>
            <a:r>
              <a:rPr lang="en-US" sz="1200" dirty="0"/>
              <a:t> </a:t>
            </a:r>
            <a:r>
              <a:rPr lang="en-US" sz="1200" dirty="0" err="1"/>
              <a:t>pangan</a:t>
            </a:r>
            <a:r>
              <a:rPr lang="en-US" sz="1200" dirty="0"/>
              <a:t> </a:t>
            </a:r>
            <a:r>
              <a:rPr lang="en-US" sz="1200" dirty="0" err="1"/>
              <a:t>akuatik</a:t>
            </a:r>
            <a:r>
              <a:rPr lang="en-US" sz="1200" dirty="0"/>
              <a:t> (</a:t>
            </a:r>
            <a:r>
              <a:rPr lang="en-US" sz="1200" dirty="0" err="1"/>
              <a:t>Bluefood</a:t>
            </a:r>
            <a:r>
              <a:rPr lang="en-US" sz="1200" dirty="0"/>
              <a:t>)</a:t>
            </a:r>
          </a:p>
          <a:p>
            <a:pPr marL="342900" indent="-342900">
              <a:buFont typeface="+mj-lt"/>
              <a:buAutoNum type="arabicPeriod"/>
            </a:pPr>
            <a:r>
              <a:rPr lang="en-US" sz="1200" dirty="0" err="1"/>
              <a:t>Peningkatan</a:t>
            </a:r>
            <a:r>
              <a:rPr lang="en-US" sz="1200" dirty="0"/>
              <a:t> </a:t>
            </a:r>
            <a:r>
              <a:rPr lang="en-US" sz="1200" dirty="0" err="1"/>
              <a:t>nilai</a:t>
            </a:r>
            <a:r>
              <a:rPr lang="en-US" sz="1200" dirty="0"/>
              <a:t> </a:t>
            </a:r>
            <a:r>
              <a:rPr lang="en-US" sz="1200" dirty="0" err="1"/>
              <a:t>tambah</a:t>
            </a:r>
            <a:r>
              <a:rPr lang="en-US" sz="1200" dirty="0"/>
              <a:t> </a:t>
            </a:r>
            <a:r>
              <a:rPr lang="en-US" sz="1200" dirty="0" err="1"/>
              <a:t>potensi</a:t>
            </a:r>
            <a:r>
              <a:rPr lang="en-US" sz="1200" dirty="0"/>
              <a:t> </a:t>
            </a:r>
            <a:r>
              <a:rPr lang="en-US" sz="1200" dirty="0" err="1"/>
              <a:t>sumber</a:t>
            </a:r>
            <a:r>
              <a:rPr lang="en-US" sz="1200" dirty="0"/>
              <a:t> </a:t>
            </a:r>
            <a:r>
              <a:rPr lang="en-US" sz="1200" dirty="0" err="1"/>
              <a:t>daya</a:t>
            </a:r>
            <a:r>
              <a:rPr lang="en-US" sz="1200" dirty="0"/>
              <a:t> </a:t>
            </a:r>
            <a:r>
              <a:rPr lang="en-US" sz="1200" dirty="0" err="1"/>
              <a:t>pesisir</a:t>
            </a:r>
            <a:endParaRPr lang="en-US" sz="1200" dirty="0"/>
          </a:p>
          <a:p>
            <a:pPr marL="342900" indent="-342900">
              <a:buFont typeface="+mj-lt"/>
              <a:buAutoNum type="arabicPeriod"/>
            </a:pPr>
            <a:r>
              <a:rPr lang="en-US" sz="1200" dirty="0" err="1"/>
              <a:t>Peningkatan</a:t>
            </a:r>
            <a:r>
              <a:rPr lang="en-US" sz="1200" dirty="0"/>
              <a:t> </a:t>
            </a:r>
            <a:r>
              <a:rPr lang="en-US" sz="1200" dirty="0" err="1"/>
              <a:t>produktivitas</a:t>
            </a:r>
            <a:r>
              <a:rPr lang="en-US" sz="1200" dirty="0"/>
              <a:t> </a:t>
            </a:r>
            <a:r>
              <a:rPr lang="en-US" sz="1200" dirty="0" err="1"/>
              <a:t>hasil</a:t>
            </a:r>
            <a:r>
              <a:rPr lang="en-US" sz="1200" dirty="0"/>
              <a:t>, </a:t>
            </a:r>
            <a:r>
              <a:rPr lang="en-US" sz="1200" dirty="0" err="1"/>
              <a:t>perikanan</a:t>
            </a:r>
            <a:endParaRPr lang="en-US" sz="1200" dirty="0"/>
          </a:p>
          <a:p>
            <a:pPr marL="800100" lvl="1" indent="-342900">
              <a:buFont typeface="+mj-lt"/>
              <a:buAutoNum type="arabicPeriod"/>
            </a:pPr>
            <a:r>
              <a:rPr lang="en-US" sz="1200" dirty="0" err="1"/>
              <a:t>penyediaan</a:t>
            </a:r>
            <a:r>
              <a:rPr lang="en-US" sz="1200" dirty="0"/>
              <a:t> </a:t>
            </a:r>
            <a:r>
              <a:rPr lang="en-US" sz="1200" dirty="0" err="1"/>
              <a:t>infrastruktur</a:t>
            </a:r>
            <a:r>
              <a:rPr lang="en-US" sz="1200" dirty="0"/>
              <a:t> </a:t>
            </a:r>
            <a:r>
              <a:rPr lang="en-US" sz="1200" dirty="0" err="1"/>
              <a:t>pendukung</a:t>
            </a:r>
            <a:r>
              <a:rPr lang="en-US" sz="1200" dirty="0"/>
              <a:t> dan </a:t>
            </a:r>
            <a:r>
              <a:rPr lang="en-US" sz="1200" dirty="0" err="1"/>
              <a:t>sarana</a:t>
            </a:r>
            <a:r>
              <a:rPr lang="en-US" sz="1200" dirty="0"/>
              <a:t> </a:t>
            </a:r>
            <a:r>
              <a:rPr lang="en-US" sz="1200" dirty="0" err="1"/>
              <a:t>prasarana</a:t>
            </a:r>
            <a:r>
              <a:rPr lang="en-US" sz="1200" dirty="0"/>
              <a:t> </a:t>
            </a:r>
            <a:r>
              <a:rPr lang="en-US" sz="1200" dirty="0" err="1"/>
              <a:t>kemaritiman</a:t>
            </a:r>
            <a:r>
              <a:rPr lang="en-US" sz="1200" dirty="0"/>
              <a:t> </a:t>
            </a:r>
            <a:r>
              <a:rPr lang="en-US" sz="1200" dirty="0" err="1"/>
              <a:t>kelautan</a:t>
            </a:r>
            <a:r>
              <a:rPr lang="en-US" sz="1200" dirty="0"/>
              <a:t> </a:t>
            </a:r>
            <a:r>
              <a:rPr lang="en-US" sz="1200" dirty="0" err="1"/>
              <a:t>perikanan</a:t>
            </a:r>
            <a:endParaRPr lang="en-US" sz="1200" dirty="0"/>
          </a:p>
          <a:p>
            <a:endParaRPr lang="en-US" sz="1200" dirty="0"/>
          </a:p>
          <a:p>
            <a:endParaRPr lang="en-US" sz="1200" dirty="0"/>
          </a:p>
          <a:p>
            <a:pPr marL="342900" indent="-342900">
              <a:buFont typeface="+mj-lt"/>
              <a:buAutoNum type="arabicPeriod"/>
            </a:pPr>
            <a:r>
              <a:rPr lang="en-US" sz="1200" dirty="0" err="1"/>
              <a:t>Peningkatan</a:t>
            </a:r>
            <a:r>
              <a:rPr lang="en-US" sz="1200" dirty="0"/>
              <a:t> </a:t>
            </a:r>
            <a:r>
              <a:rPr lang="en-US" sz="1200" dirty="0" err="1"/>
              <a:t>produktivitas</a:t>
            </a:r>
            <a:r>
              <a:rPr lang="en-US" sz="1200" dirty="0"/>
              <a:t> dan </a:t>
            </a:r>
            <a:r>
              <a:rPr lang="en-US" sz="1200" dirty="0" err="1"/>
              <a:t>nilai</a:t>
            </a:r>
            <a:r>
              <a:rPr lang="en-US" sz="1200" dirty="0"/>
              <a:t> </a:t>
            </a:r>
            <a:r>
              <a:rPr lang="en-US" sz="1200" dirty="0" err="1"/>
              <a:t>tambah</a:t>
            </a:r>
            <a:r>
              <a:rPr lang="en-US" sz="1200" dirty="0"/>
              <a:t> di </a:t>
            </a:r>
            <a:r>
              <a:rPr lang="en-US" sz="1200" dirty="0" err="1"/>
              <a:t>sektor</a:t>
            </a:r>
            <a:r>
              <a:rPr lang="en-US" sz="1200" dirty="0"/>
              <a:t> </a:t>
            </a:r>
            <a:r>
              <a:rPr lang="en-US" sz="1200" dirty="0" err="1"/>
              <a:t>perikanan</a:t>
            </a:r>
            <a:r>
              <a:rPr lang="en-US" sz="1200" dirty="0"/>
              <a:t> </a:t>
            </a:r>
            <a:r>
              <a:rPr lang="en-US" sz="1200" dirty="0" err="1"/>
              <a:t>tangkap</a:t>
            </a:r>
            <a:r>
              <a:rPr lang="en-US" sz="1200" dirty="0"/>
              <a:t> dan </a:t>
            </a:r>
            <a:r>
              <a:rPr lang="en-US" sz="1200" dirty="0" err="1"/>
              <a:t>akuakultur</a:t>
            </a:r>
            <a:endParaRPr lang="en-US" sz="1200" dirty="0"/>
          </a:p>
          <a:p>
            <a:pPr marL="342900" indent="-342900">
              <a:buFont typeface="+mj-lt"/>
              <a:buAutoNum type="arabicPeriod"/>
            </a:pPr>
            <a:r>
              <a:rPr lang="en-US" sz="1200" dirty="0" err="1"/>
              <a:t>Pengelolaan</a:t>
            </a:r>
            <a:r>
              <a:rPr lang="en-US" sz="1200" dirty="0"/>
              <a:t> Pelabuhan </a:t>
            </a:r>
            <a:r>
              <a:rPr lang="en-US" sz="1200" dirty="0" err="1"/>
              <a:t>perikanan</a:t>
            </a:r>
            <a:r>
              <a:rPr lang="en-US" sz="1200" dirty="0"/>
              <a:t> </a:t>
            </a:r>
            <a:r>
              <a:rPr lang="en-US" sz="1200" dirty="0" err="1"/>
              <a:t>berwawasan</a:t>
            </a:r>
            <a:r>
              <a:rPr lang="en-US" sz="1200" dirty="0"/>
              <a:t> </a:t>
            </a:r>
            <a:r>
              <a:rPr lang="en-US" sz="1200" dirty="0" err="1"/>
              <a:t>lingkungan</a:t>
            </a:r>
            <a:r>
              <a:rPr lang="en-US" sz="1200" dirty="0"/>
              <a:t> (</a:t>
            </a:r>
            <a:r>
              <a:rPr lang="en-US" sz="1200" dirty="0" err="1"/>
              <a:t>ecofishing</a:t>
            </a:r>
            <a:r>
              <a:rPr lang="en-US" sz="1200" dirty="0"/>
              <a:t> port)</a:t>
            </a:r>
          </a:p>
          <a:p>
            <a:pPr marL="342900" indent="-342900">
              <a:buFont typeface="+mj-lt"/>
              <a:buAutoNum type="arabicPeriod"/>
            </a:pPr>
            <a:r>
              <a:rPr lang="en-US" sz="1200" dirty="0" err="1"/>
              <a:t>Pengembangan</a:t>
            </a:r>
            <a:r>
              <a:rPr lang="en-US" sz="1200" dirty="0"/>
              <a:t> </a:t>
            </a:r>
            <a:r>
              <a:rPr lang="en-US" sz="1200" dirty="0" err="1"/>
              <a:t>kluster</a:t>
            </a:r>
            <a:r>
              <a:rPr lang="en-US" sz="1200" dirty="0"/>
              <a:t> </a:t>
            </a:r>
            <a:r>
              <a:rPr lang="en-US" sz="1200" dirty="0" err="1"/>
              <a:t>komoditas</a:t>
            </a:r>
            <a:r>
              <a:rPr lang="en-US" sz="1200" dirty="0"/>
              <a:t> </a:t>
            </a:r>
            <a:r>
              <a:rPr lang="en-US" sz="1200" dirty="0" err="1"/>
              <a:t>unggulan</a:t>
            </a:r>
            <a:r>
              <a:rPr lang="en-US" sz="1200" dirty="0"/>
              <a:t> </a:t>
            </a:r>
            <a:r>
              <a:rPr lang="en-US" sz="1200" dirty="0" err="1"/>
              <a:t>akuakultur</a:t>
            </a:r>
            <a:r>
              <a:rPr lang="en-US" sz="1200" dirty="0"/>
              <a:t> termasuk ikan </a:t>
            </a:r>
            <a:r>
              <a:rPr lang="en-US" sz="1200" dirty="0" err="1"/>
              <a:t>hias</a:t>
            </a:r>
            <a:r>
              <a:rPr lang="en-US" sz="1200" dirty="0"/>
              <a:t>, TCT, dan </a:t>
            </a:r>
            <a:r>
              <a:rPr lang="en-US" sz="1200" dirty="0" err="1"/>
              <a:t>budidaya</a:t>
            </a:r>
            <a:r>
              <a:rPr lang="en-US" sz="1200" dirty="0"/>
              <a:t> lobster, tilapia dan </a:t>
            </a:r>
            <a:r>
              <a:rPr lang="en-US" sz="1200" dirty="0" err="1"/>
              <a:t>udang</a:t>
            </a:r>
            <a:endParaRPr lang="en-US" sz="1200" dirty="0"/>
          </a:p>
          <a:p>
            <a:pPr marL="342900" indent="-342900">
              <a:buFont typeface="+mj-lt"/>
              <a:buAutoNum type="arabicPeriod"/>
            </a:pPr>
            <a:r>
              <a:rPr lang="en-US" sz="1200" dirty="0" err="1"/>
              <a:t>Penguatan</a:t>
            </a:r>
            <a:r>
              <a:rPr lang="en-US" sz="1200" dirty="0"/>
              <a:t> industry </a:t>
            </a:r>
            <a:r>
              <a:rPr lang="en-US" sz="1200" dirty="0" err="1"/>
              <a:t>manufaktur</a:t>
            </a:r>
            <a:r>
              <a:rPr lang="en-US" sz="1200" dirty="0"/>
              <a:t> </a:t>
            </a:r>
            <a:r>
              <a:rPr lang="en-US" sz="1200" dirty="0" err="1"/>
              <a:t>berbasis</a:t>
            </a:r>
            <a:r>
              <a:rPr lang="en-US" sz="1200" dirty="0"/>
              <a:t> SDA </a:t>
            </a:r>
            <a:r>
              <a:rPr lang="en-US" sz="1200" dirty="0" err="1"/>
              <a:t>laut</a:t>
            </a:r>
            <a:r>
              <a:rPr lang="en-US" sz="1200" dirty="0"/>
              <a:t> dan </a:t>
            </a:r>
            <a:r>
              <a:rPr lang="en-US" sz="1200" dirty="0" err="1"/>
              <a:t>perairan</a:t>
            </a:r>
            <a:r>
              <a:rPr lang="en-US" sz="1200" dirty="0"/>
              <a:t> yang </a:t>
            </a:r>
            <a:r>
              <a:rPr lang="en-US" sz="1200" dirty="0" err="1"/>
              <a:t>berfokus</a:t>
            </a:r>
            <a:r>
              <a:rPr lang="en-US" sz="1200" dirty="0"/>
              <a:t> pada </a:t>
            </a:r>
            <a:r>
              <a:rPr lang="en-US" sz="1200" dirty="0" err="1"/>
              <a:t>pengembangan</a:t>
            </a:r>
            <a:r>
              <a:rPr lang="en-US" sz="1200" dirty="0"/>
              <a:t> </a:t>
            </a:r>
            <a:r>
              <a:rPr lang="en-US" sz="1200" dirty="0" err="1"/>
              <a:t>produk</a:t>
            </a:r>
            <a:r>
              <a:rPr lang="en-US" sz="1200" dirty="0"/>
              <a:t> </a:t>
            </a:r>
            <a:r>
              <a:rPr lang="en-US" sz="1200" dirty="0" err="1"/>
              <a:t>pangan</a:t>
            </a:r>
            <a:r>
              <a:rPr lang="en-US" sz="1200" dirty="0"/>
              <a:t> </a:t>
            </a:r>
            <a:r>
              <a:rPr lang="en-US" sz="1200" dirty="0" err="1"/>
              <a:t>energi</a:t>
            </a:r>
            <a:r>
              <a:rPr lang="en-US" sz="1200" dirty="0"/>
              <a:t> dan </a:t>
            </a:r>
            <a:r>
              <a:rPr lang="en-US" sz="1200" dirty="0" err="1"/>
              <a:t>farmasi</a:t>
            </a:r>
            <a:r>
              <a:rPr lang="en-US" sz="1200" dirty="0"/>
              <a:t> yang </a:t>
            </a:r>
            <a:r>
              <a:rPr lang="en-US" sz="1200" dirty="0" err="1"/>
              <a:t>bernilai</a:t>
            </a:r>
            <a:r>
              <a:rPr lang="en-US" sz="1200" dirty="0"/>
              <a:t> </a:t>
            </a:r>
            <a:r>
              <a:rPr lang="en-US" sz="1200" dirty="0" err="1"/>
              <a:t>tambah</a:t>
            </a:r>
            <a:r>
              <a:rPr lang="en-US" sz="1200" dirty="0"/>
              <a:t> dan </a:t>
            </a:r>
            <a:r>
              <a:rPr lang="en-US" sz="1200" dirty="0" err="1"/>
              <a:t>berteknologi</a:t>
            </a:r>
            <a:r>
              <a:rPr lang="en-US" sz="1200" dirty="0"/>
              <a:t> </a:t>
            </a:r>
            <a:r>
              <a:rPr lang="en-US" sz="1200" dirty="0" err="1"/>
              <a:t>tinggi</a:t>
            </a:r>
            <a:endParaRPr lang="en-US" sz="1200" dirty="0"/>
          </a:p>
          <a:p>
            <a:pPr marL="342900" indent="-342900">
              <a:buFont typeface="+mj-lt"/>
              <a:buAutoNum type="arabicPeriod"/>
            </a:pPr>
            <a:r>
              <a:rPr lang="en-US" sz="1200" dirty="0" err="1"/>
              <a:t>Penguatan</a:t>
            </a:r>
            <a:r>
              <a:rPr lang="en-US" sz="1200" dirty="0"/>
              <a:t> industry </a:t>
            </a:r>
            <a:r>
              <a:rPr lang="en-US" sz="1200" dirty="0" err="1"/>
              <a:t>transportasi</a:t>
            </a:r>
            <a:r>
              <a:rPr lang="en-US" sz="1200" dirty="0"/>
              <a:t> dan </a:t>
            </a:r>
            <a:r>
              <a:rPr lang="en-US" sz="1200" dirty="0" err="1"/>
              <a:t>logistik</a:t>
            </a:r>
            <a:r>
              <a:rPr lang="en-US" sz="1200" dirty="0"/>
              <a:t> </a:t>
            </a:r>
            <a:r>
              <a:rPr lang="en-US" sz="1200" dirty="0" err="1"/>
              <a:t>maritim</a:t>
            </a:r>
            <a:r>
              <a:rPr lang="en-US" sz="1200" dirty="0"/>
              <a:t> </a:t>
            </a:r>
            <a:r>
              <a:rPr lang="en-US" sz="1200" dirty="0" err="1"/>
              <a:t>utamanya</a:t>
            </a:r>
            <a:r>
              <a:rPr lang="en-US" sz="1200" dirty="0"/>
              <a:t> industry </a:t>
            </a:r>
            <a:r>
              <a:rPr lang="en-US" sz="1200" dirty="0" err="1"/>
              <a:t>pelayaran</a:t>
            </a:r>
            <a:r>
              <a:rPr lang="en-US" sz="1200" dirty="0"/>
              <a:t>, Pelabuhan dan </a:t>
            </a:r>
            <a:r>
              <a:rPr lang="en-US" sz="1200" dirty="0" err="1"/>
              <a:t>perkapalan</a:t>
            </a:r>
            <a:endParaRPr lang="en-US" sz="1200" dirty="0"/>
          </a:p>
          <a:p>
            <a:pPr marL="342900" indent="-342900">
              <a:buFont typeface="+mj-lt"/>
              <a:buAutoNum type="arabicPeriod"/>
            </a:pPr>
            <a:r>
              <a:rPr lang="en-US" sz="1200" dirty="0" err="1"/>
              <a:t>Pengembangan</a:t>
            </a:r>
            <a:r>
              <a:rPr lang="en-US" sz="1200" dirty="0"/>
              <a:t> </a:t>
            </a:r>
            <a:r>
              <a:rPr lang="en-US" sz="1200" dirty="0" err="1"/>
              <a:t>pariwisata</a:t>
            </a:r>
            <a:r>
              <a:rPr lang="en-US" sz="1200" dirty="0"/>
              <a:t> Bahari </a:t>
            </a:r>
            <a:r>
              <a:rPr lang="en-US" sz="1200" dirty="0" err="1"/>
              <a:t>berkelanjutan</a:t>
            </a:r>
            <a:r>
              <a:rPr lang="en-US" sz="1200" dirty="0"/>
              <a:t> yang </a:t>
            </a:r>
            <a:r>
              <a:rPr lang="en-US" sz="1200" dirty="0" err="1"/>
              <a:t>didukung</a:t>
            </a:r>
            <a:r>
              <a:rPr lang="en-US" sz="1200" dirty="0"/>
              <a:t> </a:t>
            </a:r>
            <a:r>
              <a:rPr lang="en-US" sz="1200" dirty="0" err="1"/>
              <a:t>penerapan</a:t>
            </a:r>
            <a:r>
              <a:rPr lang="en-US" sz="1200" dirty="0"/>
              <a:t> </a:t>
            </a:r>
            <a:r>
              <a:rPr lang="en-US" sz="1200" dirty="0" err="1"/>
              <a:t>standar</a:t>
            </a:r>
            <a:r>
              <a:rPr lang="en-US" sz="1200" dirty="0"/>
              <a:t>, SDM, investasi, dan </a:t>
            </a:r>
            <a:r>
              <a:rPr lang="en-US" sz="1200" dirty="0" err="1"/>
              <a:t>pengelolaan</a:t>
            </a:r>
            <a:r>
              <a:rPr lang="en-US" sz="1200" dirty="0"/>
              <a:t> </a:t>
            </a:r>
            <a:r>
              <a:rPr lang="en-US" sz="1200" dirty="0" err="1"/>
              <a:t>destinasi</a:t>
            </a:r>
            <a:r>
              <a:rPr lang="en-US" sz="1200" dirty="0"/>
              <a:t> Berbasis Masyarakat</a:t>
            </a:r>
          </a:p>
          <a:p>
            <a:pPr marL="342900" indent="-342900">
              <a:buFont typeface="+mj-lt"/>
              <a:buAutoNum type="arabicPeriod"/>
            </a:pPr>
            <a:r>
              <a:rPr lang="en-US" sz="1200" dirty="0" err="1"/>
              <a:t>Mempromosikan</a:t>
            </a:r>
            <a:r>
              <a:rPr lang="en-US" sz="1200" dirty="0"/>
              <a:t> </a:t>
            </a:r>
            <a:r>
              <a:rPr lang="en-US" sz="1200" dirty="0" err="1"/>
              <a:t>sektor-sektor</a:t>
            </a:r>
            <a:r>
              <a:rPr lang="en-US" sz="1200" dirty="0"/>
              <a:t> baru yang </a:t>
            </a:r>
            <a:r>
              <a:rPr lang="en-US" sz="1200" dirty="0" err="1"/>
              <a:t>mencakup</a:t>
            </a:r>
            <a:r>
              <a:rPr lang="en-US" sz="1200" dirty="0"/>
              <a:t> </a:t>
            </a:r>
            <a:r>
              <a:rPr lang="en-US" sz="1200" dirty="0" err="1"/>
              <a:t>energi</a:t>
            </a:r>
            <a:r>
              <a:rPr lang="en-US" sz="1200" dirty="0"/>
              <a:t> </a:t>
            </a:r>
            <a:r>
              <a:rPr lang="en-US" sz="1200" dirty="0" err="1"/>
              <a:t>laut</a:t>
            </a:r>
            <a:r>
              <a:rPr lang="en-US" sz="1200" dirty="0"/>
              <a:t> </a:t>
            </a:r>
            <a:r>
              <a:rPr lang="en-US" sz="1200" dirty="0" err="1"/>
              <a:t>terbarukan</a:t>
            </a:r>
            <a:r>
              <a:rPr lang="en-US" sz="1200" dirty="0"/>
              <a:t>, </a:t>
            </a:r>
            <a:r>
              <a:rPr lang="en-US" sz="1200" dirty="0" err="1"/>
              <a:t>pengembangan</a:t>
            </a:r>
            <a:r>
              <a:rPr lang="en-US" sz="1200" dirty="0"/>
              <a:t> </a:t>
            </a:r>
            <a:r>
              <a:rPr lang="en-US" sz="1200" dirty="0" err="1"/>
              <a:t>bioteknologi</a:t>
            </a:r>
            <a:r>
              <a:rPr lang="en-US" sz="1200" dirty="0"/>
              <a:t>, bioprospecting dan </a:t>
            </a:r>
            <a:r>
              <a:rPr lang="en-US" sz="1200" dirty="0" err="1"/>
              <a:t>bioekonomi</a:t>
            </a:r>
            <a:r>
              <a:rPr lang="en-US" sz="1200" dirty="0"/>
              <a:t> </a:t>
            </a:r>
            <a:r>
              <a:rPr lang="en-US" sz="1200" dirty="0" err="1"/>
              <a:t>kelautan</a:t>
            </a:r>
            <a:endParaRPr lang="en-US" sz="1200" dirty="0"/>
          </a:p>
          <a:p>
            <a:pPr marL="342900" indent="-342900">
              <a:buFont typeface="+mj-lt"/>
              <a:buAutoNum type="arabicPeriod"/>
            </a:pPr>
            <a:r>
              <a:rPr lang="en-US" sz="1200" dirty="0" err="1"/>
              <a:t>Pengelolaan</a:t>
            </a:r>
            <a:r>
              <a:rPr lang="en-US" sz="1200" dirty="0"/>
              <a:t> </a:t>
            </a:r>
            <a:r>
              <a:rPr lang="en-US" sz="1200" dirty="0" err="1"/>
              <a:t>konservasi</a:t>
            </a:r>
            <a:r>
              <a:rPr lang="en-US" sz="1200" dirty="0"/>
              <a:t> dan </a:t>
            </a:r>
            <a:r>
              <a:rPr lang="en-US" sz="1200" dirty="0" err="1"/>
              <a:t>jasa</a:t>
            </a:r>
            <a:r>
              <a:rPr lang="en-US" sz="1200" dirty="0"/>
              <a:t> </a:t>
            </a:r>
            <a:r>
              <a:rPr lang="en-US" sz="1200" dirty="0" err="1"/>
              <a:t>ekosistem</a:t>
            </a:r>
            <a:endParaRPr lang="en-US" sz="1200" dirty="0"/>
          </a:p>
          <a:p>
            <a:endParaRPr lang="en-US" sz="1200" dirty="0"/>
          </a:p>
          <a:p>
            <a:r>
              <a:rPr lang="en-US" sz="1200" dirty="0"/>
              <a:t>Tata Kelola yang baik : </a:t>
            </a:r>
          </a:p>
          <a:p>
            <a:pPr marL="342900" indent="-342900">
              <a:buFont typeface="+mj-lt"/>
              <a:buAutoNum type="arabicPeriod"/>
            </a:pPr>
            <a:r>
              <a:rPr lang="en-US" sz="1200" dirty="0"/>
              <a:t>Kebijakan yang </a:t>
            </a:r>
            <a:r>
              <a:rPr lang="en-US" sz="1200" dirty="0" err="1"/>
              <a:t>terintegrasi</a:t>
            </a:r>
            <a:endParaRPr lang="en-US" sz="1200" dirty="0"/>
          </a:p>
          <a:p>
            <a:pPr marL="342900" indent="-342900">
              <a:buFont typeface="+mj-lt"/>
              <a:buAutoNum type="arabicPeriod"/>
            </a:pPr>
            <a:r>
              <a:rPr lang="en-US" sz="1200" dirty="0" err="1"/>
              <a:t>Regulasi</a:t>
            </a:r>
            <a:r>
              <a:rPr lang="en-US" sz="1200" dirty="0"/>
              <a:t> yang </a:t>
            </a:r>
            <a:r>
              <a:rPr lang="en-US" sz="1200" dirty="0" err="1"/>
              <a:t>kondusif</a:t>
            </a:r>
            <a:endParaRPr lang="en-US" sz="1200" dirty="0"/>
          </a:p>
          <a:p>
            <a:pPr marL="342900" indent="-342900">
              <a:buFont typeface="+mj-lt"/>
              <a:buAutoNum type="arabicPeriod"/>
            </a:pPr>
            <a:r>
              <a:rPr lang="en-US" sz="1200" dirty="0" err="1"/>
              <a:t>Kelembagaan</a:t>
            </a:r>
            <a:r>
              <a:rPr lang="en-US" sz="1200" dirty="0"/>
              <a:t> yang </a:t>
            </a:r>
            <a:r>
              <a:rPr lang="en-US" sz="1200" dirty="0" err="1"/>
              <a:t>kompeten</a:t>
            </a:r>
            <a:endParaRPr lang="en-US" sz="1200" dirty="0"/>
          </a:p>
          <a:p>
            <a:pPr marL="342900" indent="-342900">
              <a:buFont typeface="+mj-lt"/>
              <a:buAutoNum type="arabicPeriod"/>
            </a:pPr>
            <a:r>
              <a:rPr lang="en-US" sz="1200" dirty="0" err="1"/>
              <a:t>Infrastruktur</a:t>
            </a:r>
            <a:r>
              <a:rPr lang="en-US" sz="1200" dirty="0"/>
              <a:t> yang </a:t>
            </a:r>
            <a:r>
              <a:rPr lang="en-US" sz="1200" dirty="0" err="1"/>
              <a:t>berkualitas</a:t>
            </a:r>
            <a:endParaRPr lang="en-US" sz="1200" dirty="0"/>
          </a:p>
          <a:p>
            <a:pPr marL="342900" indent="-342900">
              <a:buFont typeface="+mj-lt"/>
              <a:buAutoNum type="arabicPeriod"/>
            </a:pPr>
            <a:r>
              <a:rPr lang="en-US" sz="1200" dirty="0" err="1"/>
              <a:t>Pembiayaan</a:t>
            </a:r>
            <a:r>
              <a:rPr lang="en-US" sz="1200" dirty="0"/>
              <a:t> yang </a:t>
            </a:r>
            <a:r>
              <a:rPr lang="en-US" sz="1200" dirty="0" err="1"/>
              <a:t>berkelanjutan</a:t>
            </a:r>
            <a:endParaRPr lang="en-US" sz="1200" dirty="0"/>
          </a:p>
          <a:p>
            <a:pPr marL="342900" indent="-342900">
              <a:buFont typeface="+mj-lt"/>
              <a:buAutoNum type="arabicPeriod"/>
            </a:pPr>
            <a:endParaRPr lang="en-US" sz="1200" dirty="0"/>
          </a:p>
          <a:p>
            <a:pPr marL="228600" indent="-228600">
              <a:buFont typeface="+mj-lt"/>
              <a:buAutoNum type="arabicPeriod"/>
            </a:pPr>
            <a:r>
              <a:rPr lang="en-US" sz="1200" dirty="0" err="1"/>
              <a:t>Pengelolaan</a:t>
            </a:r>
            <a:r>
              <a:rPr lang="en-US" sz="1200" dirty="0"/>
              <a:t> Kesehatan </a:t>
            </a:r>
            <a:r>
              <a:rPr lang="en-US" sz="1200" dirty="0" err="1"/>
              <a:t>ekosistem</a:t>
            </a:r>
            <a:r>
              <a:rPr lang="en-US" sz="1200" dirty="0"/>
              <a:t> </a:t>
            </a:r>
            <a:r>
              <a:rPr lang="en-US" sz="1200" dirty="0" err="1"/>
              <a:t>pesisir</a:t>
            </a:r>
            <a:r>
              <a:rPr lang="en-US" sz="1200" dirty="0"/>
              <a:t> dan </a:t>
            </a:r>
            <a:r>
              <a:rPr lang="en-US" sz="1200" dirty="0" err="1"/>
              <a:t>laut</a:t>
            </a:r>
            <a:r>
              <a:rPr lang="en-US" sz="1200" dirty="0"/>
              <a:t> (ocean health)</a:t>
            </a:r>
          </a:p>
          <a:p>
            <a:pPr marL="228600" indent="-228600">
              <a:buFont typeface="+mj-lt"/>
              <a:buAutoNum type="arabicPeriod"/>
            </a:pPr>
            <a:r>
              <a:rPr lang="en-US" sz="1200" dirty="0" err="1"/>
              <a:t>Neraca</a:t>
            </a:r>
            <a:r>
              <a:rPr lang="en-US" sz="1200" dirty="0"/>
              <a:t> </a:t>
            </a:r>
            <a:r>
              <a:rPr lang="en-US" sz="1200" dirty="0" err="1"/>
              <a:t>sumber</a:t>
            </a:r>
            <a:r>
              <a:rPr lang="en-US" sz="1200" dirty="0"/>
              <a:t> </a:t>
            </a:r>
            <a:r>
              <a:rPr lang="en-US" sz="1200" dirty="0" err="1"/>
              <a:t>daya</a:t>
            </a:r>
            <a:r>
              <a:rPr lang="en-US" sz="1200" dirty="0"/>
              <a:t> </a:t>
            </a:r>
            <a:r>
              <a:rPr lang="en-US" sz="1200" dirty="0" err="1"/>
              <a:t>laut</a:t>
            </a:r>
            <a:r>
              <a:rPr lang="en-US" sz="1200" dirty="0"/>
              <a:t> (ocean accounting)</a:t>
            </a:r>
          </a:p>
          <a:p>
            <a:pPr marL="228600" indent="-228600">
              <a:buFont typeface="+mj-lt"/>
              <a:buAutoNum type="arabicPeriod"/>
            </a:pPr>
            <a:r>
              <a:rPr lang="en-US" sz="1200" dirty="0" err="1"/>
              <a:t>Penerapan</a:t>
            </a:r>
            <a:r>
              <a:rPr lang="en-US" sz="1200" dirty="0"/>
              <a:t> marine nature-based solution</a:t>
            </a:r>
          </a:p>
          <a:p>
            <a:pPr marL="228600" indent="-228600">
              <a:buFont typeface="+mj-lt"/>
              <a:buAutoNum type="arabicPeriod"/>
            </a:pPr>
            <a:r>
              <a:rPr lang="en-US" sz="1200" dirty="0" err="1"/>
              <a:t>Inventarisasi</a:t>
            </a:r>
            <a:r>
              <a:rPr lang="en-US" sz="1200" dirty="0"/>
              <a:t> </a:t>
            </a:r>
            <a:r>
              <a:rPr lang="en-US" sz="1200" dirty="0" err="1"/>
              <a:t>potensi</a:t>
            </a:r>
            <a:r>
              <a:rPr lang="en-US" sz="1200" dirty="0"/>
              <a:t> </a:t>
            </a:r>
            <a:r>
              <a:rPr lang="en-US" sz="1200" dirty="0" err="1"/>
              <a:t>sumber</a:t>
            </a:r>
            <a:r>
              <a:rPr lang="en-US" sz="1200" dirty="0"/>
              <a:t> </a:t>
            </a:r>
            <a:r>
              <a:rPr lang="en-US" sz="1200" dirty="0" err="1"/>
              <a:t>daya</a:t>
            </a:r>
            <a:r>
              <a:rPr lang="en-US" sz="1200" dirty="0"/>
              <a:t> </a:t>
            </a:r>
            <a:r>
              <a:rPr lang="en-US" sz="1200" dirty="0" err="1"/>
              <a:t>kelautan</a:t>
            </a:r>
            <a:endParaRPr lang="en-US" sz="1200" dirty="0"/>
          </a:p>
          <a:p>
            <a:pPr marL="228600" indent="-228600">
              <a:buFont typeface="+mj-lt"/>
              <a:buAutoNum type="arabicPeriod"/>
            </a:pPr>
            <a:r>
              <a:rPr lang="en-US" sz="1200" dirty="0" err="1"/>
              <a:t>Pengaturan</a:t>
            </a:r>
            <a:r>
              <a:rPr lang="en-US" sz="1200" dirty="0"/>
              <a:t> tata </a:t>
            </a:r>
            <a:r>
              <a:rPr lang="en-US" sz="1200" dirty="0" err="1"/>
              <a:t>ruang</a:t>
            </a:r>
            <a:r>
              <a:rPr lang="en-US" sz="1200" dirty="0"/>
              <a:t> </a:t>
            </a:r>
            <a:r>
              <a:rPr lang="en-US" sz="1200" dirty="0" err="1"/>
              <a:t>laut</a:t>
            </a:r>
            <a:r>
              <a:rPr lang="en-US" sz="1200" dirty="0"/>
              <a:t> dan </a:t>
            </a:r>
            <a:r>
              <a:rPr lang="en-US" sz="1200" dirty="0" err="1"/>
              <a:t>zonasi</a:t>
            </a:r>
            <a:r>
              <a:rPr lang="en-US" sz="1200" dirty="0"/>
              <a:t> </a:t>
            </a:r>
            <a:r>
              <a:rPr lang="en-US" sz="1200" dirty="0" err="1"/>
              <a:t>pesisir</a:t>
            </a:r>
            <a:r>
              <a:rPr lang="en-US" sz="1200" dirty="0"/>
              <a:t> yang </a:t>
            </a:r>
            <a:r>
              <a:rPr lang="en-US" sz="1200" dirty="0" err="1"/>
              <a:t>harmonis</a:t>
            </a:r>
            <a:endParaRPr lang="en-US" sz="1200" dirty="0"/>
          </a:p>
          <a:p>
            <a:pPr marL="228600" indent="-228600">
              <a:buFont typeface="+mj-lt"/>
              <a:buAutoNum type="arabicPeriod"/>
            </a:pPr>
            <a:r>
              <a:rPr lang="en-US" sz="1200" dirty="0" err="1"/>
              <a:t>Penangkapan</a:t>
            </a:r>
            <a:r>
              <a:rPr lang="en-US" sz="1200" dirty="0"/>
              <a:t> ikan </a:t>
            </a:r>
            <a:r>
              <a:rPr lang="en-US" sz="1200" dirty="0" err="1"/>
              <a:t>terukur</a:t>
            </a:r>
            <a:endParaRPr lang="en-US" sz="1200" dirty="0"/>
          </a:p>
          <a:p>
            <a:pPr marL="228600" indent="-228600">
              <a:buFont typeface="+mj-lt"/>
              <a:buAutoNum type="arabicPeriod"/>
            </a:pPr>
            <a:r>
              <a:rPr lang="en-US" sz="1200" dirty="0" err="1"/>
              <a:t>Peningkatan</a:t>
            </a:r>
            <a:r>
              <a:rPr lang="en-US" sz="1200" dirty="0"/>
              <a:t> </a:t>
            </a:r>
            <a:r>
              <a:rPr lang="en-US" sz="1200" dirty="0" err="1"/>
              <a:t>efektifitas</a:t>
            </a:r>
            <a:r>
              <a:rPr lang="en-US" sz="1200" dirty="0"/>
              <a:t> </a:t>
            </a:r>
            <a:r>
              <a:rPr lang="en-US" sz="1200" dirty="0" err="1"/>
              <a:t>pengelolaan</a:t>
            </a:r>
            <a:r>
              <a:rPr lang="en-US" sz="1200" dirty="0"/>
              <a:t> wilayah </a:t>
            </a:r>
            <a:r>
              <a:rPr lang="en-US" sz="1200" dirty="0" err="1"/>
              <a:t>pengelolaan</a:t>
            </a:r>
            <a:r>
              <a:rPr lang="en-US" sz="1200" dirty="0"/>
              <a:t> </a:t>
            </a:r>
            <a:r>
              <a:rPr lang="en-US" sz="1200" dirty="0" err="1"/>
              <a:t>perikanan</a:t>
            </a:r>
            <a:endParaRPr lang="en-US" sz="1200" dirty="0"/>
          </a:p>
          <a:p>
            <a:endParaRPr lang="en-US" sz="1200" dirty="0"/>
          </a:p>
          <a:p>
            <a:r>
              <a:rPr lang="en-US" sz="1200" dirty="0" err="1"/>
              <a:t>Pengembangan</a:t>
            </a:r>
            <a:r>
              <a:rPr lang="en-US" sz="1200" dirty="0"/>
              <a:t> ekonomi </a:t>
            </a:r>
            <a:r>
              <a:rPr lang="en-US" sz="1200" dirty="0" err="1"/>
              <a:t>biru</a:t>
            </a:r>
            <a:r>
              <a:rPr lang="en-US" sz="1200" dirty="0"/>
              <a:t> yang </a:t>
            </a:r>
            <a:r>
              <a:rPr lang="en-US" sz="1200" dirty="0" err="1"/>
              <a:t>berkelanjutan</a:t>
            </a:r>
            <a:r>
              <a:rPr lang="en-US" sz="1200" dirty="0"/>
              <a:t>:</a:t>
            </a:r>
          </a:p>
          <a:p>
            <a:pPr marL="228600" indent="-228600">
              <a:buAutoNum type="arabicPeriod"/>
            </a:pPr>
            <a:r>
              <a:rPr lang="en-US" sz="1200" dirty="0" err="1"/>
              <a:t>Penguatan</a:t>
            </a:r>
            <a:r>
              <a:rPr lang="en-US" sz="1200" dirty="0"/>
              <a:t> tata Kelola ekonomi </a:t>
            </a:r>
            <a:r>
              <a:rPr lang="en-US" sz="1200" dirty="0" err="1"/>
              <a:t>biru</a:t>
            </a:r>
            <a:endParaRPr lang="en-US" sz="1200" dirty="0"/>
          </a:p>
          <a:p>
            <a:pPr marL="228600" indent="-228600">
              <a:buAutoNum type="arabicPeriod"/>
            </a:pPr>
            <a:r>
              <a:rPr lang="en-US" sz="1200" dirty="0" err="1"/>
              <a:t>Peningkatan</a:t>
            </a:r>
            <a:r>
              <a:rPr lang="en-US" sz="1200" dirty="0"/>
              <a:t> </a:t>
            </a:r>
            <a:r>
              <a:rPr lang="en-US" sz="1200" dirty="0" err="1"/>
              <a:t>pengelolaan</a:t>
            </a:r>
            <a:r>
              <a:rPr lang="en-US" sz="1200" dirty="0"/>
              <a:t> </a:t>
            </a:r>
            <a:r>
              <a:rPr lang="en-US" sz="1200" dirty="0" err="1"/>
              <a:t>konservasi</a:t>
            </a:r>
            <a:r>
              <a:rPr lang="en-US" sz="1200" dirty="0"/>
              <a:t> </a:t>
            </a:r>
            <a:r>
              <a:rPr lang="en-US" sz="1200" dirty="0" err="1"/>
              <a:t>perairan</a:t>
            </a:r>
            <a:r>
              <a:rPr lang="en-US" sz="1200" dirty="0"/>
              <a:t> dan </a:t>
            </a:r>
            <a:r>
              <a:rPr lang="en-US" sz="1200" dirty="0" err="1"/>
              <a:t>ekosistem</a:t>
            </a:r>
            <a:r>
              <a:rPr lang="en-US" sz="1200" dirty="0"/>
              <a:t> </a:t>
            </a:r>
            <a:r>
              <a:rPr lang="en-US" sz="1200" dirty="0" err="1"/>
              <a:t>pesisir</a:t>
            </a:r>
            <a:endParaRPr lang="en-US" sz="1200" dirty="0"/>
          </a:p>
          <a:p>
            <a:pPr marL="228600" indent="-228600">
              <a:buAutoNum type="arabicPeriod"/>
            </a:pPr>
            <a:r>
              <a:rPr lang="en-US" sz="1200" dirty="0" err="1"/>
              <a:t>Penignkatan</a:t>
            </a:r>
            <a:r>
              <a:rPr lang="en-US" sz="1200" dirty="0"/>
              <a:t> </a:t>
            </a:r>
            <a:r>
              <a:rPr lang="en-US" sz="1200" dirty="0" err="1"/>
              <a:t>produktivitas</a:t>
            </a:r>
            <a:r>
              <a:rPr lang="en-US" sz="1200" dirty="0"/>
              <a:t> </a:t>
            </a:r>
            <a:r>
              <a:rPr lang="en-US" sz="1200" dirty="0" err="1"/>
              <a:t>perikanan</a:t>
            </a:r>
            <a:r>
              <a:rPr lang="en-US" sz="1200" dirty="0"/>
              <a:t> yang </a:t>
            </a:r>
            <a:r>
              <a:rPr lang="en-US" sz="1200" dirty="0" err="1"/>
              <a:t>terintegrasi</a:t>
            </a:r>
            <a:r>
              <a:rPr lang="en-US" sz="1200" dirty="0"/>
              <a:t> , modern, dan </a:t>
            </a:r>
            <a:r>
              <a:rPr lang="en-US" sz="1200" dirty="0" err="1"/>
              <a:t>berkelanjutan</a:t>
            </a:r>
            <a:endParaRPr lang="en-US" sz="1200" dirty="0"/>
          </a:p>
          <a:p>
            <a:pPr marL="228600" indent="-228600">
              <a:buAutoNum type="arabicPeriod"/>
            </a:pPr>
            <a:r>
              <a:rPr lang="en-US" sz="1200" dirty="0" err="1"/>
              <a:t>Pengembangan</a:t>
            </a:r>
            <a:r>
              <a:rPr lang="en-US" sz="1200" dirty="0"/>
              <a:t> industry garam dan </a:t>
            </a:r>
            <a:r>
              <a:rPr lang="en-US" sz="1200" dirty="0" err="1"/>
              <a:t>produk</a:t>
            </a:r>
            <a:r>
              <a:rPr lang="en-US" sz="1200" dirty="0"/>
              <a:t> </a:t>
            </a:r>
            <a:r>
              <a:rPr lang="en-US" sz="1200" dirty="0" err="1"/>
              <a:t>olahan</a:t>
            </a:r>
            <a:r>
              <a:rPr lang="en-US" sz="1200" dirty="0"/>
              <a:t> </a:t>
            </a:r>
            <a:r>
              <a:rPr lang="en-US" sz="1200" dirty="0" err="1"/>
              <a:t>hasil</a:t>
            </a:r>
            <a:r>
              <a:rPr lang="en-US" sz="1200" dirty="0"/>
              <a:t> </a:t>
            </a:r>
            <a:r>
              <a:rPr lang="en-US" sz="1200" dirty="0" err="1"/>
              <a:t>laut</a:t>
            </a:r>
            <a:endParaRPr lang="en-US" sz="1200" dirty="0"/>
          </a:p>
          <a:p>
            <a:pPr marL="228600" indent="-228600">
              <a:buAutoNum type="arabicPeriod"/>
            </a:pPr>
            <a:r>
              <a:rPr lang="en-US" sz="1200" dirty="0" err="1"/>
              <a:t>Penguatan</a:t>
            </a:r>
            <a:r>
              <a:rPr lang="en-US" sz="1200" dirty="0"/>
              <a:t> industry </a:t>
            </a:r>
            <a:r>
              <a:rPr lang="en-US" sz="1200" dirty="0" err="1"/>
              <a:t>transportasi</a:t>
            </a:r>
            <a:r>
              <a:rPr lang="en-US" sz="1200" dirty="0"/>
              <a:t> </a:t>
            </a:r>
            <a:r>
              <a:rPr lang="en-US" sz="1200" dirty="0" err="1"/>
              <a:t>laut</a:t>
            </a:r>
            <a:endParaRPr lang="en-US" sz="1200" dirty="0"/>
          </a:p>
          <a:p>
            <a:pPr marL="228600" indent="-228600">
              <a:buAutoNum type="arabicPeriod"/>
            </a:pPr>
            <a:r>
              <a:rPr lang="en-US" sz="1200" dirty="0" err="1"/>
              <a:t>Pengembangan</a:t>
            </a:r>
            <a:r>
              <a:rPr lang="en-US" sz="1200" dirty="0"/>
              <a:t> </a:t>
            </a:r>
            <a:r>
              <a:rPr lang="en-US" sz="1200" dirty="0" err="1"/>
              <a:t>pariwisata</a:t>
            </a:r>
            <a:r>
              <a:rPr lang="en-US" sz="1200" dirty="0"/>
              <a:t> Bahari dan </a:t>
            </a:r>
            <a:r>
              <a:rPr lang="en-US" sz="1200" dirty="0" err="1"/>
              <a:t>danau</a:t>
            </a:r>
            <a:endParaRPr lang="en-US" sz="1200" dirty="0"/>
          </a:p>
          <a:p>
            <a:pPr marL="228600" indent="-228600">
              <a:buAutoNum type="arabicPeriod"/>
            </a:pPr>
            <a:r>
              <a:rPr lang="en-US" sz="1200" dirty="0" err="1"/>
              <a:t>Pengembangan</a:t>
            </a:r>
            <a:r>
              <a:rPr lang="en-US" sz="1200" dirty="0"/>
              <a:t> ilmu </a:t>
            </a:r>
            <a:r>
              <a:rPr lang="en-US" sz="1200" dirty="0" err="1"/>
              <a:t>pengetahun</a:t>
            </a:r>
            <a:r>
              <a:rPr lang="en-US" sz="1200" dirty="0"/>
              <a:t> dan </a:t>
            </a:r>
            <a:r>
              <a:rPr lang="en-US" sz="1200" dirty="0" err="1"/>
              <a:t>teknologi</a:t>
            </a:r>
            <a:r>
              <a:rPr lang="en-US" sz="1200" dirty="0"/>
              <a:t>, </a:t>
            </a:r>
            <a:r>
              <a:rPr lang="en-US" sz="1200" dirty="0" err="1"/>
              <a:t>inovasi</a:t>
            </a:r>
            <a:r>
              <a:rPr lang="en-US" sz="1200" dirty="0"/>
              <a:t>, dan </a:t>
            </a:r>
            <a:r>
              <a:rPr lang="en-US" sz="1200" dirty="0" err="1"/>
              <a:t>sumber</a:t>
            </a:r>
            <a:r>
              <a:rPr lang="en-US" sz="1200" dirty="0"/>
              <a:t> </a:t>
            </a:r>
            <a:r>
              <a:rPr lang="en-US" sz="1200" dirty="0" err="1"/>
              <a:t>daya</a:t>
            </a:r>
            <a:r>
              <a:rPr lang="en-US" sz="1200" dirty="0"/>
              <a:t> </a:t>
            </a:r>
            <a:r>
              <a:rPr lang="en-US" sz="1200" dirty="0" err="1"/>
              <a:t>manusia</a:t>
            </a:r>
            <a:r>
              <a:rPr lang="en-US" sz="1200" dirty="0"/>
              <a:t> ekonomi </a:t>
            </a:r>
            <a:r>
              <a:rPr lang="en-US" sz="1200" dirty="0" err="1"/>
              <a:t>biru</a:t>
            </a:r>
            <a:endParaRPr lang="en-US" sz="1200" dirty="0"/>
          </a:p>
          <a:p>
            <a:pPr marL="228600" indent="-228600">
              <a:buAutoNum type="arabicPeriod"/>
            </a:pPr>
            <a:endParaRPr lang="en-ID" sz="1200" dirty="0"/>
          </a:p>
        </p:txBody>
      </p:sp>
    </p:spTree>
    <p:extLst>
      <p:ext uri="{BB962C8B-B14F-4D97-AF65-F5344CB8AC3E}">
        <p14:creationId xmlns:p14="http://schemas.microsoft.com/office/powerpoint/2010/main" val="2228329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F9199-7373-258F-23F4-F312041327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3" name="Title 2">
            <a:extLst>
              <a:ext uri="{FF2B5EF4-FFF2-40B4-BE49-F238E27FC236}">
                <a16:creationId xmlns:a16="http://schemas.microsoft.com/office/drawing/2014/main" id="{3FF65B5B-48F2-0DAF-8DC5-2D4D4E6B926E}"/>
              </a:ext>
            </a:extLst>
          </p:cNvPr>
          <p:cNvSpPr>
            <a:spLocks noGrp="1"/>
          </p:cNvSpPr>
          <p:nvPr>
            <p:ph type="title"/>
          </p:nvPr>
        </p:nvSpPr>
        <p:spPr/>
        <p:txBody>
          <a:bodyPr/>
          <a:lstStyle/>
          <a:p>
            <a:endParaRPr lang="en-ID"/>
          </a:p>
        </p:txBody>
      </p:sp>
      <p:pic>
        <p:nvPicPr>
          <p:cNvPr id="5" name="Picture 4">
            <a:extLst>
              <a:ext uri="{FF2B5EF4-FFF2-40B4-BE49-F238E27FC236}">
                <a16:creationId xmlns:a16="http://schemas.microsoft.com/office/drawing/2014/main" id="{EB0D7672-E312-40CC-47CF-C8E8E6E515AB}"/>
              </a:ext>
            </a:extLst>
          </p:cNvPr>
          <p:cNvPicPr>
            <a:picLocks noChangeAspect="1"/>
          </p:cNvPicPr>
          <p:nvPr/>
        </p:nvPicPr>
        <p:blipFill>
          <a:blip r:embed="rId2"/>
          <a:stretch>
            <a:fillRect/>
          </a:stretch>
        </p:blipFill>
        <p:spPr>
          <a:xfrm>
            <a:off x="318455" y="1637213"/>
            <a:ext cx="4647129" cy="1301196"/>
          </a:xfrm>
          <a:prstGeom prst="rect">
            <a:avLst/>
          </a:prstGeom>
        </p:spPr>
      </p:pic>
      <p:pic>
        <p:nvPicPr>
          <p:cNvPr id="7" name="Picture 6">
            <a:extLst>
              <a:ext uri="{FF2B5EF4-FFF2-40B4-BE49-F238E27FC236}">
                <a16:creationId xmlns:a16="http://schemas.microsoft.com/office/drawing/2014/main" id="{525878D6-4D12-125A-F1C2-A849AF7C92C1}"/>
              </a:ext>
            </a:extLst>
          </p:cNvPr>
          <p:cNvPicPr>
            <a:picLocks noChangeAspect="1"/>
          </p:cNvPicPr>
          <p:nvPr/>
        </p:nvPicPr>
        <p:blipFill>
          <a:blip r:embed="rId3"/>
          <a:stretch>
            <a:fillRect/>
          </a:stretch>
        </p:blipFill>
        <p:spPr>
          <a:xfrm>
            <a:off x="5131742" y="1628746"/>
            <a:ext cx="4502381" cy="1587582"/>
          </a:xfrm>
          <a:prstGeom prst="rect">
            <a:avLst/>
          </a:prstGeom>
        </p:spPr>
      </p:pic>
      <p:pic>
        <p:nvPicPr>
          <p:cNvPr id="9" name="Picture 8">
            <a:extLst>
              <a:ext uri="{FF2B5EF4-FFF2-40B4-BE49-F238E27FC236}">
                <a16:creationId xmlns:a16="http://schemas.microsoft.com/office/drawing/2014/main" id="{37263C00-BBE5-1E6D-48A5-7BBA10611896}"/>
              </a:ext>
            </a:extLst>
          </p:cNvPr>
          <p:cNvPicPr>
            <a:picLocks noChangeAspect="1"/>
          </p:cNvPicPr>
          <p:nvPr/>
        </p:nvPicPr>
        <p:blipFill>
          <a:blip r:embed="rId4"/>
          <a:stretch>
            <a:fillRect/>
          </a:stretch>
        </p:blipFill>
        <p:spPr>
          <a:xfrm>
            <a:off x="5131741" y="3267757"/>
            <a:ext cx="4502381" cy="1339919"/>
          </a:xfrm>
          <a:prstGeom prst="rect">
            <a:avLst/>
          </a:prstGeom>
        </p:spPr>
      </p:pic>
      <p:pic>
        <p:nvPicPr>
          <p:cNvPr id="11" name="Picture 10">
            <a:extLst>
              <a:ext uri="{FF2B5EF4-FFF2-40B4-BE49-F238E27FC236}">
                <a16:creationId xmlns:a16="http://schemas.microsoft.com/office/drawing/2014/main" id="{CA3E60EE-2FE0-53EE-95AA-ADE81D27A48B}"/>
              </a:ext>
            </a:extLst>
          </p:cNvPr>
          <p:cNvPicPr>
            <a:picLocks noChangeAspect="1"/>
          </p:cNvPicPr>
          <p:nvPr/>
        </p:nvPicPr>
        <p:blipFill>
          <a:blip r:embed="rId5"/>
          <a:stretch>
            <a:fillRect/>
          </a:stretch>
        </p:blipFill>
        <p:spPr>
          <a:xfrm>
            <a:off x="5150792" y="4860800"/>
            <a:ext cx="4483330" cy="1809843"/>
          </a:xfrm>
          <a:prstGeom prst="rect">
            <a:avLst/>
          </a:prstGeom>
        </p:spPr>
      </p:pic>
      <p:pic>
        <p:nvPicPr>
          <p:cNvPr id="13" name="Picture 12">
            <a:extLst>
              <a:ext uri="{FF2B5EF4-FFF2-40B4-BE49-F238E27FC236}">
                <a16:creationId xmlns:a16="http://schemas.microsoft.com/office/drawing/2014/main" id="{199B3BA0-6A27-25E3-58DE-E97895A9682C}"/>
              </a:ext>
            </a:extLst>
          </p:cNvPr>
          <p:cNvPicPr>
            <a:picLocks noChangeAspect="1"/>
          </p:cNvPicPr>
          <p:nvPr/>
        </p:nvPicPr>
        <p:blipFill>
          <a:blip r:embed="rId6"/>
          <a:stretch>
            <a:fillRect/>
          </a:stretch>
        </p:blipFill>
        <p:spPr>
          <a:xfrm>
            <a:off x="318455" y="3304888"/>
            <a:ext cx="4502381" cy="1130358"/>
          </a:xfrm>
          <a:prstGeom prst="rect">
            <a:avLst/>
          </a:prstGeom>
        </p:spPr>
      </p:pic>
      <p:pic>
        <p:nvPicPr>
          <p:cNvPr id="15" name="Picture 14">
            <a:extLst>
              <a:ext uri="{FF2B5EF4-FFF2-40B4-BE49-F238E27FC236}">
                <a16:creationId xmlns:a16="http://schemas.microsoft.com/office/drawing/2014/main" id="{BE2EB09B-ED40-867E-F980-9EEE8EBD46B5}"/>
              </a:ext>
            </a:extLst>
          </p:cNvPr>
          <p:cNvPicPr>
            <a:picLocks noChangeAspect="1"/>
          </p:cNvPicPr>
          <p:nvPr/>
        </p:nvPicPr>
        <p:blipFill>
          <a:blip r:embed="rId7"/>
          <a:stretch>
            <a:fillRect/>
          </a:stretch>
        </p:blipFill>
        <p:spPr>
          <a:xfrm>
            <a:off x="306687" y="4607676"/>
            <a:ext cx="4502381" cy="2457576"/>
          </a:xfrm>
          <a:prstGeom prst="rect">
            <a:avLst/>
          </a:prstGeom>
        </p:spPr>
      </p:pic>
      <p:sp>
        <p:nvSpPr>
          <p:cNvPr id="4" name="TextBox 3">
            <a:extLst>
              <a:ext uri="{FF2B5EF4-FFF2-40B4-BE49-F238E27FC236}">
                <a16:creationId xmlns:a16="http://schemas.microsoft.com/office/drawing/2014/main" id="{1BCD4C7E-1A26-B785-2C4A-5BE35A8199B3}"/>
              </a:ext>
            </a:extLst>
          </p:cNvPr>
          <p:cNvSpPr txBox="1"/>
          <p:nvPr/>
        </p:nvSpPr>
        <p:spPr>
          <a:xfrm>
            <a:off x="5276489" y="1146244"/>
            <a:ext cx="6455165" cy="5447645"/>
          </a:xfrm>
          <a:prstGeom prst="rect">
            <a:avLst/>
          </a:prstGeom>
          <a:solidFill>
            <a:schemeClr val="bg1"/>
          </a:solidFill>
        </p:spPr>
        <p:txBody>
          <a:bodyPr wrap="square">
            <a:spAutoFit/>
          </a:bodyPr>
          <a:lstStyle/>
          <a:p>
            <a:r>
              <a:rPr lang="en-US" sz="1200" dirty="0" err="1"/>
              <a:t>Pengembangan</a:t>
            </a:r>
            <a:r>
              <a:rPr lang="en-US" sz="1200" dirty="0"/>
              <a:t> </a:t>
            </a:r>
            <a:r>
              <a:rPr lang="en-US" sz="1200" dirty="0" err="1"/>
              <a:t>pangan</a:t>
            </a:r>
            <a:r>
              <a:rPr lang="en-US" sz="1200" dirty="0"/>
              <a:t> </a:t>
            </a:r>
            <a:r>
              <a:rPr lang="en-US" sz="1200" dirty="0" err="1"/>
              <a:t>akuatik</a:t>
            </a:r>
            <a:r>
              <a:rPr lang="en-US" sz="1200" dirty="0"/>
              <a:t> (</a:t>
            </a:r>
            <a:r>
              <a:rPr lang="en-US" sz="1200" dirty="0" err="1"/>
              <a:t>Bluefood</a:t>
            </a:r>
            <a:r>
              <a:rPr lang="en-US" sz="1200" dirty="0"/>
              <a:t>)</a:t>
            </a:r>
          </a:p>
          <a:p>
            <a:pPr marL="342900" indent="-342900">
              <a:buFont typeface="+mj-lt"/>
              <a:buAutoNum type="arabicPeriod"/>
            </a:pPr>
            <a:r>
              <a:rPr lang="en-US" sz="1200" dirty="0" err="1"/>
              <a:t>Peningkatan</a:t>
            </a:r>
            <a:r>
              <a:rPr lang="en-US" sz="1200" dirty="0"/>
              <a:t> </a:t>
            </a:r>
            <a:r>
              <a:rPr lang="en-US" sz="1200" dirty="0" err="1"/>
              <a:t>hasil</a:t>
            </a:r>
            <a:r>
              <a:rPr lang="en-US" sz="1200" dirty="0"/>
              <a:t> </a:t>
            </a:r>
            <a:r>
              <a:rPr lang="en-US" sz="1200" dirty="0" err="1"/>
              <a:t>produktivitas</a:t>
            </a:r>
            <a:r>
              <a:rPr lang="en-US" sz="1200" dirty="0"/>
              <a:t> </a:t>
            </a:r>
            <a:r>
              <a:rPr lang="en-US" sz="1200" dirty="0" err="1"/>
              <a:t>perikanan</a:t>
            </a:r>
            <a:endParaRPr lang="en-US" sz="1200" dirty="0"/>
          </a:p>
          <a:p>
            <a:pPr marL="342900" indent="-342900">
              <a:buFont typeface="+mj-lt"/>
              <a:buAutoNum type="arabicPeriod"/>
            </a:pPr>
            <a:r>
              <a:rPr lang="en-US" sz="1200" dirty="0" err="1"/>
              <a:t>Peningkatan</a:t>
            </a:r>
            <a:r>
              <a:rPr lang="en-US" sz="1200" dirty="0"/>
              <a:t> </a:t>
            </a:r>
            <a:r>
              <a:rPr lang="en-US" sz="1200" dirty="0" err="1"/>
              <a:t>nilai</a:t>
            </a:r>
            <a:r>
              <a:rPr lang="en-US" sz="1200" dirty="0"/>
              <a:t> </a:t>
            </a:r>
            <a:r>
              <a:rPr lang="en-US" sz="1200" dirty="0" err="1"/>
              <a:t>tabah</a:t>
            </a:r>
            <a:r>
              <a:rPr lang="en-US" sz="1200" dirty="0"/>
              <a:t> dan </a:t>
            </a:r>
            <a:r>
              <a:rPr lang="en-US" sz="1200" dirty="0" err="1"/>
              <a:t>daya</a:t>
            </a:r>
            <a:r>
              <a:rPr lang="en-US" sz="1200" dirty="0"/>
              <a:t> </a:t>
            </a:r>
            <a:r>
              <a:rPr lang="en-US" sz="1200" dirty="0" err="1"/>
              <a:t>saing</a:t>
            </a:r>
            <a:r>
              <a:rPr lang="en-US" sz="1200" dirty="0"/>
              <a:t> </a:t>
            </a:r>
            <a:r>
              <a:rPr lang="en-US" sz="1200" dirty="0" err="1"/>
              <a:t>produk</a:t>
            </a:r>
            <a:r>
              <a:rPr lang="en-US" sz="1200" dirty="0"/>
              <a:t> </a:t>
            </a:r>
            <a:r>
              <a:rPr lang="en-US" sz="1200" dirty="0" err="1"/>
              <a:t>perikanan</a:t>
            </a:r>
            <a:endParaRPr lang="en-US" sz="1200" dirty="0"/>
          </a:p>
          <a:p>
            <a:pPr marL="342900" indent="-342900">
              <a:buFont typeface="+mj-lt"/>
              <a:buAutoNum type="arabicPeriod"/>
            </a:pPr>
            <a:r>
              <a:rPr lang="en-US" sz="1200" dirty="0" err="1"/>
              <a:t>Keberlanjutan</a:t>
            </a:r>
            <a:r>
              <a:rPr lang="en-US" sz="1200" dirty="0"/>
              <a:t> </a:t>
            </a:r>
            <a:r>
              <a:rPr lang="en-US" sz="1200" dirty="0" err="1"/>
              <a:t>ekosistem</a:t>
            </a:r>
            <a:r>
              <a:rPr lang="en-US" sz="1200" dirty="0"/>
              <a:t> </a:t>
            </a:r>
            <a:r>
              <a:rPr lang="en-US" sz="1200" dirty="0" err="1"/>
              <a:t>perairan</a:t>
            </a:r>
            <a:r>
              <a:rPr lang="en-US" sz="1200" dirty="0"/>
              <a:t> dan </a:t>
            </a:r>
            <a:r>
              <a:rPr lang="en-US" sz="1200" dirty="0" err="1"/>
              <a:t>kesejahteraan</a:t>
            </a:r>
            <a:r>
              <a:rPr lang="en-US" sz="1200" dirty="0"/>
              <a:t> </a:t>
            </a:r>
            <a:r>
              <a:rPr lang="en-US" sz="1200" dirty="0" err="1"/>
              <a:t>pelaku</a:t>
            </a:r>
            <a:r>
              <a:rPr lang="en-US" sz="1200" dirty="0"/>
              <a:t> </a:t>
            </a:r>
            <a:r>
              <a:rPr lang="en-US" sz="1200" dirty="0" err="1"/>
              <a:t>usaha</a:t>
            </a:r>
            <a:r>
              <a:rPr lang="en-US" sz="1200" dirty="0"/>
              <a:t> </a:t>
            </a:r>
            <a:r>
              <a:rPr lang="en-US" sz="1200" dirty="0" err="1"/>
              <a:t>perikanan</a:t>
            </a:r>
            <a:endParaRPr lang="en-US" sz="1200" dirty="0"/>
          </a:p>
          <a:p>
            <a:endParaRPr lang="en-US" sz="1200" dirty="0"/>
          </a:p>
          <a:p>
            <a:r>
              <a:rPr lang="en-US" sz="1200" dirty="0" err="1"/>
              <a:t>Pengembangan</a:t>
            </a:r>
            <a:r>
              <a:rPr lang="en-US" sz="1200" dirty="0"/>
              <a:t> </a:t>
            </a:r>
            <a:r>
              <a:rPr lang="en-US" sz="1200" dirty="0" err="1"/>
              <a:t>pangan</a:t>
            </a:r>
            <a:r>
              <a:rPr lang="en-US" sz="1200" dirty="0"/>
              <a:t> </a:t>
            </a:r>
            <a:r>
              <a:rPr lang="en-US" sz="1200" dirty="0" err="1"/>
              <a:t>akuatik</a:t>
            </a:r>
            <a:r>
              <a:rPr lang="en-US" sz="1200" dirty="0"/>
              <a:t> (</a:t>
            </a:r>
            <a:r>
              <a:rPr lang="en-US" sz="1200" dirty="0" err="1"/>
              <a:t>Bluefood</a:t>
            </a:r>
            <a:r>
              <a:rPr lang="en-US" sz="1200" dirty="0"/>
              <a:t>)</a:t>
            </a:r>
          </a:p>
          <a:p>
            <a:pPr marL="342900" indent="-342900">
              <a:buFont typeface="+mj-lt"/>
              <a:buAutoNum type="arabicPeriod"/>
            </a:pPr>
            <a:r>
              <a:rPr lang="en-US" sz="1200" dirty="0" err="1"/>
              <a:t>Pengembangan</a:t>
            </a:r>
            <a:r>
              <a:rPr lang="en-US" sz="1200" dirty="0"/>
              <a:t> input </a:t>
            </a:r>
            <a:r>
              <a:rPr lang="en-US" sz="1200" dirty="0" err="1"/>
              <a:t>produksi</a:t>
            </a:r>
            <a:r>
              <a:rPr lang="en-US" sz="1200" dirty="0"/>
              <a:t> </a:t>
            </a:r>
            <a:r>
              <a:rPr lang="en-US" sz="1200" dirty="0" err="1"/>
              <a:t>perikanan</a:t>
            </a:r>
            <a:r>
              <a:rPr lang="en-US" sz="1200" dirty="0"/>
              <a:t> </a:t>
            </a:r>
            <a:r>
              <a:rPr lang="en-US" sz="1200" dirty="0" err="1"/>
              <a:t>budi</a:t>
            </a:r>
            <a:r>
              <a:rPr lang="en-US" sz="1200" dirty="0"/>
              <a:t> </a:t>
            </a:r>
            <a:r>
              <a:rPr lang="en-US" sz="1200" dirty="0" err="1"/>
              <a:t>daya</a:t>
            </a:r>
            <a:r>
              <a:rPr lang="en-US" sz="1200" dirty="0"/>
              <a:t>.</a:t>
            </a:r>
          </a:p>
          <a:p>
            <a:pPr marL="342900" indent="-342900">
              <a:buFont typeface="+mj-lt"/>
              <a:buAutoNum type="arabicPeriod"/>
            </a:pPr>
            <a:r>
              <a:rPr lang="en-US" sz="1200" dirty="0" err="1"/>
              <a:t>Pengembangan</a:t>
            </a:r>
            <a:r>
              <a:rPr lang="en-US" sz="1200" dirty="0"/>
              <a:t> </a:t>
            </a:r>
            <a:r>
              <a:rPr lang="en-US" sz="1200" dirty="0" err="1"/>
              <a:t>sarana</a:t>
            </a:r>
            <a:r>
              <a:rPr lang="en-US" sz="1200" dirty="0"/>
              <a:t> dan </a:t>
            </a:r>
            <a:r>
              <a:rPr lang="en-US" sz="1200" dirty="0" err="1"/>
              <a:t>prasarana</a:t>
            </a:r>
            <a:r>
              <a:rPr lang="en-US" sz="1200" dirty="0"/>
              <a:t> </a:t>
            </a:r>
            <a:r>
              <a:rPr lang="en-US" sz="1200" dirty="0" err="1"/>
              <a:t>produksi</a:t>
            </a:r>
            <a:r>
              <a:rPr lang="en-US" sz="1200" dirty="0"/>
              <a:t> </a:t>
            </a:r>
            <a:r>
              <a:rPr lang="en-US" sz="1200" dirty="0" err="1"/>
              <a:t>perikanan</a:t>
            </a:r>
            <a:r>
              <a:rPr lang="en-US" sz="1200" dirty="0"/>
              <a:t> </a:t>
            </a:r>
            <a:r>
              <a:rPr lang="en-US" sz="1200" dirty="0" err="1"/>
              <a:t>budi</a:t>
            </a:r>
            <a:r>
              <a:rPr lang="en-US" sz="1200" dirty="0"/>
              <a:t> </a:t>
            </a:r>
            <a:r>
              <a:rPr lang="en-US" sz="1200" dirty="0" err="1"/>
              <a:t>daya</a:t>
            </a:r>
            <a:r>
              <a:rPr lang="en-US" sz="1200" dirty="0"/>
              <a:t>.</a:t>
            </a:r>
          </a:p>
          <a:p>
            <a:pPr marL="342900" indent="-342900">
              <a:buFont typeface="+mj-lt"/>
              <a:buAutoNum type="arabicPeriod"/>
            </a:pPr>
            <a:r>
              <a:rPr lang="en-US" sz="1200" dirty="0" err="1"/>
              <a:t>Pengembangan</a:t>
            </a:r>
            <a:r>
              <a:rPr lang="en-US" sz="1200" dirty="0"/>
              <a:t> kawasan </a:t>
            </a:r>
            <a:r>
              <a:rPr lang="en-US" sz="1200" dirty="0" err="1"/>
              <a:t>berbasis</a:t>
            </a:r>
            <a:r>
              <a:rPr lang="en-US" sz="1200" dirty="0"/>
              <a:t> </a:t>
            </a:r>
            <a:r>
              <a:rPr lang="en-US" sz="1200" dirty="0" err="1"/>
              <a:t>komoditas</a:t>
            </a:r>
            <a:r>
              <a:rPr lang="en-US" sz="1200" dirty="0"/>
              <a:t> </a:t>
            </a:r>
            <a:r>
              <a:rPr lang="en-US" sz="1200" dirty="0" err="1"/>
              <a:t>unggulan</a:t>
            </a:r>
            <a:r>
              <a:rPr lang="en-US" sz="1200" dirty="0"/>
              <a:t> </a:t>
            </a:r>
            <a:r>
              <a:rPr lang="en-US" sz="1200" dirty="0" err="1"/>
              <a:t>perikanan</a:t>
            </a:r>
            <a:r>
              <a:rPr lang="en-US" sz="1200" dirty="0"/>
              <a:t> </a:t>
            </a:r>
            <a:r>
              <a:rPr lang="en-US" sz="1200" dirty="0" err="1"/>
              <a:t>budi</a:t>
            </a:r>
            <a:r>
              <a:rPr lang="en-US" sz="1200" dirty="0"/>
              <a:t> </a:t>
            </a:r>
            <a:r>
              <a:rPr lang="en-US" sz="1200" dirty="0" err="1"/>
              <a:t>daya</a:t>
            </a:r>
            <a:r>
              <a:rPr lang="en-US" sz="1200" dirty="0"/>
              <a:t> dan </a:t>
            </a:r>
            <a:r>
              <a:rPr lang="en-US" sz="1200" dirty="0" err="1"/>
              <a:t>revitalisasi</a:t>
            </a:r>
            <a:r>
              <a:rPr lang="en-US" sz="1200" dirty="0"/>
              <a:t> </a:t>
            </a:r>
            <a:r>
              <a:rPr lang="en-US" sz="1200" dirty="0" err="1"/>
              <a:t>tambak</a:t>
            </a:r>
            <a:r>
              <a:rPr lang="en-US" sz="1200" dirty="0"/>
              <a:t> rakyat.</a:t>
            </a:r>
          </a:p>
          <a:p>
            <a:pPr marL="342900" indent="-342900">
              <a:buFont typeface="+mj-lt"/>
              <a:buAutoNum type="arabicPeriod"/>
            </a:pPr>
            <a:r>
              <a:rPr lang="en-US" sz="1200" dirty="0" err="1"/>
              <a:t>Penguatan</a:t>
            </a:r>
            <a:r>
              <a:rPr lang="en-US" sz="1200" dirty="0"/>
              <a:t> tata </a:t>
            </a:r>
            <a:r>
              <a:rPr lang="en-US" sz="1200" dirty="0" err="1"/>
              <a:t>kelola</a:t>
            </a:r>
            <a:r>
              <a:rPr lang="en-US" sz="1200" dirty="0"/>
              <a:t> </a:t>
            </a:r>
            <a:r>
              <a:rPr lang="en-US" sz="1200" dirty="0" err="1"/>
              <a:t>mendukung</a:t>
            </a:r>
            <a:r>
              <a:rPr lang="en-US" sz="1200" dirty="0"/>
              <a:t> </a:t>
            </a:r>
            <a:r>
              <a:rPr lang="en-US" sz="1200" dirty="0" err="1"/>
              <a:t>transformasi</a:t>
            </a:r>
            <a:r>
              <a:rPr lang="en-US" sz="1200" dirty="0"/>
              <a:t> </a:t>
            </a:r>
            <a:r>
              <a:rPr lang="en-US" sz="1200" dirty="0" err="1"/>
              <a:t>perikanan</a:t>
            </a:r>
            <a:r>
              <a:rPr lang="en-US" sz="1200" dirty="0"/>
              <a:t> </a:t>
            </a:r>
            <a:r>
              <a:rPr lang="en-US" sz="1200" dirty="0" err="1"/>
              <a:t>budidaya</a:t>
            </a:r>
            <a:r>
              <a:rPr lang="en-US" sz="1200" dirty="0"/>
              <a:t>.</a:t>
            </a:r>
          </a:p>
          <a:p>
            <a:pPr marL="342900" indent="-342900">
              <a:buFont typeface="+mj-lt"/>
              <a:buAutoNum type="arabicPeriod"/>
            </a:pPr>
            <a:r>
              <a:rPr lang="en-US" sz="1200" dirty="0" err="1"/>
              <a:t>Pengembangan</a:t>
            </a:r>
            <a:r>
              <a:rPr lang="en-US" sz="1200" dirty="0"/>
              <a:t> </a:t>
            </a:r>
            <a:r>
              <a:rPr lang="en-US" sz="1200" dirty="0" err="1"/>
              <a:t>sarana</a:t>
            </a:r>
            <a:r>
              <a:rPr lang="en-US" sz="1200" dirty="0"/>
              <a:t> </a:t>
            </a:r>
            <a:r>
              <a:rPr lang="en-US" sz="1200" dirty="0" err="1"/>
              <a:t>prasarana</a:t>
            </a:r>
            <a:r>
              <a:rPr lang="en-US" sz="1200" dirty="0"/>
              <a:t> </a:t>
            </a:r>
            <a:r>
              <a:rPr lang="en-US" sz="1200" dirty="0" err="1"/>
              <a:t>produksi</a:t>
            </a:r>
            <a:r>
              <a:rPr lang="en-US" sz="1200" dirty="0"/>
              <a:t> </a:t>
            </a:r>
            <a:r>
              <a:rPr lang="en-US" sz="1200" dirty="0" err="1"/>
              <a:t>perikanan</a:t>
            </a:r>
            <a:r>
              <a:rPr lang="en-US" sz="1200" dirty="0"/>
              <a:t> </a:t>
            </a:r>
            <a:r>
              <a:rPr lang="en-US" sz="1200" dirty="0" err="1"/>
              <a:t>tangkap</a:t>
            </a:r>
            <a:r>
              <a:rPr lang="en-US" sz="1200" dirty="0"/>
              <a:t> </a:t>
            </a:r>
            <a:r>
              <a:rPr lang="en-US" sz="1200" dirty="0" err="1"/>
              <a:t>serta</a:t>
            </a:r>
            <a:r>
              <a:rPr lang="en-US" sz="1200" dirty="0"/>
              <a:t> kampung/</a:t>
            </a:r>
            <a:r>
              <a:rPr lang="en-US" sz="1200" dirty="0" err="1"/>
              <a:t>sentra</a:t>
            </a:r>
            <a:r>
              <a:rPr lang="en-US" sz="1200" dirty="0"/>
              <a:t> </a:t>
            </a:r>
            <a:r>
              <a:rPr lang="en-US" sz="1200" dirty="0" err="1"/>
              <a:t>nelayan</a:t>
            </a:r>
            <a:r>
              <a:rPr lang="en-US" sz="1200" dirty="0"/>
              <a:t>.</a:t>
            </a:r>
          </a:p>
          <a:p>
            <a:pPr marL="342900" indent="-342900">
              <a:buFont typeface="+mj-lt"/>
              <a:buAutoNum type="arabicPeriod"/>
            </a:pPr>
            <a:r>
              <a:rPr lang="en-US" sz="1200" dirty="0" err="1"/>
              <a:t>Peningkatan</a:t>
            </a:r>
            <a:r>
              <a:rPr lang="en-US" sz="1200" dirty="0"/>
              <a:t> </a:t>
            </a:r>
            <a:r>
              <a:rPr lang="en-US" sz="1200" dirty="0" err="1"/>
              <a:t>kapasitas</a:t>
            </a:r>
            <a:r>
              <a:rPr lang="en-US" sz="1200" dirty="0"/>
              <a:t> </a:t>
            </a:r>
            <a:r>
              <a:rPr lang="en-US" sz="1200" dirty="0" err="1"/>
              <a:t>kelembagaan</a:t>
            </a:r>
            <a:r>
              <a:rPr lang="en-US" sz="1200" dirty="0"/>
              <a:t> </a:t>
            </a:r>
            <a:r>
              <a:rPr lang="en-US" sz="1200" dirty="0" err="1"/>
              <a:t>usaha</a:t>
            </a:r>
            <a:r>
              <a:rPr lang="en-US" sz="1200" dirty="0"/>
              <a:t> </a:t>
            </a:r>
            <a:r>
              <a:rPr lang="en-US" sz="1200" dirty="0" err="1"/>
              <a:t>kelautan</a:t>
            </a:r>
            <a:r>
              <a:rPr lang="en-US" sz="1200" dirty="0"/>
              <a:t> dan </a:t>
            </a:r>
            <a:r>
              <a:rPr lang="en-US" sz="1200" dirty="0" err="1"/>
              <a:t>perikanan</a:t>
            </a:r>
            <a:r>
              <a:rPr lang="en-US" sz="1200" dirty="0"/>
              <a:t>.</a:t>
            </a:r>
          </a:p>
          <a:p>
            <a:pPr marL="342900" indent="-342900">
              <a:buFont typeface="+mj-lt"/>
              <a:buAutoNum type="arabicPeriod"/>
            </a:pPr>
            <a:r>
              <a:rPr lang="en-US" sz="1200" dirty="0" err="1"/>
              <a:t>Peningkatan</a:t>
            </a:r>
            <a:r>
              <a:rPr lang="en-US" sz="1200" dirty="0"/>
              <a:t> </a:t>
            </a:r>
            <a:r>
              <a:rPr lang="en-US" sz="1200" dirty="0" err="1"/>
              <a:t>kapasitas</a:t>
            </a:r>
            <a:r>
              <a:rPr lang="en-US" sz="1200" dirty="0"/>
              <a:t> </a:t>
            </a:r>
            <a:r>
              <a:rPr lang="en-US" sz="1200" dirty="0" err="1"/>
              <a:t>pendampingan</a:t>
            </a:r>
            <a:r>
              <a:rPr lang="en-US" sz="1200" dirty="0"/>
              <a:t>/</a:t>
            </a:r>
            <a:r>
              <a:rPr lang="en-US" sz="1200" dirty="0" err="1"/>
              <a:t>penyuluhan</a:t>
            </a:r>
            <a:r>
              <a:rPr lang="en-US" sz="1200" dirty="0"/>
              <a:t> </a:t>
            </a:r>
            <a:r>
              <a:rPr lang="en-US" sz="1200" dirty="0" err="1"/>
              <a:t>masyarakat</a:t>
            </a:r>
            <a:r>
              <a:rPr lang="en-US" sz="1200" dirty="0"/>
              <a:t> </a:t>
            </a:r>
            <a:r>
              <a:rPr lang="en-US" sz="1200" dirty="0" err="1"/>
              <a:t>kelautan</a:t>
            </a:r>
            <a:r>
              <a:rPr lang="en-US" sz="1200" dirty="0"/>
              <a:t> dan </a:t>
            </a:r>
            <a:r>
              <a:rPr lang="en-US" sz="1200" dirty="0" err="1"/>
              <a:t>perikanan</a:t>
            </a:r>
            <a:r>
              <a:rPr lang="en-US" sz="1200" dirty="0"/>
              <a:t>.</a:t>
            </a:r>
          </a:p>
          <a:p>
            <a:pPr marL="342900" indent="-342900">
              <a:buFont typeface="+mj-lt"/>
              <a:buAutoNum type="arabicPeriod"/>
            </a:pPr>
            <a:r>
              <a:rPr lang="en-US" sz="1200" dirty="0" err="1"/>
              <a:t>Peningkatan</a:t>
            </a:r>
            <a:r>
              <a:rPr lang="en-US" sz="1200" dirty="0"/>
              <a:t> </a:t>
            </a:r>
            <a:r>
              <a:rPr lang="en-US" sz="1200" dirty="0" err="1"/>
              <a:t>perlindungan</a:t>
            </a:r>
            <a:r>
              <a:rPr lang="en-US" sz="1200" dirty="0"/>
              <a:t> </a:t>
            </a:r>
            <a:r>
              <a:rPr lang="en-US" sz="1200" dirty="0" err="1"/>
              <a:t>terhadap</a:t>
            </a:r>
            <a:r>
              <a:rPr lang="en-US" sz="1200" dirty="0"/>
              <a:t> </a:t>
            </a:r>
            <a:r>
              <a:rPr lang="en-US" sz="1200" dirty="0" err="1"/>
              <a:t>pelaku</a:t>
            </a:r>
            <a:r>
              <a:rPr lang="en-US" sz="1200" dirty="0"/>
              <a:t> </a:t>
            </a:r>
            <a:r>
              <a:rPr lang="en-US" sz="1200" dirty="0" err="1"/>
              <a:t>usaha</a:t>
            </a:r>
            <a:r>
              <a:rPr lang="en-US" sz="1200" dirty="0"/>
              <a:t> </a:t>
            </a:r>
            <a:r>
              <a:rPr lang="en-US" sz="1200" dirty="0" err="1"/>
              <a:t>kelautan</a:t>
            </a:r>
            <a:r>
              <a:rPr lang="en-US" sz="1200" dirty="0"/>
              <a:t> dan </a:t>
            </a:r>
            <a:r>
              <a:rPr lang="en-US" sz="1200" dirty="0" err="1"/>
              <a:t>perikanan</a:t>
            </a:r>
            <a:r>
              <a:rPr lang="en-US" sz="1200" dirty="0"/>
              <a:t>.</a:t>
            </a:r>
          </a:p>
          <a:p>
            <a:pPr marL="342900" indent="-342900">
              <a:buFont typeface="+mj-lt"/>
              <a:buAutoNum type="arabicPeriod"/>
            </a:pPr>
            <a:r>
              <a:rPr lang="en-US" sz="1200" dirty="0" err="1"/>
              <a:t>Peningkatan</a:t>
            </a:r>
            <a:r>
              <a:rPr lang="en-US" sz="1200" dirty="0"/>
              <a:t> </a:t>
            </a:r>
            <a:r>
              <a:rPr lang="en-US" sz="1200" dirty="0" err="1"/>
              <a:t>sarana</a:t>
            </a:r>
            <a:r>
              <a:rPr lang="en-US" sz="1200" dirty="0"/>
              <a:t> dan </a:t>
            </a:r>
            <a:r>
              <a:rPr lang="en-US" sz="1200" dirty="0" err="1"/>
              <a:t>prasarana</a:t>
            </a:r>
            <a:r>
              <a:rPr lang="en-US" sz="1200" dirty="0"/>
              <a:t> </a:t>
            </a:r>
            <a:r>
              <a:rPr lang="en-US" sz="1200" dirty="0" err="1"/>
              <a:t>pengolahan</a:t>
            </a:r>
            <a:r>
              <a:rPr lang="en-US" sz="1200" dirty="0"/>
              <a:t>, </a:t>
            </a:r>
            <a:r>
              <a:rPr lang="en-US" sz="1200" dirty="0" err="1"/>
              <a:t>sistem</a:t>
            </a:r>
            <a:r>
              <a:rPr lang="en-US" sz="1200" dirty="0"/>
              <a:t> </a:t>
            </a:r>
            <a:r>
              <a:rPr lang="en-US" sz="1200" dirty="0" err="1"/>
              <a:t>rantai</a:t>
            </a:r>
            <a:r>
              <a:rPr lang="en-US" sz="1200" dirty="0"/>
              <a:t> </a:t>
            </a:r>
            <a:r>
              <a:rPr lang="en-US" sz="1200" dirty="0" err="1"/>
              <a:t>dingin</a:t>
            </a:r>
            <a:r>
              <a:rPr lang="en-US" sz="1200" dirty="0"/>
              <a:t>, dan </a:t>
            </a:r>
            <a:r>
              <a:rPr lang="en-US" sz="1200" dirty="0" err="1"/>
              <a:t>logistik</a:t>
            </a:r>
            <a:r>
              <a:rPr lang="en-US" sz="1200" dirty="0"/>
              <a:t> </a:t>
            </a:r>
            <a:r>
              <a:rPr lang="en-US" sz="1200" dirty="0" err="1"/>
              <a:t>perikanan</a:t>
            </a:r>
            <a:r>
              <a:rPr lang="en-US" sz="1200" dirty="0"/>
              <a:t>.</a:t>
            </a:r>
          </a:p>
          <a:p>
            <a:endParaRPr lang="en-US" sz="1200" dirty="0"/>
          </a:p>
          <a:p>
            <a:r>
              <a:rPr lang="en-US" sz="1200" dirty="0"/>
              <a:t>Ekonomi Biru</a:t>
            </a:r>
          </a:p>
          <a:p>
            <a:pPr marL="228600" indent="-228600">
              <a:buFont typeface="+mj-lt"/>
              <a:buAutoNum type="arabicPeriod"/>
            </a:pPr>
            <a:r>
              <a:rPr lang="en-US" sz="1200" dirty="0" err="1"/>
              <a:t>Penguatan</a:t>
            </a:r>
            <a:r>
              <a:rPr lang="en-US" sz="1200" dirty="0"/>
              <a:t> tata Kelola ekonomi </a:t>
            </a:r>
            <a:r>
              <a:rPr lang="en-US" sz="1200" dirty="0" err="1"/>
              <a:t>biru</a:t>
            </a:r>
            <a:endParaRPr lang="en-US" sz="1200" dirty="0"/>
          </a:p>
          <a:p>
            <a:pPr marL="228600" indent="-228600">
              <a:buFont typeface="+mj-lt"/>
              <a:buAutoNum type="arabicPeriod"/>
            </a:pPr>
            <a:r>
              <a:rPr lang="en-US" sz="1200" dirty="0" err="1"/>
              <a:t>Pengingkatan</a:t>
            </a:r>
            <a:r>
              <a:rPr lang="en-US" sz="1200" dirty="0"/>
              <a:t> </a:t>
            </a:r>
            <a:r>
              <a:rPr lang="en-US" sz="1200" dirty="0" err="1"/>
              <a:t>pengelolaan</a:t>
            </a:r>
            <a:r>
              <a:rPr lang="en-US" sz="1200" dirty="0"/>
              <a:t> </a:t>
            </a:r>
            <a:r>
              <a:rPr lang="en-US" sz="1200" dirty="0" err="1"/>
              <a:t>konservasi</a:t>
            </a:r>
            <a:r>
              <a:rPr lang="en-US" sz="1200" dirty="0"/>
              <a:t> </a:t>
            </a:r>
            <a:r>
              <a:rPr lang="en-US" sz="1200" dirty="0" err="1"/>
              <a:t>perairan</a:t>
            </a:r>
            <a:r>
              <a:rPr lang="en-US" sz="1200" dirty="0"/>
              <a:t> dan </a:t>
            </a:r>
            <a:r>
              <a:rPr lang="en-US" sz="1200" dirty="0" err="1"/>
              <a:t>ekosistem</a:t>
            </a:r>
            <a:r>
              <a:rPr lang="en-US" sz="1200" dirty="0"/>
              <a:t> </a:t>
            </a:r>
            <a:r>
              <a:rPr lang="en-US" sz="1200" dirty="0" err="1"/>
              <a:t>pesisir</a:t>
            </a:r>
            <a:endParaRPr lang="en-US" sz="1200" dirty="0"/>
          </a:p>
          <a:p>
            <a:pPr marL="228600" indent="-228600">
              <a:buFont typeface="+mj-lt"/>
              <a:buAutoNum type="arabicPeriod"/>
            </a:pPr>
            <a:r>
              <a:rPr lang="en-US" sz="1200" dirty="0" err="1"/>
              <a:t>Peningkatan</a:t>
            </a:r>
            <a:r>
              <a:rPr lang="en-US" sz="1200" dirty="0"/>
              <a:t> </a:t>
            </a:r>
            <a:r>
              <a:rPr lang="en-US" sz="1200" dirty="0" err="1"/>
              <a:t>produktivitas</a:t>
            </a:r>
            <a:r>
              <a:rPr lang="en-US" sz="1200" dirty="0"/>
              <a:t> </a:t>
            </a:r>
            <a:r>
              <a:rPr lang="en-US" sz="1200" dirty="0" err="1"/>
              <a:t>perikanan</a:t>
            </a:r>
            <a:r>
              <a:rPr lang="en-US" sz="1200" dirty="0"/>
              <a:t> yang </a:t>
            </a:r>
            <a:r>
              <a:rPr lang="en-US" sz="1200" dirty="0" err="1"/>
              <a:t>terintegrasi</a:t>
            </a:r>
            <a:r>
              <a:rPr lang="en-US" sz="1200" dirty="0"/>
              <a:t> </a:t>
            </a:r>
            <a:r>
              <a:rPr lang="en-US" sz="1200" dirty="0" err="1"/>
              <a:t>modedn</a:t>
            </a:r>
            <a:r>
              <a:rPr lang="en-US" sz="1200" dirty="0"/>
              <a:t> dan </a:t>
            </a:r>
            <a:r>
              <a:rPr lang="en-US" sz="1200" dirty="0" err="1"/>
              <a:t>berkelanjutan</a:t>
            </a:r>
            <a:endParaRPr lang="en-US" sz="1200" dirty="0"/>
          </a:p>
          <a:p>
            <a:pPr marL="228600" indent="-228600">
              <a:buFont typeface="+mj-lt"/>
              <a:buAutoNum type="arabicPeriod"/>
            </a:pPr>
            <a:r>
              <a:rPr lang="en-US" sz="1200" dirty="0" err="1"/>
              <a:t>Pengembangan</a:t>
            </a:r>
            <a:r>
              <a:rPr lang="en-US" sz="1200" dirty="0"/>
              <a:t> industry garam dan </a:t>
            </a:r>
            <a:r>
              <a:rPr lang="en-US" sz="1200" dirty="0" err="1"/>
              <a:t>produk</a:t>
            </a:r>
            <a:r>
              <a:rPr lang="en-US" sz="1200" dirty="0"/>
              <a:t> </a:t>
            </a:r>
            <a:r>
              <a:rPr lang="en-US" sz="1200" dirty="0" err="1"/>
              <a:t>olahan</a:t>
            </a:r>
            <a:r>
              <a:rPr lang="en-US" sz="1200" dirty="0"/>
              <a:t> </a:t>
            </a:r>
            <a:r>
              <a:rPr lang="en-US" sz="1200" dirty="0" err="1"/>
              <a:t>hasil</a:t>
            </a:r>
            <a:r>
              <a:rPr lang="en-US" sz="1200" dirty="0"/>
              <a:t> </a:t>
            </a:r>
            <a:r>
              <a:rPr lang="en-US" sz="1200" dirty="0" err="1"/>
              <a:t>laut</a:t>
            </a:r>
            <a:endParaRPr lang="en-US" sz="1200" dirty="0"/>
          </a:p>
          <a:p>
            <a:pPr marL="228600" indent="-228600">
              <a:buFont typeface="+mj-lt"/>
              <a:buAutoNum type="arabicPeriod"/>
            </a:pPr>
            <a:r>
              <a:rPr lang="en-US" sz="1200" dirty="0" err="1"/>
              <a:t>Penguatan</a:t>
            </a:r>
            <a:r>
              <a:rPr lang="en-US" sz="1200" dirty="0"/>
              <a:t> industry </a:t>
            </a:r>
            <a:r>
              <a:rPr lang="en-US" sz="1200" dirty="0" err="1"/>
              <a:t>transportasi</a:t>
            </a:r>
            <a:r>
              <a:rPr lang="en-US" sz="1200" dirty="0"/>
              <a:t> </a:t>
            </a:r>
            <a:r>
              <a:rPr lang="en-US" sz="1200" dirty="0" err="1"/>
              <a:t>laut</a:t>
            </a:r>
            <a:endParaRPr lang="en-US" sz="1200" dirty="0"/>
          </a:p>
          <a:p>
            <a:pPr marL="228600" indent="-228600">
              <a:buFont typeface="+mj-lt"/>
              <a:buAutoNum type="arabicPeriod"/>
            </a:pPr>
            <a:r>
              <a:rPr lang="en-US" sz="1200" dirty="0" err="1"/>
              <a:t>Pengembangan</a:t>
            </a:r>
            <a:r>
              <a:rPr lang="en-US" sz="1200" dirty="0"/>
              <a:t> </a:t>
            </a:r>
            <a:r>
              <a:rPr lang="en-US" sz="1200" dirty="0" err="1"/>
              <a:t>pariwisata</a:t>
            </a:r>
            <a:r>
              <a:rPr lang="en-US" sz="1200" dirty="0"/>
              <a:t> Berbasis Bahari dan </a:t>
            </a:r>
            <a:r>
              <a:rPr lang="en-US" sz="1200" dirty="0" err="1"/>
              <a:t>danau</a:t>
            </a:r>
            <a:endParaRPr lang="en-US" sz="1200" dirty="0"/>
          </a:p>
          <a:p>
            <a:pPr marL="228600" indent="-228600">
              <a:buFont typeface="+mj-lt"/>
              <a:buAutoNum type="arabicPeriod"/>
            </a:pPr>
            <a:r>
              <a:rPr lang="en-US" sz="1200" dirty="0" err="1"/>
              <a:t>Pengembangan</a:t>
            </a:r>
            <a:r>
              <a:rPr lang="en-US" sz="1200" dirty="0"/>
              <a:t> </a:t>
            </a:r>
            <a:r>
              <a:rPr lang="en-US" sz="1200" dirty="0" err="1"/>
              <a:t>iptek</a:t>
            </a:r>
            <a:r>
              <a:rPr lang="en-US" sz="1200" dirty="0"/>
              <a:t> </a:t>
            </a:r>
            <a:r>
              <a:rPr lang="en-US" sz="1200" dirty="0" err="1"/>
              <a:t>inovasi</a:t>
            </a:r>
            <a:r>
              <a:rPr lang="en-US" sz="1200" dirty="0"/>
              <a:t> dan SDM ekonomi </a:t>
            </a:r>
            <a:r>
              <a:rPr lang="en-US" sz="1200" dirty="0" err="1"/>
              <a:t>biru</a:t>
            </a:r>
            <a:endParaRPr lang="en-US" sz="1200" dirty="0"/>
          </a:p>
          <a:p>
            <a:endParaRPr lang="en-US" sz="1200" dirty="0"/>
          </a:p>
          <a:p>
            <a:endParaRPr lang="en-US" sz="1200" dirty="0"/>
          </a:p>
        </p:txBody>
      </p:sp>
    </p:spTree>
    <p:extLst>
      <p:ext uri="{BB962C8B-B14F-4D97-AF65-F5344CB8AC3E}">
        <p14:creationId xmlns:p14="http://schemas.microsoft.com/office/powerpoint/2010/main" val="3409304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4BE35B-8400-D68F-D534-6CE75697B0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3" name="Title 2">
            <a:extLst>
              <a:ext uri="{FF2B5EF4-FFF2-40B4-BE49-F238E27FC236}">
                <a16:creationId xmlns:a16="http://schemas.microsoft.com/office/drawing/2014/main" id="{914F7D64-DE36-E896-BFCE-5BC3AB3D77F6}"/>
              </a:ext>
            </a:extLst>
          </p:cNvPr>
          <p:cNvSpPr>
            <a:spLocks noGrp="1"/>
          </p:cNvSpPr>
          <p:nvPr>
            <p:ph type="title"/>
          </p:nvPr>
        </p:nvSpPr>
        <p:spPr/>
        <p:txBody>
          <a:bodyPr/>
          <a:lstStyle/>
          <a:p>
            <a:r>
              <a:rPr lang="en-US" dirty="0"/>
              <a:t>Nilai </a:t>
            </a:r>
            <a:r>
              <a:rPr lang="en-US" dirty="0" err="1"/>
              <a:t>Tukar</a:t>
            </a:r>
            <a:r>
              <a:rPr lang="en-US" dirty="0"/>
              <a:t> </a:t>
            </a:r>
            <a:r>
              <a:rPr lang="en-US" dirty="0" err="1"/>
              <a:t>Nelayan</a:t>
            </a:r>
            <a:endParaRPr lang="en-ID" dirty="0"/>
          </a:p>
        </p:txBody>
      </p:sp>
      <p:pic>
        <p:nvPicPr>
          <p:cNvPr id="5" name="Picture 4">
            <a:extLst>
              <a:ext uri="{FF2B5EF4-FFF2-40B4-BE49-F238E27FC236}">
                <a16:creationId xmlns:a16="http://schemas.microsoft.com/office/drawing/2014/main" id="{00ABF01A-0794-73E1-A20E-E31A4149E0BB}"/>
              </a:ext>
            </a:extLst>
          </p:cNvPr>
          <p:cNvPicPr>
            <a:picLocks noChangeAspect="1"/>
          </p:cNvPicPr>
          <p:nvPr/>
        </p:nvPicPr>
        <p:blipFill>
          <a:blip r:embed="rId2"/>
          <a:stretch>
            <a:fillRect/>
          </a:stretch>
        </p:blipFill>
        <p:spPr>
          <a:xfrm>
            <a:off x="332346" y="1364567"/>
            <a:ext cx="7013676" cy="6104704"/>
          </a:xfrm>
          <a:prstGeom prst="rect">
            <a:avLst/>
          </a:prstGeom>
        </p:spPr>
      </p:pic>
    </p:spTree>
    <p:extLst>
      <p:ext uri="{BB962C8B-B14F-4D97-AF65-F5344CB8AC3E}">
        <p14:creationId xmlns:p14="http://schemas.microsoft.com/office/powerpoint/2010/main" val="1204625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A2A2F7-DF70-937A-F8C2-C694F244E5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
        <p:nvSpPr>
          <p:cNvPr id="3" name="Title 2">
            <a:extLst>
              <a:ext uri="{FF2B5EF4-FFF2-40B4-BE49-F238E27FC236}">
                <a16:creationId xmlns:a16="http://schemas.microsoft.com/office/drawing/2014/main" id="{BCCEB946-EF6E-3E34-CFF9-EADBEF1A147C}"/>
              </a:ext>
            </a:extLst>
          </p:cNvPr>
          <p:cNvSpPr>
            <a:spLocks noGrp="1"/>
          </p:cNvSpPr>
          <p:nvPr>
            <p:ph type="title"/>
          </p:nvPr>
        </p:nvSpPr>
        <p:spPr/>
        <p:txBody>
          <a:bodyPr/>
          <a:lstStyle/>
          <a:p>
            <a:r>
              <a:rPr lang="en-US" dirty="0"/>
              <a:t>Issues and challenges faced by Indonesia's fisheries sector</a:t>
            </a:r>
            <a:endParaRPr lang="en-ID" dirty="0"/>
          </a:p>
        </p:txBody>
      </p:sp>
      <p:grpSp>
        <p:nvGrpSpPr>
          <p:cNvPr id="51" name="Group 50">
            <a:extLst>
              <a:ext uri="{FF2B5EF4-FFF2-40B4-BE49-F238E27FC236}">
                <a16:creationId xmlns:a16="http://schemas.microsoft.com/office/drawing/2014/main" id="{43A5D752-9DD0-5761-0342-4E215475DD9F}"/>
              </a:ext>
            </a:extLst>
          </p:cNvPr>
          <p:cNvGrpSpPr/>
          <p:nvPr/>
        </p:nvGrpSpPr>
        <p:grpSpPr>
          <a:xfrm>
            <a:off x="307446" y="1533903"/>
            <a:ext cx="3892883" cy="2114063"/>
            <a:chOff x="409046" y="1241803"/>
            <a:chExt cx="3892883" cy="2114063"/>
          </a:xfrm>
        </p:grpSpPr>
        <p:pic>
          <p:nvPicPr>
            <p:cNvPr id="21" name="Picture 20" descr="A group of people selling fish">
              <a:extLst>
                <a:ext uri="{FF2B5EF4-FFF2-40B4-BE49-F238E27FC236}">
                  <a16:creationId xmlns:a16="http://schemas.microsoft.com/office/drawing/2014/main" id="{0A2E1D7D-6217-CC8E-06B4-7E19C8F7BC47}"/>
                </a:ext>
              </a:extLst>
            </p:cNvPr>
            <p:cNvPicPr>
              <a:picLocks noChangeAspect="1"/>
            </p:cNvPicPr>
            <p:nvPr/>
          </p:nvPicPr>
          <p:blipFill>
            <a:blip r:embed="rId3">
              <a:extLst>
                <a:ext uri="{28A0092B-C50C-407E-A947-70E740481C1C}">
                  <a14:useLocalDpi xmlns:a14="http://schemas.microsoft.com/office/drawing/2010/main" val="0"/>
                </a:ext>
              </a:extLst>
            </a:blip>
            <a:srcRect l="35513" t="6250" r="14680" b="6250"/>
            <a:stretch>
              <a:fillRect/>
            </a:stretch>
          </p:blipFill>
          <p:spPr>
            <a:xfrm>
              <a:off x="409046" y="1368858"/>
              <a:ext cx="1748685" cy="1748685"/>
            </a:xfrm>
            <a:custGeom>
              <a:avLst/>
              <a:gdLst>
                <a:gd name="connsiteX0" fmla="*/ 956442 w 1912884"/>
                <a:gd name="connsiteY0" fmla="*/ 0 h 1912884"/>
                <a:gd name="connsiteX1" fmla="*/ 1912884 w 1912884"/>
                <a:gd name="connsiteY1" fmla="*/ 956442 h 1912884"/>
                <a:gd name="connsiteX2" fmla="*/ 956442 w 1912884"/>
                <a:gd name="connsiteY2" fmla="*/ 1912884 h 1912884"/>
                <a:gd name="connsiteX3" fmla="*/ 0 w 1912884"/>
                <a:gd name="connsiteY3" fmla="*/ 956442 h 1912884"/>
                <a:gd name="connsiteX4" fmla="*/ 956442 w 1912884"/>
                <a:gd name="connsiteY4" fmla="*/ 0 h 191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884" h="1912884">
                  <a:moveTo>
                    <a:pt x="956442" y="0"/>
                  </a:moveTo>
                  <a:cubicBezTo>
                    <a:pt x="1484670" y="0"/>
                    <a:pt x="1912884" y="428214"/>
                    <a:pt x="1912884" y="956442"/>
                  </a:cubicBezTo>
                  <a:cubicBezTo>
                    <a:pt x="1912884" y="1484670"/>
                    <a:pt x="1484670" y="1912884"/>
                    <a:pt x="956442" y="1912884"/>
                  </a:cubicBezTo>
                  <a:cubicBezTo>
                    <a:pt x="428214" y="1912884"/>
                    <a:pt x="0" y="1484670"/>
                    <a:pt x="0" y="956442"/>
                  </a:cubicBezTo>
                  <a:cubicBezTo>
                    <a:pt x="0" y="428214"/>
                    <a:pt x="428214" y="0"/>
                    <a:pt x="956442" y="0"/>
                  </a:cubicBezTo>
                  <a:close/>
                </a:path>
              </a:pathLst>
            </a:custGeom>
          </p:spPr>
        </p:pic>
        <p:sp>
          <p:nvSpPr>
            <p:cNvPr id="4" name="TextBox 3">
              <a:extLst>
                <a:ext uri="{FF2B5EF4-FFF2-40B4-BE49-F238E27FC236}">
                  <a16:creationId xmlns:a16="http://schemas.microsoft.com/office/drawing/2014/main" id="{9E68F4ED-5555-7976-97E6-D5617631B537}"/>
                </a:ext>
              </a:extLst>
            </p:cNvPr>
            <p:cNvSpPr txBox="1"/>
            <p:nvPr/>
          </p:nvSpPr>
          <p:spPr>
            <a:xfrm>
              <a:off x="2181029" y="1241803"/>
              <a:ext cx="2120900" cy="923330"/>
            </a:xfrm>
            <a:prstGeom prst="rect">
              <a:avLst/>
            </a:prstGeom>
            <a:noFill/>
          </p:spPr>
          <p:txBody>
            <a:bodyPr wrap="square">
              <a:spAutoFit/>
            </a:bodyPr>
            <a:lstStyle/>
            <a:p>
              <a:r>
                <a:rPr lang="fi-FI" sz="5400" b="1" dirty="0"/>
                <a:t>90</a:t>
              </a:r>
              <a:r>
                <a:rPr lang="fi-FI" sz="5400" b="1" baseline="30000" dirty="0"/>
                <a:t>%</a:t>
              </a:r>
            </a:p>
          </p:txBody>
        </p:sp>
        <p:sp>
          <p:nvSpPr>
            <p:cNvPr id="8" name="TextBox 7">
              <a:extLst>
                <a:ext uri="{FF2B5EF4-FFF2-40B4-BE49-F238E27FC236}">
                  <a16:creationId xmlns:a16="http://schemas.microsoft.com/office/drawing/2014/main" id="{A1F4CE18-5AAC-8097-57C8-96B92A388973}"/>
                </a:ext>
              </a:extLst>
            </p:cNvPr>
            <p:cNvSpPr txBox="1"/>
            <p:nvPr/>
          </p:nvSpPr>
          <p:spPr>
            <a:xfrm>
              <a:off x="2181030" y="2032427"/>
              <a:ext cx="1918968" cy="1323439"/>
            </a:xfrm>
            <a:prstGeom prst="rect">
              <a:avLst/>
            </a:prstGeom>
            <a:noFill/>
          </p:spPr>
          <p:txBody>
            <a:bodyPr wrap="square">
              <a:spAutoFit/>
            </a:bodyPr>
            <a:lstStyle/>
            <a:p>
              <a:r>
                <a:rPr lang="en-US" sz="1600" dirty="0"/>
                <a:t>of Marine and Fisheries Sector Business Actors in Indonesia are MSMEs</a:t>
              </a:r>
              <a:endParaRPr lang="en-ID" sz="1600" dirty="0"/>
            </a:p>
          </p:txBody>
        </p:sp>
      </p:grpSp>
      <p:grpSp>
        <p:nvGrpSpPr>
          <p:cNvPr id="50" name="Group 49">
            <a:extLst>
              <a:ext uri="{FF2B5EF4-FFF2-40B4-BE49-F238E27FC236}">
                <a16:creationId xmlns:a16="http://schemas.microsoft.com/office/drawing/2014/main" id="{A3F41EBA-B428-4B57-042D-C5995A5F6460}"/>
              </a:ext>
            </a:extLst>
          </p:cNvPr>
          <p:cNvGrpSpPr/>
          <p:nvPr/>
        </p:nvGrpSpPr>
        <p:grpSpPr>
          <a:xfrm>
            <a:off x="4085975" y="1385964"/>
            <a:ext cx="4608760" cy="2606505"/>
            <a:chOff x="409046" y="3498190"/>
            <a:chExt cx="4608760" cy="2606505"/>
          </a:xfrm>
        </p:grpSpPr>
        <p:sp>
          <p:nvSpPr>
            <p:cNvPr id="9" name="TextBox 8">
              <a:extLst>
                <a:ext uri="{FF2B5EF4-FFF2-40B4-BE49-F238E27FC236}">
                  <a16:creationId xmlns:a16="http://schemas.microsoft.com/office/drawing/2014/main" id="{3CAE6BDD-D437-52B3-C1B4-A455ED192F6D}"/>
                </a:ext>
              </a:extLst>
            </p:cNvPr>
            <p:cNvSpPr txBox="1"/>
            <p:nvPr/>
          </p:nvSpPr>
          <p:spPr>
            <a:xfrm>
              <a:off x="2266669" y="3498190"/>
              <a:ext cx="2751137" cy="923330"/>
            </a:xfrm>
            <a:prstGeom prst="rect">
              <a:avLst/>
            </a:prstGeom>
            <a:noFill/>
          </p:spPr>
          <p:txBody>
            <a:bodyPr wrap="square">
              <a:spAutoFit/>
            </a:bodyPr>
            <a:lstStyle/>
            <a:p>
              <a:r>
                <a:rPr lang="fi-FI" sz="5400" b="1" dirty="0"/>
                <a:t>2,1</a:t>
              </a:r>
              <a:r>
                <a:rPr lang="fi-FI" sz="5400" b="1" baseline="30000" dirty="0"/>
                <a:t>mio</a:t>
              </a:r>
            </a:p>
          </p:txBody>
        </p:sp>
        <p:sp>
          <p:nvSpPr>
            <p:cNvPr id="10" name="TextBox 9">
              <a:extLst>
                <a:ext uri="{FF2B5EF4-FFF2-40B4-BE49-F238E27FC236}">
                  <a16:creationId xmlns:a16="http://schemas.microsoft.com/office/drawing/2014/main" id="{37DE2337-D847-478F-8B5C-68949B4094EF}"/>
                </a:ext>
              </a:extLst>
            </p:cNvPr>
            <p:cNvSpPr txBox="1"/>
            <p:nvPr/>
          </p:nvSpPr>
          <p:spPr>
            <a:xfrm>
              <a:off x="2221232" y="4288813"/>
              <a:ext cx="2049656" cy="1815882"/>
            </a:xfrm>
            <a:prstGeom prst="rect">
              <a:avLst/>
            </a:prstGeom>
            <a:noFill/>
          </p:spPr>
          <p:txBody>
            <a:bodyPr wrap="square">
              <a:spAutoFit/>
            </a:bodyPr>
            <a:lstStyle/>
            <a:p>
              <a:r>
                <a:rPr lang="en-US" sz="1600" dirty="0"/>
                <a:t>people living in coastal areas are involved in small-scale fisheries, they rarely exceeds the national poverty line substantively</a:t>
              </a:r>
              <a:endParaRPr lang="en-ID" sz="1600" dirty="0"/>
            </a:p>
          </p:txBody>
        </p:sp>
        <p:pic>
          <p:nvPicPr>
            <p:cNvPr id="41" name="Picture 40" descr="A group of people eating food&#10;&#10;AI-generated content may be incorrect.">
              <a:extLst>
                <a:ext uri="{FF2B5EF4-FFF2-40B4-BE49-F238E27FC236}">
                  <a16:creationId xmlns:a16="http://schemas.microsoft.com/office/drawing/2014/main" id="{11E9385E-2741-ACFA-E843-B2BC13D08763}"/>
                </a:ext>
              </a:extLst>
            </p:cNvPr>
            <p:cNvPicPr>
              <a:picLocks noChangeAspect="1"/>
            </p:cNvPicPr>
            <p:nvPr/>
          </p:nvPicPr>
          <p:blipFill>
            <a:blip r:embed="rId4">
              <a:extLst>
                <a:ext uri="{28A0092B-C50C-407E-A947-70E740481C1C}">
                  <a14:useLocalDpi xmlns:a14="http://schemas.microsoft.com/office/drawing/2010/main" val="0"/>
                </a:ext>
              </a:extLst>
            </a:blip>
            <a:srcRect l="32402" t="11850" r="12471"/>
            <a:stretch>
              <a:fillRect/>
            </a:stretch>
          </p:blipFill>
          <p:spPr>
            <a:xfrm>
              <a:off x="409046" y="3754389"/>
              <a:ext cx="1748686" cy="1734753"/>
            </a:xfrm>
            <a:custGeom>
              <a:avLst/>
              <a:gdLst>
                <a:gd name="connsiteX0" fmla="*/ 874343 w 1748686"/>
                <a:gd name="connsiteY0" fmla="*/ 0 h 1734753"/>
                <a:gd name="connsiteX1" fmla="*/ 1748686 w 1748686"/>
                <a:gd name="connsiteY1" fmla="*/ 874343 h 1734753"/>
                <a:gd name="connsiteX2" fmla="*/ 1050554 w 1748686"/>
                <a:gd name="connsiteY2" fmla="*/ 1730922 h 1734753"/>
                <a:gd name="connsiteX3" fmla="*/ 1025453 w 1748686"/>
                <a:gd name="connsiteY3" fmla="*/ 1734753 h 1734753"/>
                <a:gd name="connsiteX4" fmla="*/ 723233 w 1748686"/>
                <a:gd name="connsiteY4" fmla="*/ 1734753 h 1734753"/>
                <a:gd name="connsiteX5" fmla="*/ 698132 w 1748686"/>
                <a:gd name="connsiteY5" fmla="*/ 1730922 h 1734753"/>
                <a:gd name="connsiteX6" fmla="*/ 0 w 1748686"/>
                <a:gd name="connsiteY6" fmla="*/ 874343 h 1734753"/>
                <a:gd name="connsiteX7" fmla="*/ 874343 w 1748686"/>
                <a:gd name="connsiteY7" fmla="*/ 0 h 17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686" h="1734753">
                  <a:moveTo>
                    <a:pt x="874343" y="0"/>
                  </a:moveTo>
                  <a:cubicBezTo>
                    <a:pt x="1357229" y="0"/>
                    <a:pt x="1748686" y="391457"/>
                    <a:pt x="1748686" y="874343"/>
                  </a:cubicBezTo>
                  <a:cubicBezTo>
                    <a:pt x="1748686" y="1296868"/>
                    <a:pt x="1448977" y="1649393"/>
                    <a:pt x="1050554" y="1730922"/>
                  </a:cubicBezTo>
                  <a:lnTo>
                    <a:pt x="1025453" y="1734753"/>
                  </a:lnTo>
                  <a:lnTo>
                    <a:pt x="723233" y="1734753"/>
                  </a:lnTo>
                  <a:lnTo>
                    <a:pt x="698132" y="1730922"/>
                  </a:lnTo>
                  <a:cubicBezTo>
                    <a:pt x="299710" y="1649393"/>
                    <a:pt x="0" y="1296868"/>
                    <a:pt x="0" y="874343"/>
                  </a:cubicBezTo>
                  <a:cubicBezTo>
                    <a:pt x="0" y="391457"/>
                    <a:pt x="391457" y="0"/>
                    <a:pt x="874343" y="0"/>
                  </a:cubicBezTo>
                  <a:close/>
                </a:path>
              </a:pathLst>
            </a:custGeom>
          </p:spPr>
        </p:pic>
      </p:grpSp>
      <p:grpSp>
        <p:nvGrpSpPr>
          <p:cNvPr id="49" name="Group 48">
            <a:extLst>
              <a:ext uri="{FF2B5EF4-FFF2-40B4-BE49-F238E27FC236}">
                <a16:creationId xmlns:a16="http://schemas.microsoft.com/office/drawing/2014/main" id="{D6684954-7302-4635-2E31-061BF812092B}"/>
              </a:ext>
            </a:extLst>
          </p:cNvPr>
          <p:cNvGrpSpPr/>
          <p:nvPr/>
        </p:nvGrpSpPr>
        <p:grpSpPr>
          <a:xfrm>
            <a:off x="8188942" y="1533903"/>
            <a:ext cx="3901458" cy="2360284"/>
            <a:chOff x="5577945" y="1241803"/>
            <a:chExt cx="3901458" cy="2360284"/>
          </a:xfrm>
        </p:grpSpPr>
        <p:pic>
          <p:nvPicPr>
            <p:cNvPr id="46" name="Picture 45" descr="A person holding a fish in a container&#10;&#10;AI-generated content may be incorrect.">
              <a:extLst>
                <a:ext uri="{FF2B5EF4-FFF2-40B4-BE49-F238E27FC236}">
                  <a16:creationId xmlns:a16="http://schemas.microsoft.com/office/drawing/2014/main" id="{63DF0E66-052F-CD54-90B9-CBE5313F66A3}"/>
                </a:ext>
              </a:extLst>
            </p:cNvPr>
            <p:cNvPicPr>
              <a:picLocks noChangeAspect="1"/>
            </p:cNvPicPr>
            <p:nvPr/>
          </p:nvPicPr>
          <p:blipFill>
            <a:blip r:embed="rId5">
              <a:extLst>
                <a:ext uri="{28A0092B-C50C-407E-A947-70E740481C1C}">
                  <a14:useLocalDpi xmlns:a14="http://schemas.microsoft.com/office/drawing/2010/main" val="0"/>
                </a:ext>
              </a:extLst>
            </a:blip>
            <a:srcRect l="31263" t="4458" r="11948" b="4458"/>
            <a:stretch>
              <a:fillRect/>
            </a:stretch>
          </p:blipFill>
          <p:spPr>
            <a:xfrm>
              <a:off x="5577945" y="1376462"/>
              <a:ext cx="1733183" cy="1733183"/>
            </a:xfrm>
            <a:custGeom>
              <a:avLst/>
              <a:gdLst>
                <a:gd name="connsiteX0" fmla="*/ 2657822 w 5315644"/>
                <a:gd name="connsiteY0" fmla="*/ 0 h 5315644"/>
                <a:gd name="connsiteX1" fmla="*/ 5315644 w 5315644"/>
                <a:gd name="connsiteY1" fmla="*/ 2657822 h 5315644"/>
                <a:gd name="connsiteX2" fmla="*/ 2657822 w 5315644"/>
                <a:gd name="connsiteY2" fmla="*/ 5315644 h 5315644"/>
                <a:gd name="connsiteX3" fmla="*/ 0 w 5315644"/>
                <a:gd name="connsiteY3" fmla="*/ 2657822 h 5315644"/>
                <a:gd name="connsiteX4" fmla="*/ 2657822 w 5315644"/>
                <a:gd name="connsiteY4" fmla="*/ 0 h 5315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5644" h="5315644">
                  <a:moveTo>
                    <a:pt x="2657822" y="0"/>
                  </a:moveTo>
                  <a:cubicBezTo>
                    <a:pt x="4125697" y="0"/>
                    <a:pt x="5315644" y="1189947"/>
                    <a:pt x="5315644" y="2657822"/>
                  </a:cubicBezTo>
                  <a:cubicBezTo>
                    <a:pt x="5315644" y="4125697"/>
                    <a:pt x="4125697" y="5315644"/>
                    <a:pt x="2657822" y="5315644"/>
                  </a:cubicBezTo>
                  <a:cubicBezTo>
                    <a:pt x="1189947" y="5315644"/>
                    <a:pt x="0" y="4125697"/>
                    <a:pt x="0" y="2657822"/>
                  </a:cubicBezTo>
                  <a:cubicBezTo>
                    <a:pt x="0" y="1189947"/>
                    <a:pt x="1189947" y="0"/>
                    <a:pt x="2657822" y="0"/>
                  </a:cubicBezTo>
                  <a:close/>
                </a:path>
              </a:pathLst>
            </a:custGeom>
          </p:spPr>
        </p:pic>
        <p:sp>
          <p:nvSpPr>
            <p:cNvPr id="47" name="TextBox 46">
              <a:extLst>
                <a:ext uri="{FF2B5EF4-FFF2-40B4-BE49-F238E27FC236}">
                  <a16:creationId xmlns:a16="http://schemas.microsoft.com/office/drawing/2014/main" id="{0D0E26A6-7415-ED8B-53FA-E84B99D3D899}"/>
                </a:ext>
              </a:extLst>
            </p:cNvPr>
            <p:cNvSpPr txBox="1"/>
            <p:nvPr/>
          </p:nvSpPr>
          <p:spPr>
            <a:xfrm>
              <a:off x="7358503" y="1241803"/>
              <a:ext cx="2120900" cy="923330"/>
            </a:xfrm>
            <a:prstGeom prst="rect">
              <a:avLst/>
            </a:prstGeom>
            <a:noFill/>
          </p:spPr>
          <p:txBody>
            <a:bodyPr wrap="square">
              <a:spAutoFit/>
            </a:bodyPr>
            <a:lstStyle/>
            <a:p>
              <a:r>
                <a:rPr lang="fi-FI" sz="5400" b="1" dirty="0"/>
                <a:t>1</a:t>
              </a:r>
              <a:r>
                <a:rPr lang="fi-FI" sz="5400" b="1" baseline="30000" dirty="0"/>
                <a:t>st</a:t>
              </a:r>
            </a:p>
          </p:txBody>
        </p:sp>
        <p:sp>
          <p:nvSpPr>
            <p:cNvPr id="48" name="TextBox 47">
              <a:extLst>
                <a:ext uri="{FF2B5EF4-FFF2-40B4-BE49-F238E27FC236}">
                  <a16:creationId xmlns:a16="http://schemas.microsoft.com/office/drawing/2014/main" id="{AC7007F4-E40A-32B2-8BFB-FB588FF3278A}"/>
                </a:ext>
              </a:extLst>
            </p:cNvPr>
            <p:cNvSpPr txBox="1"/>
            <p:nvPr/>
          </p:nvSpPr>
          <p:spPr>
            <a:xfrm>
              <a:off x="7358504" y="2032427"/>
              <a:ext cx="2049656" cy="1569660"/>
            </a:xfrm>
            <a:prstGeom prst="rect">
              <a:avLst/>
            </a:prstGeom>
            <a:noFill/>
          </p:spPr>
          <p:txBody>
            <a:bodyPr wrap="square">
              <a:spAutoFit/>
            </a:bodyPr>
            <a:lstStyle/>
            <a:p>
              <a:r>
                <a:rPr lang="en-US" sz="1600" dirty="0"/>
                <a:t>Marine capture fisheries and aquaculture are the largest sectors in Indonesia's Blue Economy</a:t>
              </a:r>
            </a:p>
          </p:txBody>
        </p:sp>
      </p:grpSp>
      <p:sp>
        <p:nvSpPr>
          <p:cNvPr id="53" name="TextBox 52">
            <a:extLst>
              <a:ext uri="{FF2B5EF4-FFF2-40B4-BE49-F238E27FC236}">
                <a16:creationId xmlns:a16="http://schemas.microsoft.com/office/drawing/2014/main" id="{5710F553-E70B-E8A8-66B3-47CAA930E496}"/>
              </a:ext>
            </a:extLst>
          </p:cNvPr>
          <p:cNvSpPr txBox="1"/>
          <p:nvPr/>
        </p:nvSpPr>
        <p:spPr>
          <a:xfrm>
            <a:off x="307445" y="4836831"/>
            <a:ext cx="1491009" cy="923330"/>
          </a:xfrm>
          <a:prstGeom prst="rect">
            <a:avLst/>
          </a:prstGeom>
          <a:noFill/>
        </p:spPr>
        <p:txBody>
          <a:bodyPr wrap="square">
            <a:spAutoFit/>
          </a:bodyPr>
          <a:lstStyle/>
          <a:p>
            <a:r>
              <a:rPr lang="en-ID" b="1" dirty="0"/>
              <a:t>overstock and overfishing</a:t>
            </a:r>
          </a:p>
        </p:txBody>
      </p:sp>
      <p:sp>
        <p:nvSpPr>
          <p:cNvPr id="54" name="TextBox 53">
            <a:extLst>
              <a:ext uri="{FF2B5EF4-FFF2-40B4-BE49-F238E27FC236}">
                <a16:creationId xmlns:a16="http://schemas.microsoft.com/office/drawing/2014/main" id="{DCC3147E-981D-0585-1BBE-D9E8411D8B8C}"/>
              </a:ext>
            </a:extLst>
          </p:cNvPr>
          <p:cNvSpPr txBox="1"/>
          <p:nvPr/>
        </p:nvSpPr>
        <p:spPr>
          <a:xfrm>
            <a:off x="1994719" y="4836831"/>
            <a:ext cx="2485586" cy="1292662"/>
          </a:xfrm>
          <a:prstGeom prst="rect">
            <a:avLst/>
          </a:prstGeom>
          <a:noFill/>
        </p:spPr>
        <p:txBody>
          <a:bodyPr wrap="square">
            <a:spAutoFit/>
          </a:bodyPr>
          <a:lstStyle/>
          <a:p>
            <a:r>
              <a:rPr lang="en-US" b="1" dirty="0"/>
              <a:t>unsustainable practices</a:t>
            </a:r>
            <a:r>
              <a:rPr lang="en-US" dirty="0"/>
              <a:t>,</a:t>
            </a:r>
          </a:p>
          <a:p>
            <a:r>
              <a:rPr lang="en-US" sz="1400" dirty="0"/>
              <a:t>including the replacement of mangrove and sea grass areas into aquaculture</a:t>
            </a:r>
            <a:endParaRPr lang="en-ID" dirty="0"/>
          </a:p>
        </p:txBody>
      </p:sp>
      <p:sp>
        <p:nvSpPr>
          <p:cNvPr id="55" name="TextBox 54">
            <a:extLst>
              <a:ext uri="{FF2B5EF4-FFF2-40B4-BE49-F238E27FC236}">
                <a16:creationId xmlns:a16="http://schemas.microsoft.com/office/drawing/2014/main" id="{9ADD17BF-6EC9-D501-845B-99805721C0D7}"/>
              </a:ext>
            </a:extLst>
          </p:cNvPr>
          <p:cNvSpPr txBox="1"/>
          <p:nvPr/>
        </p:nvSpPr>
        <p:spPr>
          <a:xfrm>
            <a:off x="4637316" y="4836831"/>
            <a:ext cx="2485586" cy="1200329"/>
          </a:xfrm>
          <a:prstGeom prst="rect">
            <a:avLst/>
          </a:prstGeom>
          <a:noFill/>
        </p:spPr>
        <p:txBody>
          <a:bodyPr wrap="square">
            <a:spAutoFit/>
          </a:bodyPr>
          <a:lstStyle/>
          <a:p>
            <a:r>
              <a:rPr lang="en-US" b="1" dirty="0"/>
              <a:t>lack of governance </a:t>
            </a:r>
            <a:r>
              <a:rPr lang="en-US" dirty="0"/>
              <a:t>in marine resources management to deal with IUUF</a:t>
            </a:r>
            <a:endParaRPr lang="en-ID" dirty="0"/>
          </a:p>
        </p:txBody>
      </p:sp>
      <p:sp>
        <p:nvSpPr>
          <p:cNvPr id="56" name="TextBox 55">
            <a:extLst>
              <a:ext uri="{FF2B5EF4-FFF2-40B4-BE49-F238E27FC236}">
                <a16:creationId xmlns:a16="http://schemas.microsoft.com/office/drawing/2014/main" id="{63584CDF-A5EC-924E-880D-9C680C6433E9}"/>
              </a:ext>
            </a:extLst>
          </p:cNvPr>
          <p:cNvSpPr txBox="1"/>
          <p:nvPr/>
        </p:nvSpPr>
        <p:spPr>
          <a:xfrm>
            <a:off x="7319166" y="4836831"/>
            <a:ext cx="2485586" cy="1200329"/>
          </a:xfrm>
          <a:prstGeom prst="rect">
            <a:avLst/>
          </a:prstGeom>
          <a:noFill/>
        </p:spPr>
        <p:txBody>
          <a:bodyPr wrap="square">
            <a:spAutoFit/>
          </a:bodyPr>
          <a:lstStyle/>
          <a:p>
            <a:r>
              <a:rPr lang="en-US" b="1" dirty="0"/>
              <a:t>stagnated productivity </a:t>
            </a:r>
            <a:r>
              <a:rPr lang="en-US" dirty="0"/>
              <a:t>due to welfare and working conditions problems</a:t>
            </a:r>
            <a:endParaRPr lang="en-ID" dirty="0"/>
          </a:p>
        </p:txBody>
      </p:sp>
      <p:sp>
        <p:nvSpPr>
          <p:cNvPr id="57" name="TextBox 56">
            <a:extLst>
              <a:ext uri="{FF2B5EF4-FFF2-40B4-BE49-F238E27FC236}">
                <a16:creationId xmlns:a16="http://schemas.microsoft.com/office/drawing/2014/main" id="{8DEB389D-5565-3378-3C98-7A3D2C670D14}"/>
              </a:ext>
            </a:extLst>
          </p:cNvPr>
          <p:cNvSpPr txBox="1"/>
          <p:nvPr/>
        </p:nvSpPr>
        <p:spPr>
          <a:xfrm>
            <a:off x="10197281" y="4836831"/>
            <a:ext cx="1821876" cy="923330"/>
          </a:xfrm>
          <a:prstGeom prst="rect">
            <a:avLst/>
          </a:prstGeom>
          <a:noFill/>
        </p:spPr>
        <p:txBody>
          <a:bodyPr wrap="square">
            <a:spAutoFit/>
          </a:bodyPr>
          <a:lstStyle/>
          <a:p>
            <a:r>
              <a:rPr lang="en-US" b="1" dirty="0"/>
              <a:t>pollution</a:t>
            </a:r>
            <a:r>
              <a:rPr lang="en-US" dirty="0"/>
              <a:t> and </a:t>
            </a:r>
            <a:r>
              <a:rPr lang="en-US" b="1" dirty="0"/>
              <a:t>ecosystem degradation</a:t>
            </a:r>
          </a:p>
        </p:txBody>
      </p:sp>
      <p:sp>
        <p:nvSpPr>
          <p:cNvPr id="58" name="TextBox 57">
            <a:extLst>
              <a:ext uri="{FF2B5EF4-FFF2-40B4-BE49-F238E27FC236}">
                <a16:creationId xmlns:a16="http://schemas.microsoft.com/office/drawing/2014/main" id="{58EDD2C5-D6F5-F8C0-0AB9-A095F52E552F}"/>
              </a:ext>
            </a:extLst>
          </p:cNvPr>
          <p:cNvSpPr txBox="1"/>
          <p:nvPr/>
        </p:nvSpPr>
        <p:spPr>
          <a:xfrm>
            <a:off x="2253278" y="4307662"/>
            <a:ext cx="8059474" cy="369332"/>
          </a:xfrm>
          <a:prstGeom prst="rect">
            <a:avLst/>
          </a:prstGeom>
          <a:noFill/>
        </p:spPr>
        <p:txBody>
          <a:bodyPr wrap="square">
            <a:spAutoFit/>
          </a:bodyPr>
          <a:lstStyle/>
          <a:p>
            <a:r>
              <a:rPr lang="en-US" b="1" dirty="0"/>
              <a:t>The issues and challenges in Marine capture fisheries and aquaculture </a:t>
            </a:r>
            <a:endParaRPr lang="en-ID" b="1" dirty="0"/>
          </a:p>
        </p:txBody>
      </p:sp>
    </p:spTree>
    <p:extLst>
      <p:ext uri="{BB962C8B-B14F-4D97-AF65-F5344CB8AC3E}">
        <p14:creationId xmlns:p14="http://schemas.microsoft.com/office/powerpoint/2010/main" val="4091577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717A6-E626-0E0D-065B-66C1EA452C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3" name="Title 2">
            <a:extLst>
              <a:ext uri="{FF2B5EF4-FFF2-40B4-BE49-F238E27FC236}">
                <a16:creationId xmlns:a16="http://schemas.microsoft.com/office/drawing/2014/main" id="{A4BDE8D2-CEFD-7881-F86C-1BF405ECE994}"/>
              </a:ext>
            </a:extLst>
          </p:cNvPr>
          <p:cNvSpPr>
            <a:spLocks noGrp="1"/>
          </p:cNvSpPr>
          <p:nvPr>
            <p:ph type="title"/>
          </p:nvPr>
        </p:nvSpPr>
        <p:spPr/>
        <p:txBody>
          <a:bodyPr/>
          <a:lstStyle/>
          <a:p>
            <a:r>
              <a:rPr lang="en-US" dirty="0"/>
              <a:t>The direction of marine capture fisheries and aquaculture development</a:t>
            </a:r>
            <a:endParaRPr lang="en-ID" dirty="0"/>
          </a:p>
        </p:txBody>
      </p:sp>
      <p:sp>
        <p:nvSpPr>
          <p:cNvPr id="5" name="TextBox 4">
            <a:extLst>
              <a:ext uri="{FF2B5EF4-FFF2-40B4-BE49-F238E27FC236}">
                <a16:creationId xmlns:a16="http://schemas.microsoft.com/office/drawing/2014/main" id="{3DB9DB26-B60B-BFB3-9C0C-E989E28178AB}"/>
              </a:ext>
            </a:extLst>
          </p:cNvPr>
          <p:cNvSpPr txBox="1"/>
          <p:nvPr/>
        </p:nvSpPr>
        <p:spPr>
          <a:xfrm>
            <a:off x="1021362" y="1356770"/>
            <a:ext cx="5341338" cy="707886"/>
          </a:xfrm>
          <a:prstGeom prst="rect">
            <a:avLst/>
          </a:prstGeom>
          <a:noFill/>
        </p:spPr>
        <p:txBody>
          <a:bodyPr wrap="square">
            <a:spAutoFit/>
          </a:bodyPr>
          <a:lstStyle/>
          <a:p>
            <a:r>
              <a:rPr lang="en-US" sz="2000" dirty="0"/>
              <a:t>Improve productivity, enhance the value added and the sustainable practices </a:t>
            </a:r>
            <a:endParaRPr lang="en-ID" sz="2000" dirty="0"/>
          </a:p>
        </p:txBody>
      </p:sp>
      <p:pic>
        <p:nvPicPr>
          <p:cNvPr id="6" name="Google Shape;570;g29dc57a3f5e_10_2052">
            <a:extLst>
              <a:ext uri="{FF2B5EF4-FFF2-40B4-BE49-F238E27FC236}">
                <a16:creationId xmlns:a16="http://schemas.microsoft.com/office/drawing/2014/main" id="{43413C52-433A-26C4-0799-88F831943DD7}"/>
              </a:ext>
            </a:extLst>
          </p:cNvPr>
          <p:cNvPicPr preferRelativeResize="0"/>
          <p:nvPr/>
        </p:nvPicPr>
        <p:blipFill rotWithShape="1">
          <a:blip r:embed="rId2">
            <a:alphaModFix/>
          </a:blip>
          <a:srcRect/>
          <a:stretch/>
        </p:blipFill>
        <p:spPr>
          <a:xfrm flipH="1">
            <a:off x="230936" y="1186050"/>
            <a:ext cx="790426" cy="817051"/>
          </a:xfrm>
          <a:prstGeom prst="rect">
            <a:avLst/>
          </a:prstGeom>
          <a:noFill/>
          <a:ln>
            <a:noFill/>
          </a:ln>
        </p:spPr>
      </p:pic>
      <p:sp>
        <p:nvSpPr>
          <p:cNvPr id="8" name="TextBox 7">
            <a:extLst>
              <a:ext uri="{FF2B5EF4-FFF2-40B4-BE49-F238E27FC236}">
                <a16:creationId xmlns:a16="http://schemas.microsoft.com/office/drawing/2014/main" id="{1CBDE57D-6DF9-6907-BF60-C126316DDF5F}"/>
              </a:ext>
            </a:extLst>
          </p:cNvPr>
          <p:cNvSpPr txBox="1"/>
          <p:nvPr/>
        </p:nvSpPr>
        <p:spPr>
          <a:xfrm>
            <a:off x="6574288" y="1387547"/>
            <a:ext cx="5854700" cy="646331"/>
          </a:xfrm>
          <a:prstGeom prst="rect">
            <a:avLst/>
          </a:prstGeom>
          <a:noFill/>
        </p:spPr>
        <p:txBody>
          <a:bodyPr wrap="square">
            <a:spAutoFit/>
          </a:bodyPr>
          <a:lstStyle/>
          <a:p>
            <a:r>
              <a:rPr lang="en-US" dirty="0"/>
              <a:t>Promoting the implementation of sustainable management of fisheries and aquaculture activities</a:t>
            </a:r>
            <a:endParaRPr lang="en-ID" dirty="0"/>
          </a:p>
        </p:txBody>
      </p:sp>
      <p:sp>
        <p:nvSpPr>
          <p:cNvPr id="9" name="TextBox 8">
            <a:extLst>
              <a:ext uri="{FF2B5EF4-FFF2-40B4-BE49-F238E27FC236}">
                <a16:creationId xmlns:a16="http://schemas.microsoft.com/office/drawing/2014/main" id="{F0748484-D6B6-94F0-B0A1-894812625C80}"/>
              </a:ext>
            </a:extLst>
          </p:cNvPr>
          <p:cNvSpPr txBox="1"/>
          <p:nvPr/>
        </p:nvSpPr>
        <p:spPr>
          <a:xfrm>
            <a:off x="120194" y="2452514"/>
            <a:ext cx="5661864" cy="707886"/>
          </a:xfrm>
          <a:prstGeom prst="roundRect">
            <a:avLst/>
          </a:prstGeom>
          <a:gradFill flip="none" rotWithShape="1">
            <a:gsLst>
              <a:gs pos="0">
                <a:schemeClr val="accent6">
                  <a:lumMod val="50000"/>
                </a:schemeClr>
              </a:gs>
              <a:gs pos="100000">
                <a:srgbClr val="0C8EA6"/>
              </a:gs>
            </a:gsLst>
            <a:path path="circle">
              <a:fillToRect l="100000" t="100000"/>
            </a:path>
            <a:tileRect r="-100000" b="-100000"/>
          </a:gradFill>
        </p:spPr>
        <p:txBody>
          <a:bodyPr wrap="square" anchor="ctr">
            <a:noAutofit/>
          </a:bodyPr>
          <a:lstStyle>
            <a:defPPr>
              <a:defRPr lang="en-US"/>
            </a:defPPr>
            <a:lvl1pPr>
              <a:defRPr>
                <a:solidFill>
                  <a:schemeClr val="bg1"/>
                </a:solidFill>
              </a:defRPr>
            </a:lvl1pPr>
          </a:lstStyle>
          <a:p>
            <a:r>
              <a:rPr lang="en-US" sz="1400" b="1" dirty="0">
                <a:solidFill>
                  <a:srgbClr val="FFFF00"/>
                </a:solidFill>
              </a:rPr>
              <a:t>implementing marine capture fisheries-based quota</a:t>
            </a:r>
            <a:r>
              <a:rPr lang="en-US" sz="1400" dirty="0"/>
              <a:t>, ecosystem approach and better harvest strategy</a:t>
            </a:r>
            <a:endParaRPr lang="en-ID" sz="1400" dirty="0"/>
          </a:p>
        </p:txBody>
      </p:sp>
      <p:sp>
        <p:nvSpPr>
          <p:cNvPr id="10" name="Arrow: Bent 9">
            <a:extLst>
              <a:ext uri="{FF2B5EF4-FFF2-40B4-BE49-F238E27FC236}">
                <a16:creationId xmlns:a16="http://schemas.microsoft.com/office/drawing/2014/main" id="{8036AC91-6703-AD8D-5B8F-24BF733FDB76}"/>
              </a:ext>
            </a:extLst>
          </p:cNvPr>
          <p:cNvSpPr/>
          <p:nvPr/>
        </p:nvSpPr>
        <p:spPr>
          <a:xfrm rot="5400000" flipV="1">
            <a:off x="-1269177" y="924454"/>
            <a:ext cx="736600" cy="786258"/>
          </a:xfrm>
          <a:prstGeom prst="ben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11" name="TextBox 10">
            <a:extLst>
              <a:ext uri="{FF2B5EF4-FFF2-40B4-BE49-F238E27FC236}">
                <a16:creationId xmlns:a16="http://schemas.microsoft.com/office/drawing/2014/main" id="{E96899C0-B936-0D17-8500-9E26DEFDF81D}"/>
              </a:ext>
            </a:extLst>
          </p:cNvPr>
          <p:cNvSpPr txBox="1"/>
          <p:nvPr/>
        </p:nvSpPr>
        <p:spPr>
          <a:xfrm>
            <a:off x="5892800" y="2452514"/>
            <a:ext cx="5852416" cy="817051"/>
          </a:xfrm>
          <a:prstGeom prst="roundRect">
            <a:avLst/>
          </a:prstGeom>
          <a:gradFill flip="none" rotWithShape="1">
            <a:gsLst>
              <a:gs pos="0">
                <a:schemeClr val="accent6">
                  <a:lumMod val="50000"/>
                </a:schemeClr>
              </a:gs>
              <a:gs pos="100000">
                <a:srgbClr val="0C8EA6"/>
              </a:gs>
            </a:gsLst>
            <a:path path="circle">
              <a:fillToRect l="100000" t="100000"/>
            </a:path>
            <a:tileRect r="-100000" b="-100000"/>
          </a:gradFill>
        </p:spPr>
        <p:txBody>
          <a:bodyPr wrap="square" anchor="ctr">
            <a:noAutofit/>
          </a:bodyPr>
          <a:lstStyle>
            <a:defPPr>
              <a:defRPr lang="en-US"/>
            </a:defPPr>
            <a:lvl1pPr>
              <a:defRPr>
                <a:solidFill>
                  <a:schemeClr val="bg1"/>
                </a:solidFill>
              </a:defRPr>
            </a:lvl1pPr>
          </a:lstStyle>
          <a:p>
            <a:r>
              <a:rPr lang="en-US" sz="1400" b="1" dirty="0">
                <a:solidFill>
                  <a:srgbClr val="FFFF00"/>
                </a:solidFill>
              </a:rPr>
              <a:t>improving aquaculture practices into more sustainable and nature positive</a:t>
            </a:r>
            <a:r>
              <a:rPr lang="en-US" sz="1400" dirty="0"/>
              <a:t> including improved regulation on aquaculture zoning, and applying</a:t>
            </a:r>
          </a:p>
        </p:txBody>
      </p:sp>
      <p:sp>
        <p:nvSpPr>
          <p:cNvPr id="12" name="TextBox 11">
            <a:extLst>
              <a:ext uri="{FF2B5EF4-FFF2-40B4-BE49-F238E27FC236}">
                <a16:creationId xmlns:a16="http://schemas.microsoft.com/office/drawing/2014/main" id="{8A2C305D-DB5F-FB4E-A53A-9598D18240AB}"/>
              </a:ext>
            </a:extLst>
          </p:cNvPr>
          <p:cNvSpPr txBox="1"/>
          <p:nvPr/>
        </p:nvSpPr>
        <p:spPr>
          <a:xfrm>
            <a:off x="120194" y="3289074"/>
            <a:ext cx="5661864" cy="817051"/>
          </a:xfrm>
          <a:prstGeom prst="roundRect">
            <a:avLst/>
          </a:prstGeom>
          <a:gradFill flip="none" rotWithShape="1">
            <a:gsLst>
              <a:gs pos="0">
                <a:schemeClr val="accent6">
                  <a:lumMod val="50000"/>
                </a:schemeClr>
              </a:gs>
              <a:gs pos="100000">
                <a:srgbClr val="0C8EA6"/>
              </a:gs>
            </a:gsLst>
            <a:path path="circle">
              <a:fillToRect l="100000" t="100000"/>
            </a:path>
            <a:tileRect r="-100000" b="-100000"/>
          </a:gradFill>
        </p:spPr>
        <p:txBody>
          <a:bodyPr wrap="square" anchor="ctr">
            <a:noAutofit/>
          </a:bodyPr>
          <a:lstStyle>
            <a:defPPr>
              <a:defRPr lang="en-US"/>
            </a:defPPr>
            <a:lvl1pPr>
              <a:defRPr>
                <a:solidFill>
                  <a:schemeClr val="bg1"/>
                </a:solidFill>
              </a:defRPr>
            </a:lvl1pPr>
          </a:lstStyle>
          <a:p>
            <a:r>
              <a:rPr lang="en-US" sz="1400" b="1" dirty="0">
                <a:solidFill>
                  <a:srgbClr val="FFFF00"/>
                </a:solidFill>
              </a:rPr>
              <a:t>sustainable technology solutions</a:t>
            </a:r>
            <a:r>
              <a:rPr lang="en-US" sz="1400" dirty="0"/>
              <a:t>, robust standards and certification schemes as well as providing incentive schemes for sustainable practices; standards</a:t>
            </a:r>
            <a:endParaRPr lang="en-ID" sz="1400" dirty="0"/>
          </a:p>
        </p:txBody>
      </p:sp>
      <p:sp>
        <p:nvSpPr>
          <p:cNvPr id="13" name="TextBox 12">
            <a:extLst>
              <a:ext uri="{FF2B5EF4-FFF2-40B4-BE49-F238E27FC236}">
                <a16:creationId xmlns:a16="http://schemas.microsoft.com/office/drawing/2014/main" id="{FF9D2CFC-F6B1-346D-EDD6-F3B3EFA25A60}"/>
              </a:ext>
            </a:extLst>
          </p:cNvPr>
          <p:cNvSpPr txBox="1"/>
          <p:nvPr/>
        </p:nvSpPr>
        <p:spPr>
          <a:xfrm>
            <a:off x="5894403" y="3426839"/>
            <a:ext cx="5896707" cy="1458410"/>
          </a:xfrm>
          <a:prstGeom prst="roundRect">
            <a:avLst>
              <a:gd name="adj" fmla="val 10571"/>
            </a:avLst>
          </a:prstGeom>
          <a:gradFill flip="none" rotWithShape="1">
            <a:gsLst>
              <a:gs pos="0">
                <a:schemeClr val="accent6">
                  <a:lumMod val="50000"/>
                </a:schemeClr>
              </a:gs>
              <a:gs pos="100000">
                <a:srgbClr val="0C8EA6"/>
              </a:gs>
            </a:gsLst>
            <a:path path="circle">
              <a:fillToRect l="100000" t="100000"/>
            </a:path>
            <a:tileRect r="-100000" b="-100000"/>
          </a:gradFill>
        </p:spPr>
        <p:txBody>
          <a:bodyPr wrap="square" anchor="ctr">
            <a:noAutofit/>
          </a:bodyPr>
          <a:lstStyle>
            <a:defPPr>
              <a:defRPr lang="en-US"/>
            </a:defPPr>
            <a:lvl1pPr>
              <a:defRPr>
                <a:solidFill>
                  <a:schemeClr val="bg1"/>
                </a:solidFill>
              </a:defRPr>
            </a:lvl1pPr>
          </a:lstStyle>
          <a:p>
            <a:r>
              <a:rPr lang="en-US" sz="1400" b="1" dirty="0">
                <a:solidFill>
                  <a:srgbClr val="FFFF00"/>
                </a:solidFill>
              </a:rPr>
              <a:t>boosting the downstream of marine capture fisheries and aquaculture products </a:t>
            </a:r>
            <a:r>
              <a:rPr lang="en-US" sz="1400" dirty="0"/>
              <a:t>supported by the development of a resilient supply chain involving </a:t>
            </a:r>
            <a:r>
              <a:rPr lang="en-US" sz="1400" b="1" dirty="0">
                <a:solidFill>
                  <a:srgbClr val="FFFF00"/>
                </a:solidFill>
              </a:rPr>
              <a:t>the partnership between small-scale fishers and medium-large industries</a:t>
            </a:r>
            <a:r>
              <a:rPr lang="en-US" sz="1400" dirty="0"/>
              <a:t>, and the application of innovative and sustainable technology solutions</a:t>
            </a:r>
          </a:p>
        </p:txBody>
      </p:sp>
      <p:sp>
        <p:nvSpPr>
          <p:cNvPr id="14" name="TextBox 13">
            <a:extLst>
              <a:ext uri="{FF2B5EF4-FFF2-40B4-BE49-F238E27FC236}">
                <a16:creationId xmlns:a16="http://schemas.microsoft.com/office/drawing/2014/main" id="{805F15F7-C95A-F21F-8597-EE1701EB4DED}"/>
              </a:ext>
            </a:extLst>
          </p:cNvPr>
          <p:cNvSpPr txBox="1"/>
          <p:nvPr/>
        </p:nvSpPr>
        <p:spPr>
          <a:xfrm>
            <a:off x="120194" y="4214257"/>
            <a:ext cx="5661864" cy="817051"/>
          </a:xfrm>
          <a:prstGeom prst="roundRect">
            <a:avLst/>
          </a:prstGeom>
          <a:gradFill flip="none" rotWithShape="1">
            <a:gsLst>
              <a:gs pos="0">
                <a:schemeClr val="accent6">
                  <a:lumMod val="50000"/>
                </a:schemeClr>
              </a:gs>
              <a:gs pos="100000">
                <a:srgbClr val="0C8EA6"/>
              </a:gs>
            </a:gsLst>
            <a:path path="circle">
              <a:fillToRect l="100000" t="100000"/>
            </a:path>
            <a:tileRect r="-100000" b="-100000"/>
          </a:gradFill>
        </p:spPr>
        <p:txBody>
          <a:bodyPr wrap="square" anchor="ctr">
            <a:noAutofit/>
          </a:bodyPr>
          <a:lstStyle>
            <a:defPPr>
              <a:defRPr lang="en-US"/>
            </a:defPPr>
            <a:lvl1pPr>
              <a:defRPr>
                <a:solidFill>
                  <a:schemeClr val="bg1"/>
                </a:solidFill>
              </a:defRPr>
            </a:lvl1pPr>
          </a:lstStyle>
          <a:p>
            <a:r>
              <a:rPr lang="en-US" sz="1400" b="1" dirty="0">
                <a:solidFill>
                  <a:srgbClr val="FFFF00"/>
                </a:solidFill>
              </a:rPr>
              <a:t>providing training including on good practices in fish handling and aquaculture </a:t>
            </a:r>
            <a:r>
              <a:rPr lang="en-US" sz="1400" dirty="0"/>
              <a:t>in order to improve the quality of fishery products, and monitoring to reduce IUUF practices</a:t>
            </a:r>
            <a:endParaRPr lang="en-ID" sz="1400" dirty="0"/>
          </a:p>
        </p:txBody>
      </p:sp>
      <p:sp>
        <p:nvSpPr>
          <p:cNvPr id="15" name="TextBox 14">
            <a:extLst>
              <a:ext uri="{FF2B5EF4-FFF2-40B4-BE49-F238E27FC236}">
                <a16:creationId xmlns:a16="http://schemas.microsoft.com/office/drawing/2014/main" id="{4D87521A-47FB-1692-0F99-5A8899DBB7F0}"/>
              </a:ext>
            </a:extLst>
          </p:cNvPr>
          <p:cNvSpPr txBox="1"/>
          <p:nvPr/>
        </p:nvSpPr>
        <p:spPr>
          <a:xfrm>
            <a:off x="5913398" y="5042523"/>
            <a:ext cx="5877712" cy="817051"/>
          </a:xfrm>
          <a:prstGeom prst="roundRect">
            <a:avLst/>
          </a:prstGeom>
          <a:gradFill flip="none" rotWithShape="1">
            <a:gsLst>
              <a:gs pos="0">
                <a:schemeClr val="accent6">
                  <a:lumMod val="50000"/>
                </a:schemeClr>
              </a:gs>
              <a:gs pos="100000">
                <a:srgbClr val="0C8EA6"/>
              </a:gs>
            </a:gsLst>
            <a:path path="circle">
              <a:fillToRect l="100000" t="100000"/>
            </a:path>
            <a:tileRect r="-100000" b="-100000"/>
          </a:gradFill>
        </p:spPr>
        <p:txBody>
          <a:bodyPr wrap="square" anchor="ctr">
            <a:noAutofit/>
          </a:bodyPr>
          <a:lstStyle>
            <a:defPPr>
              <a:defRPr lang="en-US"/>
            </a:defPPr>
            <a:lvl1pPr>
              <a:defRPr>
                <a:solidFill>
                  <a:schemeClr val="bg1"/>
                </a:solidFill>
              </a:defRPr>
            </a:lvl1pPr>
          </a:lstStyle>
          <a:p>
            <a:r>
              <a:rPr lang="en-US" sz="1400" b="1" dirty="0">
                <a:solidFill>
                  <a:srgbClr val="FFFF00"/>
                </a:solidFill>
              </a:rPr>
              <a:t>improving productivity supported by a social protection scheme </a:t>
            </a:r>
            <a:r>
              <a:rPr lang="en-US" sz="1400" dirty="0"/>
              <a:t>for fishers and maritime workers, and better access to finance for small scale actors</a:t>
            </a:r>
            <a:endParaRPr lang="en-ID" sz="1400" dirty="0"/>
          </a:p>
        </p:txBody>
      </p:sp>
      <p:sp>
        <p:nvSpPr>
          <p:cNvPr id="16" name="Arrow: Right 15">
            <a:extLst>
              <a:ext uri="{FF2B5EF4-FFF2-40B4-BE49-F238E27FC236}">
                <a16:creationId xmlns:a16="http://schemas.microsoft.com/office/drawing/2014/main" id="{765DBCB1-43AC-E134-D006-F96027762D41}"/>
              </a:ext>
            </a:extLst>
          </p:cNvPr>
          <p:cNvSpPr/>
          <p:nvPr/>
        </p:nvSpPr>
        <p:spPr>
          <a:xfrm>
            <a:off x="5892800" y="1454060"/>
            <a:ext cx="681488" cy="478440"/>
          </a:xfrm>
          <a:prstGeom prst="rightArrow">
            <a:avLst>
              <a:gd name="adj1" fmla="val 50000"/>
              <a:gd name="adj2" fmla="val 6327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TextBox 17">
            <a:extLst>
              <a:ext uri="{FF2B5EF4-FFF2-40B4-BE49-F238E27FC236}">
                <a16:creationId xmlns:a16="http://schemas.microsoft.com/office/drawing/2014/main" id="{C4EB7D6C-ABD6-1631-70DC-160EE47901C4}"/>
              </a:ext>
            </a:extLst>
          </p:cNvPr>
          <p:cNvSpPr txBox="1"/>
          <p:nvPr/>
        </p:nvSpPr>
        <p:spPr>
          <a:xfrm>
            <a:off x="120194" y="5123046"/>
            <a:ext cx="5661864" cy="705282"/>
          </a:xfrm>
          <a:prstGeom prst="roundRect">
            <a:avLst/>
          </a:prstGeom>
          <a:gradFill flip="none" rotWithShape="1">
            <a:gsLst>
              <a:gs pos="0">
                <a:schemeClr val="accent6">
                  <a:lumMod val="50000"/>
                </a:schemeClr>
              </a:gs>
              <a:gs pos="100000">
                <a:srgbClr val="0C8EA6"/>
              </a:gs>
            </a:gsLst>
            <a:path path="circle">
              <a:fillToRect l="100000" t="100000"/>
            </a:path>
            <a:tileRect r="-100000" b="-100000"/>
          </a:gradFill>
        </p:spPr>
        <p:txBody>
          <a:bodyPr wrap="square" anchor="ctr">
            <a:noAutofit/>
          </a:bodyPr>
          <a:lstStyle>
            <a:defPPr>
              <a:defRPr lang="en-US"/>
            </a:defPPr>
            <a:lvl1pPr>
              <a:defRPr>
                <a:solidFill>
                  <a:schemeClr val="bg1"/>
                </a:solidFill>
              </a:defRPr>
            </a:lvl1pPr>
          </a:lstStyle>
          <a:p>
            <a:r>
              <a:rPr lang="en-US" sz="1400" b="1" dirty="0">
                <a:solidFill>
                  <a:srgbClr val="FFFF00"/>
                </a:solidFill>
              </a:rPr>
              <a:t>improving </a:t>
            </a:r>
            <a:r>
              <a:rPr lang="en-US" sz="1400" dirty="0"/>
              <a:t>marine capture fisheries and aquaculture </a:t>
            </a:r>
            <a:r>
              <a:rPr lang="en-US" sz="1400" b="1" dirty="0">
                <a:solidFill>
                  <a:srgbClr val="FFFF00"/>
                </a:solidFill>
              </a:rPr>
              <a:t>technology,</a:t>
            </a:r>
            <a:r>
              <a:rPr lang="en-US" sz="1400" dirty="0"/>
              <a:t> </a:t>
            </a:r>
            <a:r>
              <a:rPr lang="en-US" sz="1400" b="1" dirty="0">
                <a:solidFill>
                  <a:srgbClr val="FFFF00"/>
                </a:solidFill>
              </a:rPr>
              <a:t>research and data</a:t>
            </a:r>
            <a:endParaRPr lang="en-ID" sz="1400" b="1" dirty="0">
              <a:solidFill>
                <a:srgbClr val="FFFF00"/>
              </a:solidFill>
            </a:endParaRPr>
          </a:p>
        </p:txBody>
      </p:sp>
      <p:sp>
        <p:nvSpPr>
          <p:cNvPr id="19" name="TextBox 18">
            <a:extLst>
              <a:ext uri="{FF2B5EF4-FFF2-40B4-BE49-F238E27FC236}">
                <a16:creationId xmlns:a16="http://schemas.microsoft.com/office/drawing/2014/main" id="{D84CC899-1ACE-499C-F5A6-E095A6C52BF7}"/>
              </a:ext>
            </a:extLst>
          </p:cNvPr>
          <p:cNvSpPr txBox="1"/>
          <p:nvPr/>
        </p:nvSpPr>
        <p:spPr>
          <a:xfrm>
            <a:off x="120194" y="5951312"/>
            <a:ext cx="9049206" cy="653795"/>
          </a:xfrm>
          <a:prstGeom prst="roundRect">
            <a:avLst/>
          </a:prstGeom>
          <a:gradFill flip="none" rotWithShape="1">
            <a:gsLst>
              <a:gs pos="0">
                <a:schemeClr val="accent6">
                  <a:lumMod val="50000"/>
                </a:schemeClr>
              </a:gs>
              <a:gs pos="100000">
                <a:srgbClr val="0C8EA6"/>
              </a:gs>
            </a:gsLst>
            <a:path path="circle">
              <a:fillToRect l="100000" t="100000"/>
            </a:path>
            <a:tileRect r="-100000" b="-100000"/>
          </a:gradFill>
        </p:spPr>
        <p:txBody>
          <a:bodyPr wrap="square" anchor="ctr">
            <a:noAutofit/>
          </a:bodyPr>
          <a:lstStyle>
            <a:defPPr>
              <a:defRPr lang="en-US"/>
            </a:defPPr>
            <a:lvl1pPr>
              <a:defRPr>
                <a:solidFill>
                  <a:schemeClr val="bg1"/>
                </a:solidFill>
              </a:defRPr>
            </a:lvl1pPr>
          </a:lstStyle>
          <a:p>
            <a:r>
              <a:rPr lang="en-US" sz="1400" b="1" dirty="0">
                <a:solidFill>
                  <a:srgbClr val="FFFF00"/>
                </a:solidFill>
              </a:rPr>
              <a:t>promoting effective policies and program </a:t>
            </a:r>
            <a:r>
              <a:rPr lang="en-US" sz="1400" dirty="0"/>
              <a:t>related to the implementation of marine debris and food-loss control management to maintain a healthy marine ecosystem for sustainable fisheries</a:t>
            </a:r>
          </a:p>
        </p:txBody>
      </p:sp>
    </p:spTree>
    <p:extLst>
      <p:ext uri="{BB962C8B-B14F-4D97-AF65-F5344CB8AC3E}">
        <p14:creationId xmlns:p14="http://schemas.microsoft.com/office/powerpoint/2010/main" val="1520755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0BF352-287E-B7FE-FA4A-FBE0D19DB9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3" name="Title 2">
            <a:extLst>
              <a:ext uri="{FF2B5EF4-FFF2-40B4-BE49-F238E27FC236}">
                <a16:creationId xmlns:a16="http://schemas.microsoft.com/office/drawing/2014/main" id="{E5E4CBB3-A20D-8CFA-5CE1-7253E188516A}"/>
              </a:ext>
            </a:extLst>
          </p:cNvPr>
          <p:cNvSpPr>
            <a:spLocks noGrp="1"/>
          </p:cNvSpPr>
          <p:nvPr>
            <p:ph type="title"/>
          </p:nvPr>
        </p:nvSpPr>
        <p:spPr/>
        <p:txBody>
          <a:bodyPr/>
          <a:lstStyle/>
          <a:p>
            <a:r>
              <a:rPr lang="en-US" dirty="0"/>
              <a:t>Update on Issues and Challenges</a:t>
            </a:r>
            <a:br>
              <a:rPr lang="en-US" dirty="0"/>
            </a:br>
            <a:r>
              <a:rPr lang="en-US" dirty="0"/>
              <a:t>of small-scale fisheries in Indonesia</a:t>
            </a:r>
            <a:endParaRPr lang="en-ID" dirty="0"/>
          </a:p>
        </p:txBody>
      </p:sp>
      <p:sp>
        <p:nvSpPr>
          <p:cNvPr id="5" name="TextBox 4">
            <a:extLst>
              <a:ext uri="{FF2B5EF4-FFF2-40B4-BE49-F238E27FC236}">
                <a16:creationId xmlns:a16="http://schemas.microsoft.com/office/drawing/2014/main" id="{D5266A82-2485-FF4B-1231-6A66AFA885BA}"/>
              </a:ext>
            </a:extLst>
          </p:cNvPr>
          <p:cNvSpPr txBox="1"/>
          <p:nvPr/>
        </p:nvSpPr>
        <p:spPr>
          <a:xfrm>
            <a:off x="6207510" y="4036474"/>
            <a:ext cx="5693381" cy="2308324"/>
          </a:xfrm>
          <a:prstGeom prst="rect">
            <a:avLst/>
          </a:prstGeom>
          <a:noFill/>
        </p:spPr>
        <p:txBody>
          <a:bodyPr wrap="square">
            <a:spAutoFit/>
          </a:bodyPr>
          <a:lstStyle/>
          <a:p>
            <a:r>
              <a:rPr lang="en-US" sz="1600" dirty="0">
                <a:solidFill>
                  <a:srgbClr val="FF0000"/>
                </a:solidFill>
              </a:rPr>
              <a:t>the issues and challenges such as </a:t>
            </a:r>
          </a:p>
          <a:p>
            <a:pPr marL="400050" indent="-400050">
              <a:buAutoNum type="romanLcParenBoth"/>
            </a:pPr>
            <a:r>
              <a:rPr lang="en-US" sz="1600" dirty="0">
                <a:solidFill>
                  <a:srgbClr val="FF0000"/>
                </a:solidFill>
              </a:rPr>
              <a:t>overstock and overfishing; </a:t>
            </a:r>
          </a:p>
          <a:p>
            <a:pPr marL="400050" indent="-400050">
              <a:buAutoNum type="romanLcParenBoth"/>
            </a:pPr>
            <a:r>
              <a:rPr lang="en-US" sz="1600" dirty="0">
                <a:solidFill>
                  <a:srgbClr val="FF0000"/>
                </a:solidFill>
              </a:rPr>
              <a:t>unsustainable practices, including the replacement of mangrove and sea grass areas into aquaculture;</a:t>
            </a:r>
          </a:p>
          <a:p>
            <a:pPr marL="400050" indent="-400050">
              <a:buAutoNum type="romanLcParenBoth"/>
            </a:pPr>
            <a:r>
              <a:rPr lang="en-US" sz="1600" dirty="0">
                <a:solidFill>
                  <a:srgbClr val="FF0000"/>
                </a:solidFill>
              </a:rPr>
              <a:t>lack of governance in marine resources management to deal with IUUF;</a:t>
            </a:r>
          </a:p>
          <a:p>
            <a:pPr marL="400050" indent="-400050">
              <a:buAutoNum type="romanLcParenBoth"/>
            </a:pPr>
            <a:r>
              <a:rPr lang="en-US" sz="1600" dirty="0">
                <a:solidFill>
                  <a:srgbClr val="FF0000"/>
                </a:solidFill>
              </a:rPr>
              <a:t>stagnated productivity due to welfare and working conditions problems; and</a:t>
            </a:r>
          </a:p>
          <a:p>
            <a:pPr marL="400050" indent="-400050">
              <a:buAutoNum type="romanLcParenBoth"/>
            </a:pPr>
            <a:r>
              <a:rPr lang="en-US" sz="1600" dirty="0">
                <a:solidFill>
                  <a:srgbClr val="FF0000"/>
                </a:solidFill>
              </a:rPr>
              <a:t>pollution and ecosystem degradation. </a:t>
            </a:r>
            <a:endParaRPr lang="en-ID" sz="1600" dirty="0">
              <a:solidFill>
                <a:srgbClr val="FF0000"/>
              </a:solidFill>
            </a:endParaRPr>
          </a:p>
        </p:txBody>
      </p:sp>
      <p:sp>
        <p:nvSpPr>
          <p:cNvPr id="6" name="TextBox 5">
            <a:extLst>
              <a:ext uri="{FF2B5EF4-FFF2-40B4-BE49-F238E27FC236}">
                <a16:creationId xmlns:a16="http://schemas.microsoft.com/office/drawing/2014/main" id="{2FF914CB-3040-1916-88CA-3009735E559D}"/>
              </a:ext>
            </a:extLst>
          </p:cNvPr>
          <p:cNvSpPr txBox="1"/>
          <p:nvPr/>
        </p:nvSpPr>
        <p:spPr>
          <a:xfrm>
            <a:off x="0" y="6580976"/>
            <a:ext cx="5693381" cy="276999"/>
          </a:xfrm>
          <a:prstGeom prst="rect">
            <a:avLst/>
          </a:prstGeom>
          <a:noFill/>
        </p:spPr>
        <p:txBody>
          <a:bodyPr wrap="square">
            <a:spAutoFit/>
          </a:bodyPr>
          <a:lstStyle/>
          <a:p>
            <a:r>
              <a:rPr lang="en-US" sz="1200" dirty="0"/>
              <a:t>Indonesia Blue Economy Roadmap</a:t>
            </a:r>
            <a:endParaRPr lang="en-ID" sz="1200" dirty="0"/>
          </a:p>
        </p:txBody>
      </p:sp>
      <p:sp>
        <p:nvSpPr>
          <p:cNvPr id="8" name="TextBox 7">
            <a:extLst>
              <a:ext uri="{FF2B5EF4-FFF2-40B4-BE49-F238E27FC236}">
                <a16:creationId xmlns:a16="http://schemas.microsoft.com/office/drawing/2014/main" id="{7850316C-AF1A-F878-C178-0321E00A6DCF}"/>
              </a:ext>
            </a:extLst>
          </p:cNvPr>
          <p:cNvSpPr txBox="1"/>
          <p:nvPr/>
        </p:nvSpPr>
        <p:spPr>
          <a:xfrm>
            <a:off x="298449" y="2338449"/>
            <a:ext cx="5693381" cy="3970318"/>
          </a:xfrm>
          <a:prstGeom prst="rect">
            <a:avLst/>
          </a:prstGeom>
          <a:noFill/>
        </p:spPr>
        <p:txBody>
          <a:bodyPr wrap="square">
            <a:spAutoFit/>
          </a:bodyPr>
          <a:lstStyle/>
          <a:p>
            <a:r>
              <a:rPr lang="en-US" sz="1200" dirty="0"/>
              <a:t>In the fishery sector in Indonesia, the character is dominated by a combination of subsistence and small-scale commercial fisheries. The Ministry of Marine Affairs and Fisheries noted that 2.1 million people living in coastal areas are involved in small-scale fisheries32. Nevertheless, although small-scale fisheries are the </a:t>
            </a:r>
            <a:r>
              <a:rPr lang="en-US" sz="1200" dirty="0" err="1"/>
              <a:t>epicentre</a:t>
            </a:r>
            <a:r>
              <a:rPr lang="en-US" sz="1200" dirty="0"/>
              <a:t> of dynamic economic activity, they have not yet brought prosperity for the community. The income of fish workers (fishers, processors, and traders) could exceed the average wage of rural </a:t>
            </a:r>
            <a:r>
              <a:rPr lang="en-US" sz="1200" dirty="0" err="1"/>
              <a:t>labour</a:t>
            </a:r>
            <a:r>
              <a:rPr lang="en-US" sz="1200" dirty="0"/>
              <a:t> but rarely exceeds the national poverty line substantively, except where fish workers have fishing gear and boats.</a:t>
            </a:r>
          </a:p>
          <a:p>
            <a:endParaRPr lang="en-US" sz="1200" dirty="0"/>
          </a:p>
          <a:p>
            <a:r>
              <a:rPr lang="en-US" sz="1200" dirty="0"/>
              <a:t>To improve the livelihood of coastal communities, stakeholders, including the government, need to support to improve small-scale fisheries governance. This can be implemented through better provision of data and information in the fishery sector. The data can include local wisdom that has been adopted by the community and </a:t>
            </a:r>
            <a:r>
              <a:rPr lang="en-US" sz="1200" dirty="0" err="1"/>
              <a:t>formalised</a:t>
            </a:r>
            <a:r>
              <a:rPr lang="en-US" sz="1200" dirty="0"/>
              <a:t> by positive law. Based on the data, the local government can propose the protection of local marine and coastal areas, and this correspond to the Law No. 27 year 2007 jo. No. 1 year 2014 on the Management of Coastal Zone and Small Islands, which mandates the protection of indigenous people in coastal and small islands. The approach to sustainable utilization of fishery resources through a fisheries open and close system that is integrated with customary law and positive law not only supports fisheries activities but also in terms of ecosystem protection</a:t>
            </a:r>
            <a:endParaRPr lang="en-ID" sz="1200" dirty="0"/>
          </a:p>
        </p:txBody>
      </p:sp>
      <p:sp>
        <p:nvSpPr>
          <p:cNvPr id="12" name="TextBox 11">
            <a:extLst>
              <a:ext uri="{FF2B5EF4-FFF2-40B4-BE49-F238E27FC236}">
                <a16:creationId xmlns:a16="http://schemas.microsoft.com/office/drawing/2014/main" id="{A7E0C6D7-D4D2-01DB-2F45-FE2D5F93ED52}"/>
              </a:ext>
            </a:extLst>
          </p:cNvPr>
          <p:cNvSpPr txBox="1"/>
          <p:nvPr/>
        </p:nvSpPr>
        <p:spPr>
          <a:xfrm>
            <a:off x="596900" y="1307649"/>
            <a:ext cx="5096481" cy="523220"/>
          </a:xfrm>
          <a:prstGeom prst="rect">
            <a:avLst/>
          </a:prstGeom>
          <a:noFill/>
        </p:spPr>
        <p:txBody>
          <a:bodyPr wrap="square">
            <a:spAutoFit/>
          </a:bodyPr>
          <a:lstStyle/>
          <a:p>
            <a:r>
              <a:rPr lang="fi-FI" sz="1400" dirty="0"/>
              <a:t>90% dari 4,77 Juta Pelaku Usaha Sektor Kelautan dan Perikanan Adalah UMKM</a:t>
            </a:r>
          </a:p>
        </p:txBody>
      </p:sp>
      <p:sp>
        <p:nvSpPr>
          <p:cNvPr id="14" name="TextBox 13">
            <a:extLst>
              <a:ext uri="{FF2B5EF4-FFF2-40B4-BE49-F238E27FC236}">
                <a16:creationId xmlns:a16="http://schemas.microsoft.com/office/drawing/2014/main" id="{9F6206C8-02E7-E00C-3434-67D13AAE3EC6}"/>
              </a:ext>
            </a:extLst>
          </p:cNvPr>
          <p:cNvSpPr txBox="1"/>
          <p:nvPr/>
        </p:nvSpPr>
        <p:spPr>
          <a:xfrm>
            <a:off x="6107800" y="1307649"/>
            <a:ext cx="6096000" cy="2462213"/>
          </a:xfrm>
          <a:prstGeom prst="rect">
            <a:avLst/>
          </a:prstGeom>
          <a:noFill/>
        </p:spPr>
        <p:txBody>
          <a:bodyPr wrap="square">
            <a:spAutoFit/>
          </a:bodyPr>
          <a:lstStyle/>
          <a:p>
            <a:r>
              <a:rPr lang="en-US" sz="1400" b="1" dirty="0">
                <a:solidFill>
                  <a:srgbClr val="FF0000"/>
                </a:solidFill>
              </a:rPr>
              <a:t>Marine capture fisheries and aquaculture </a:t>
            </a:r>
            <a:r>
              <a:rPr lang="en-US" sz="1400" dirty="0">
                <a:solidFill>
                  <a:srgbClr val="FF0000"/>
                </a:solidFill>
              </a:rPr>
              <a:t>are the largest sectors in Indonesia's Blue Economy in their contribution to the economy and as a source of national and global food providers. </a:t>
            </a:r>
          </a:p>
          <a:p>
            <a:endParaRPr lang="en-US" sz="1400" dirty="0">
              <a:solidFill>
                <a:srgbClr val="FF0000"/>
              </a:solidFill>
            </a:endParaRPr>
          </a:p>
          <a:p>
            <a:r>
              <a:rPr lang="en-US" sz="1400" dirty="0">
                <a:solidFill>
                  <a:srgbClr val="FF0000"/>
                </a:solidFill>
              </a:rPr>
              <a:t>Marine capture fisheries and aquaculture also have a role in creating jobs and employment opportunities.</a:t>
            </a:r>
          </a:p>
          <a:p>
            <a:endParaRPr lang="en-US" sz="1400" dirty="0">
              <a:solidFill>
                <a:srgbClr val="FF0000"/>
              </a:solidFill>
            </a:endParaRPr>
          </a:p>
          <a:p>
            <a:r>
              <a:rPr lang="en-US" sz="1400" dirty="0">
                <a:solidFill>
                  <a:srgbClr val="FF0000"/>
                </a:solidFill>
              </a:rPr>
              <a:t>The positive and significant impact of marine capture fisheries and aquacultures in Indonesia’s economy occurs due to the high demand for marine capture fishery and aquaculture products in the market, which leads to an increase in marine capture fisheries and aquaculture volume</a:t>
            </a:r>
            <a:endParaRPr lang="en-ID" sz="1400" dirty="0">
              <a:solidFill>
                <a:srgbClr val="FF0000"/>
              </a:solidFill>
            </a:endParaRPr>
          </a:p>
        </p:txBody>
      </p:sp>
    </p:spTree>
    <p:extLst>
      <p:ext uri="{BB962C8B-B14F-4D97-AF65-F5344CB8AC3E}">
        <p14:creationId xmlns:p14="http://schemas.microsoft.com/office/powerpoint/2010/main" val="521422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B959DA-4982-27AE-3742-C07CAF9F33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
        <p:nvSpPr>
          <p:cNvPr id="3" name="Title 2">
            <a:extLst>
              <a:ext uri="{FF2B5EF4-FFF2-40B4-BE49-F238E27FC236}">
                <a16:creationId xmlns:a16="http://schemas.microsoft.com/office/drawing/2014/main" id="{3EFF9904-80F4-771B-3B76-7F9BF28DE7B9}"/>
              </a:ext>
            </a:extLst>
          </p:cNvPr>
          <p:cNvSpPr>
            <a:spLocks noGrp="1"/>
          </p:cNvSpPr>
          <p:nvPr>
            <p:ph type="title"/>
          </p:nvPr>
        </p:nvSpPr>
        <p:spPr/>
        <p:txBody>
          <a:bodyPr/>
          <a:lstStyle/>
          <a:p>
            <a:r>
              <a:rPr lang="en-US" dirty="0"/>
              <a:t>Policy Direction of Indonesia Blue Economy</a:t>
            </a:r>
            <a:endParaRPr lang="en-ID" dirty="0"/>
          </a:p>
        </p:txBody>
      </p:sp>
      <p:sp>
        <p:nvSpPr>
          <p:cNvPr id="5" name="TextBox 4">
            <a:extLst>
              <a:ext uri="{FF2B5EF4-FFF2-40B4-BE49-F238E27FC236}">
                <a16:creationId xmlns:a16="http://schemas.microsoft.com/office/drawing/2014/main" id="{897EFB55-404D-CA7A-3203-BB25DB9600E2}"/>
              </a:ext>
            </a:extLst>
          </p:cNvPr>
          <p:cNvSpPr txBox="1"/>
          <p:nvPr/>
        </p:nvSpPr>
        <p:spPr>
          <a:xfrm>
            <a:off x="942974" y="1854260"/>
            <a:ext cx="9486901" cy="4770537"/>
          </a:xfrm>
          <a:prstGeom prst="rect">
            <a:avLst/>
          </a:prstGeom>
          <a:noFill/>
        </p:spPr>
        <p:txBody>
          <a:bodyPr wrap="square">
            <a:spAutoFit/>
          </a:bodyPr>
          <a:lstStyle/>
          <a:p>
            <a:r>
              <a:rPr lang="en-US" sz="1600" dirty="0"/>
              <a:t>The direction of marine capture fisheries and aquaculture development will focus on promoting the implementation of sustainable management of fisheries and aquaculture activities, including </a:t>
            </a:r>
          </a:p>
          <a:p>
            <a:pPr marL="400050" indent="-400050">
              <a:buAutoNum type="romanLcParenBoth"/>
            </a:pPr>
            <a:r>
              <a:rPr lang="en-US" sz="1600" dirty="0"/>
              <a:t>implementing marine capture fisheries-based quota, ecosystem approach and better harvest strategy; </a:t>
            </a:r>
          </a:p>
          <a:p>
            <a:pPr marL="400050" indent="-400050">
              <a:buAutoNum type="romanLcParenBoth"/>
            </a:pPr>
            <a:r>
              <a:rPr lang="en-US" sz="1600" dirty="0"/>
              <a:t>improving aquaculture practices into more sustainable and nature positive including improved regulation on aquaculture zoning, and applying</a:t>
            </a:r>
          </a:p>
          <a:p>
            <a:pPr marL="400050" indent="-400050">
              <a:buAutoNum type="romanLcParenBoth"/>
            </a:pPr>
            <a:r>
              <a:rPr lang="en-US" sz="1600" dirty="0"/>
              <a:t> sustainable technology solutions, robust standards and certification schemes as well as providing incentive schemes for sustainable practices; standards;</a:t>
            </a:r>
          </a:p>
          <a:p>
            <a:pPr marL="400050" indent="-400050">
              <a:buAutoNum type="romanLcParenBoth"/>
            </a:pPr>
            <a:r>
              <a:rPr lang="en-US" sz="1600" dirty="0"/>
              <a:t>boosting the downstream of marine capture fisheries and aquaculture products supported by the development of a resilient supply chain </a:t>
            </a:r>
            <a:r>
              <a:rPr lang="en-US" sz="1600" b="1" dirty="0">
                <a:solidFill>
                  <a:srgbClr val="FF0000"/>
                </a:solidFill>
              </a:rPr>
              <a:t>involving the partnership between small-scale fishers and medium-large industries</a:t>
            </a:r>
            <a:r>
              <a:rPr lang="en-US" sz="1600" dirty="0"/>
              <a:t>, and the application of innovative and sustainable technology solutions;</a:t>
            </a:r>
          </a:p>
          <a:p>
            <a:pPr marL="400050" indent="-400050">
              <a:buAutoNum type="romanLcParenBoth"/>
            </a:pPr>
            <a:r>
              <a:rPr lang="en-US" sz="1600" dirty="0"/>
              <a:t>providing training including on good practices in fish handling and aquaculture in order to improve the quality of fishery products, and monitoring to reduce IUUF practices; </a:t>
            </a:r>
          </a:p>
          <a:p>
            <a:pPr marL="400050" indent="-400050">
              <a:buAutoNum type="romanLcParenBoth"/>
            </a:pPr>
            <a:r>
              <a:rPr lang="en-US" sz="1600" dirty="0"/>
              <a:t>improving productivity supported by a social protection scheme for fishers and maritime workers, and </a:t>
            </a:r>
            <a:r>
              <a:rPr lang="en-US" sz="1600" b="1" dirty="0">
                <a:solidFill>
                  <a:srgbClr val="FF0000"/>
                </a:solidFill>
              </a:rPr>
              <a:t>better access to finance for small scale actors</a:t>
            </a:r>
            <a:r>
              <a:rPr lang="en-US" sz="1600" dirty="0"/>
              <a:t>;</a:t>
            </a:r>
          </a:p>
          <a:p>
            <a:pPr marL="400050" indent="-400050">
              <a:buAutoNum type="romanLcParenBoth"/>
            </a:pPr>
            <a:r>
              <a:rPr lang="en-US" sz="1600" dirty="0"/>
              <a:t>improving marine capture fisheries and aquaculture technology, research and data; and</a:t>
            </a:r>
          </a:p>
          <a:p>
            <a:pPr marL="400050" indent="-400050">
              <a:buAutoNum type="romanLcParenBoth"/>
            </a:pPr>
            <a:r>
              <a:rPr lang="en-US" sz="1600" dirty="0"/>
              <a:t>promoting effective policies and program related to the implementation of marine debris and food-loss control management to maintain a healthy marine ecosystem for sustainable fisheries</a:t>
            </a:r>
            <a:endParaRPr lang="en-ID" sz="1600" dirty="0"/>
          </a:p>
        </p:txBody>
      </p:sp>
      <p:sp>
        <p:nvSpPr>
          <p:cNvPr id="7" name="TextBox 6">
            <a:extLst>
              <a:ext uri="{FF2B5EF4-FFF2-40B4-BE49-F238E27FC236}">
                <a16:creationId xmlns:a16="http://schemas.microsoft.com/office/drawing/2014/main" id="{82BE5A5B-AB1C-2BA1-F8EC-6DD24762CE8D}"/>
              </a:ext>
            </a:extLst>
          </p:cNvPr>
          <p:cNvSpPr txBox="1"/>
          <p:nvPr/>
        </p:nvSpPr>
        <p:spPr>
          <a:xfrm>
            <a:off x="638175" y="1367135"/>
            <a:ext cx="10744200" cy="369332"/>
          </a:xfrm>
          <a:prstGeom prst="rect">
            <a:avLst/>
          </a:prstGeom>
          <a:noFill/>
        </p:spPr>
        <p:txBody>
          <a:bodyPr wrap="square">
            <a:spAutoFit/>
          </a:bodyPr>
          <a:lstStyle/>
          <a:p>
            <a:r>
              <a:rPr lang="en-US" dirty="0"/>
              <a:t>In order to improve productivity, enhance the value added and the sustainable practices of this sector</a:t>
            </a:r>
            <a:endParaRPr lang="en-ID" dirty="0"/>
          </a:p>
        </p:txBody>
      </p:sp>
    </p:spTree>
    <p:extLst>
      <p:ext uri="{BB962C8B-B14F-4D97-AF65-F5344CB8AC3E}">
        <p14:creationId xmlns:p14="http://schemas.microsoft.com/office/powerpoint/2010/main" val="417787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2BFB0F-3440-C319-1D37-12DB96401A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
        <p:nvSpPr>
          <p:cNvPr id="3" name="Title 2">
            <a:extLst>
              <a:ext uri="{FF2B5EF4-FFF2-40B4-BE49-F238E27FC236}">
                <a16:creationId xmlns:a16="http://schemas.microsoft.com/office/drawing/2014/main" id="{126E943D-4A22-07B3-D590-C1F08A488FDC}"/>
              </a:ext>
            </a:extLst>
          </p:cNvPr>
          <p:cNvSpPr>
            <a:spLocks noGrp="1"/>
          </p:cNvSpPr>
          <p:nvPr>
            <p:ph type="title"/>
          </p:nvPr>
        </p:nvSpPr>
        <p:spPr/>
        <p:txBody>
          <a:bodyPr/>
          <a:lstStyle/>
          <a:p>
            <a:endParaRPr lang="en-ID"/>
          </a:p>
        </p:txBody>
      </p:sp>
      <p:sp>
        <p:nvSpPr>
          <p:cNvPr id="5" name="TextBox 4">
            <a:extLst>
              <a:ext uri="{FF2B5EF4-FFF2-40B4-BE49-F238E27FC236}">
                <a16:creationId xmlns:a16="http://schemas.microsoft.com/office/drawing/2014/main" id="{F8A24555-F3CD-1262-9475-52E6BEE8A110}"/>
              </a:ext>
            </a:extLst>
          </p:cNvPr>
          <p:cNvSpPr txBox="1"/>
          <p:nvPr/>
        </p:nvSpPr>
        <p:spPr>
          <a:xfrm>
            <a:off x="842480" y="1476117"/>
            <a:ext cx="10346078" cy="5262979"/>
          </a:xfrm>
          <a:prstGeom prst="rect">
            <a:avLst/>
          </a:prstGeom>
          <a:noFill/>
        </p:spPr>
        <p:txBody>
          <a:bodyPr wrap="square">
            <a:spAutoFit/>
          </a:bodyPr>
          <a:lstStyle/>
          <a:p>
            <a:r>
              <a:rPr lang="en-US" sz="1600" dirty="0"/>
              <a:t>To ensure the inclusiveness of blue economy development in Indonesia, particularly in priority sectors, this Blue Economy Roadmap recognizes the livelihoods of the people involved in the supply chain of the eight priority sectors. </a:t>
            </a:r>
          </a:p>
          <a:p>
            <a:endParaRPr lang="en-US" sz="1600" dirty="0"/>
          </a:p>
          <a:p>
            <a:r>
              <a:rPr lang="en-US" sz="1600" dirty="0"/>
              <a:t>The implementation of this Blue Economy Roadmap encourages the application of livelihood strategies by considering different activities and roles of different actors in contributing to the supply chain of the priority sectors. </a:t>
            </a:r>
          </a:p>
          <a:p>
            <a:endParaRPr lang="en-US" sz="1600" dirty="0"/>
          </a:p>
          <a:p>
            <a:r>
              <a:rPr lang="en-US" sz="1600" dirty="0"/>
              <a:t>Such strategies are expected to improve people’s understanding about their modalities and resources, socio-economic opportunities available, options to enable higher resilience against risks including disasters, and their potential contribution to better environmental planning and management.</a:t>
            </a:r>
          </a:p>
          <a:p>
            <a:endParaRPr lang="en-US" sz="1600" dirty="0"/>
          </a:p>
          <a:p>
            <a:r>
              <a:rPr lang="en-US" sz="1600" dirty="0"/>
              <a:t>The employment structure on these sectors is complex. The Food and Agriculture Organization (FAO) has assessed that the global employment in fisheries and aquaculture covers a complex and large range of jobs</a:t>
            </a:r>
            <a:r>
              <a:rPr lang="en-US" sz="1600" b="1" dirty="0"/>
              <a:t>. </a:t>
            </a:r>
            <a:r>
              <a:rPr lang="en-US" sz="1600" b="1" dirty="0">
                <a:solidFill>
                  <a:srgbClr val="FF0000"/>
                </a:solidFill>
              </a:rPr>
              <a:t>It can include from the input production and sales (vessels, fishing gear, bait, </a:t>
            </a:r>
            <a:r>
              <a:rPr lang="en-US" sz="1600" b="1" dirty="0" err="1">
                <a:solidFill>
                  <a:srgbClr val="FF0000"/>
                </a:solidFill>
              </a:rPr>
              <a:t>etc</a:t>
            </a:r>
            <a:r>
              <a:rPr lang="en-US" sz="1600" b="1" dirty="0">
                <a:solidFill>
                  <a:srgbClr val="FF0000"/>
                </a:solidFill>
              </a:rPr>
              <a:t>) to fish farming, harvesting, post-harvesting, processing, marketing and distribution of fish/products. This condition also attracts many parts of people living in the coastal areas and the surroundings to get involved in the fisheries and aquaculture</a:t>
            </a:r>
            <a:r>
              <a:rPr lang="en-US" sz="1600" dirty="0">
                <a:solidFill>
                  <a:srgbClr val="FF0000"/>
                </a:solidFill>
              </a:rPr>
              <a:t>. </a:t>
            </a:r>
          </a:p>
          <a:p>
            <a:endParaRPr lang="en-US" sz="1600" dirty="0"/>
          </a:p>
          <a:p>
            <a:r>
              <a:rPr lang="en-US" sz="1600" dirty="0"/>
              <a:t>The condition also accommodates from </a:t>
            </a:r>
            <a:r>
              <a:rPr lang="en-US" sz="1600" b="1" dirty="0">
                <a:solidFill>
                  <a:srgbClr val="FF0000"/>
                </a:solidFill>
              </a:rPr>
              <a:t>labor intensive small-scale business operations </a:t>
            </a:r>
            <a:r>
              <a:rPr lang="en-US" sz="1600" b="1" dirty="0">
                <a:solidFill>
                  <a:srgbClr val="0070C0"/>
                </a:solidFill>
              </a:rPr>
              <a:t>to capital and labor intensive large investment-based businesses</a:t>
            </a:r>
            <a:endParaRPr lang="en-ID" sz="1600" b="1" dirty="0">
              <a:solidFill>
                <a:srgbClr val="0070C0"/>
              </a:solidFill>
            </a:endParaRPr>
          </a:p>
        </p:txBody>
      </p:sp>
    </p:spTree>
    <p:extLst>
      <p:ext uri="{BB962C8B-B14F-4D97-AF65-F5344CB8AC3E}">
        <p14:creationId xmlns:p14="http://schemas.microsoft.com/office/powerpoint/2010/main" val="3773295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A3DD1-9CD9-C405-043F-00AB325214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
        <p:nvSpPr>
          <p:cNvPr id="3" name="Title 2">
            <a:extLst>
              <a:ext uri="{FF2B5EF4-FFF2-40B4-BE49-F238E27FC236}">
                <a16:creationId xmlns:a16="http://schemas.microsoft.com/office/drawing/2014/main" id="{732A74FE-0455-39DA-6D30-2724D3854121}"/>
              </a:ext>
            </a:extLst>
          </p:cNvPr>
          <p:cNvSpPr>
            <a:spLocks noGrp="1"/>
          </p:cNvSpPr>
          <p:nvPr>
            <p:ph type="title"/>
          </p:nvPr>
        </p:nvSpPr>
        <p:spPr/>
        <p:txBody>
          <a:bodyPr/>
          <a:lstStyle/>
          <a:p>
            <a:r>
              <a:rPr lang="en-US" dirty="0"/>
              <a:t>Salah </a:t>
            </a:r>
            <a:r>
              <a:rPr lang="en-US" dirty="0" err="1"/>
              <a:t>satu</a:t>
            </a:r>
            <a:r>
              <a:rPr lang="en-US" dirty="0"/>
              <a:t> </a:t>
            </a:r>
            <a:r>
              <a:rPr lang="en-US" dirty="0" err="1"/>
              <a:t>upaya</a:t>
            </a:r>
            <a:r>
              <a:rPr lang="en-US" dirty="0"/>
              <a:t> </a:t>
            </a:r>
            <a:r>
              <a:rPr lang="en-US" dirty="0" err="1"/>
              <a:t>pemerintah</a:t>
            </a:r>
            <a:r>
              <a:rPr lang="en-US" dirty="0"/>
              <a:t> </a:t>
            </a:r>
            <a:r>
              <a:rPr lang="en-US" dirty="0" err="1"/>
              <a:t>meningkatkan</a:t>
            </a:r>
            <a:r>
              <a:rPr lang="en-US" dirty="0"/>
              <a:t> </a:t>
            </a:r>
            <a:r>
              <a:rPr lang="en-US" dirty="0" err="1"/>
              <a:t>kapasitas</a:t>
            </a:r>
            <a:r>
              <a:rPr lang="en-US" dirty="0"/>
              <a:t> UMKM </a:t>
            </a:r>
            <a:r>
              <a:rPr lang="en-US" dirty="0" err="1"/>
              <a:t>Perikanan</a:t>
            </a:r>
            <a:endParaRPr lang="en-ID" dirty="0"/>
          </a:p>
        </p:txBody>
      </p:sp>
      <p:sp>
        <p:nvSpPr>
          <p:cNvPr id="6" name="TextBox 5">
            <a:extLst>
              <a:ext uri="{FF2B5EF4-FFF2-40B4-BE49-F238E27FC236}">
                <a16:creationId xmlns:a16="http://schemas.microsoft.com/office/drawing/2014/main" id="{C3D391F6-5E66-1AF1-7A4D-AB6083F69AB9}"/>
              </a:ext>
            </a:extLst>
          </p:cNvPr>
          <p:cNvSpPr txBox="1"/>
          <p:nvPr/>
        </p:nvSpPr>
        <p:spPr>
          <a:xfrm>
            <a:off x="257177" y="1380222"/>
            <a:ext cx="5495923" cy="1384995"/>
          </a:xfrm>
          <a:prstGeom prst="rect">
            <a:avLst/>
          </a:prstGeom>
          <a:noFill/>
        </p:spPr>
        <p:txBody>
          <a:bodyPr wrap="square">
            <a:spAutoFit/>
          </a:bodyPr>
          <a:lstStyle/>
          <a:p>
            <a:pPr marL="342900" indent="-342900">
              <a:buFont typeface="+mj-lt"/>
              <a:buAutoNum type="arabicPeriod"/>
            </a:pPr>
            <a:r>
              <a:rPr lang="en-ID" sz="1200" dirty="0" err="1">
                <a:solidFill>
                  <a:prstClr val="black"/>
                </a:solidFill>
                <a:latin typeface="Aptos" panose="02110004020202020204"/>
              </a:rPr>
              <a:t>berdasarkan</a:t>
            </a:r>
            <a:r>
              <a:rPr lang="en-ID" sz="1200" dirty="0">
                <a:solidFill>
                  <a:prstClr val="black"/>
                </a:solidFill>
                <a:latin typeface="Aptos" panose="02110004020202020204"/>
              </a:rPr>
              <a:t> data </a:t>
            </a:r>
            <a:r>
              <a:rPr lang="en-ID" sz="1200" dirty="0" err="1">
                <a:solidFill>
                  <a:prstClr val="black"/>
                </a:solidFill>
                <a:latin typeface="Aptos" panose="02110004020202020204"/>
              </a:rPr>
              <a:t>Pusdatin</a:t>
            </a:r>
            <a:r>
              <a:rPr lang="en-ID" sz="1200" dirty="0">
                <a:solidFill>
                  <a:prstClr val="black"/>
                </a:solidFill>
                <a:latin typeface="Aptos" panose="02110004020202020204"/>
              </a:rPr>
              <a:t> KKP </a:t>
            </a:r>
            <a:r>
              <a:rPr lang="en-ID" sz="1200" dirty="0" err="1">
                <a:solidFill>
                  <a:prstClr val="black"/>
                </a:solidFill>
                <a:latin typeface="Aptos" panose="02110004020202020204"/>
              </a:rPr>
              <a:t>tahun</a:t>
            </a:r>
            <a:r>
              <a:rPr lang="en-ID" sz="1200" dirty="0">
                <a:solidFill>
                  <a:prstClr val="black"/>
                </a:solidFill>
                <a:latin typeface="Aptos" panose="02110004020202020204"/>
              </a:rPr>
              <a:t> 2024, </a:t>
            </a:r>
            <a:r>
              <a:rPr lang="en-ID" sz="1200" dirty="0" err="1">
                <a:solidFill>
                  <a:prstClr val="black"/>
                </a:solidFill>
                <a:latin typeface="Aptos" panose="02110004020202020204"/>
              </a:rPr>
              <a:t>pelaku</a:t>
            </a:r>
            <a:r>
              <a:rPr lang="en-ID" sz="1200" dirty="0">
                <a:solidFill>
                  <a:prstClr val="black"/>
                </a:solidFill>
                <a:latin typeface="Aptos" panose="02110004020202020204"/>
              </a:rPr>
              <a:t> </a:t>
            </a:r>
            <a:r>
              <a:rPr lang="en-ID" sz="1200" dirty="0" err="1">
                <a:solidFill>
                  <a:prstClr val="black"/>
                </a:solidFill>
                <a:latin typeface="Aptos" panose="02110004020202020204"/>
              </a:rPr>
              <a:t>usaha</a:t>
            </a:r>
            <a:r>
              <a:rPr lang="en-ID" sz="1200" dirty="0">
                <a:solidFill>
                  <a:prstClr val="black"/>
                </a:solidFill>
                <a:latin typeface="Aptos" panose="02110004020202020204"/>
              </a:rPr>
              <a:t> </a:t>
            </a:r>
            <a:r>
              <a:rPr lang="en-ID" sz="1200" dirty="0" err="1">
                <a:solidFill>
                  <a:prstClr val="black"/>
                </a:solidFill>
                <a:latin typeface="Aptos" panose="02110004020202020204"/>
              </a:rPr>
              <a:t>skala</a:t>
            </a:r>
            <a:r>
              <a:rPr lang="en-ID" sz="1200" dirty="0">
                <a:solidFill>
                  <a:prstClr val="black"/>
                </a:solidFill>
                <a:latin typeface="Aptos" panose="02110004020202020204"/>
              </a:rPr>
              <a:t> </a:t>
            </a:r>
            <a:r>
              <a:rPr lang="en-ID" sz="1200" dirty="0" err="1">
                <a:solidFill>
                  <a:prstClr val="black"/>
                </a:solidFill>
                <a:latin typeface="Aptos" panose="02110004020202020204"/>
              </a:rPr>
              <a:t>mikro</a:t>
            </a:r>
            <a:r>
              <a:rPr lang="en-ID" sz="1200" dirty="0">
                <a:solidFill>
                  <a:prstClr val="black"/>
                </a:solidFill>
                <a:latin typeface="Aptos" panose="02110004020202020204"/>
              </a:rPr>
              <a:t> dan </a:t>
            </a:r>
            <a:r>
              <a:rPr lang="en-ID" sz="1200" dirty="0" err="1">
                <a:solidFill>
                  <a:prstClr val="black"/>
                </a:solidFill>
                <a:latin typeface="Aptos" panose="02110004020202020204"/>
              </a:rPr>
              <a:t>kecil</a:t>
            </a:r>
            <a:r>
              <a:rPr lang="en-ID" sz="1200" dirty="0">
                <a:solidFill>
                  <a:prstClr val="black"/>
                </a:solidFill>
                <a:latin typeface="Aptos" panose="02110004020202020204"/>
              </a:rPr>
              <a:t> di </a:t>
            </a:r>
            <a:r>
              <a:rPr lang="en-ID" sz="1200" dirty="0" err="1">
                <a:solidFill>
                  <a:prstClr val="black"/>
                </a:solidFill>
                <a:latin typeface="Aptos" panose="02110004020202020204"/>
              </a:rPr>
              <a:t>bidang</a:t>
            </a:r>
            <a:r>
              <a:rPr lang="en-ID" sz="1200" dirty="0">
                <a:solidFill>
                  <a:prstClr val="black"/>
                </a:solidFill>
                <a:latin typeface="Aptos" panose="02110004020202020204"/>
              </a:rPr>
              <a:t> </a:t>
            </a:r>
            <a:r>
              <a:rPr lang="en-ID" sz="1200" dirty="0" err="1">
                <a:solidFill>
                  <a:prstClr val="black"/>
                </a:solidFill>
                <a:latin typeface="Aptos" panose="02110004020202020204"/>
              </a:rPr>
              <a:t>pengolahan</a:t>
            </a:r>
            <a:r>
              <a:rPr lang="en-ID" sz="1200" dirty="0">
                <a:solidFill>
                  <a:prstClr val="black"/>
                </a:solidFill>
                <a:latin typeface="Aptos" panose="02110004020202020204"/>
              </a:rPr>
              <a:t> </a:t>
            </a:r>
            <a:r>
              <a:rPr lang="en-ID" sz="1200" dirty="0" err="1">
                <a:solidFill>
                  <a:prstClr val="black"/>
                </a:solidFill>
                <a:latin typeface="Aptos" panose="02110004020202020204"/>
              </a:rPr>
              <a:t>hasil</a:t>
            </a:r>
            <a:r>
              <a:rPr lang="en-ID" sz="1200" dirty="0">
                <a:solidFill>
                  <a:prstClr val="black"/>
                </a:solidFill>
                <a:latin typeface="Aptos" panose="02110004020202020204"/>
              </a:rPr>
              <a:t> </a:t>
            </a:r>
            <a:r>
              <a:rPr lang="en-ID" sz="1200" dirty="0" err="1">
                <a:solidFill>
                  <a:prstClr val="black"/>
                </a:solidFill>
                <a:latin typeface="Aptos" panose="02110004020202020204"/>
              </a:rPr>
              <a:t>perikanan</a:t>
            </a:r>
            <a:r>
              <a:rPr lang="en-ID" sz="1200" dirty="0">
                <a:solidFill>
                  <a:prstClr val="black"/>
                </a:solidFill>
                <a:latin typeface="Aptos" panose="02110004020202020204"/>
              </a:rPr>
              <a:t> </a:t>
            </a:r>
            <a:r>
              <a:rPr lang="en-ID" sz="1200" dirty="0" err="1">
                <a:solidFill>
                  <a:prstClr val="black"/>
                </a:solidFill>
                <a:latin typeface="Aptos" panose="02110004020202020204"/>
              </a:rPr>
              <a:t>berjumlah</a:t>
            </a:r>
            <a:r>
              <a:rPr lang="en-ID" sz="1200" dirty="0">
                <a:solidFill>
                  <a:prstClr val="black"/>
                </a:solidFill>
                <a:latin typeface="Aptos" panose="02110004020202020204"/>
              </a:rPr>
              <a:t> 76.318 unit. Dari </a:t>
            </a:r>
            <a:r>
              <a:rPr lang="en-ID" sz="1200" dirty="0" err="1">
                <a:solidFill>
                  <a:prstClr val="black"/>
                </a:solidFill>
                <a:latin typeface="Aptos" panose="02110004020202020204"/>
              </a:rPr>
              <a:t>jumlah</a:t>
            </a:r>
            <a:r>
              <a:rPr lang="en-ID" sz="1200" dirty="0">
                <a:solidFill>
                  <a:prstClr val="black"/>
                </a:solidFill>
                <a:latin typeface="Aptos" panose="02110004020202020204"/>
              </a:rPr>
              <a:t> </a:t>
            </a:r>
            <a:r>
              <a:rPr lang="en-ID" sz="1200" dirty="0" err="1">
                <a:solidFill>
                  <a:prstClr val="black"/>
                </a:solidFill>
                <a:latin typeface="Aptos" panose="02110004020202020204"/>
              </a:rPr>
              <a:t>tersebut</a:t>
            </a:r>
            <a:r>
              <a:rPr lang="en-ID" sz="1200" dirty="0">
                <a:solidFill>
                  <a:prstClr val="black"/>
                </a:solidFill>
                <a:latin typeface="Aptos" panose="02110004020202020204"/>
              </a:rPr>
              <a:t>, 35,5% di </a:t>
            </a:r>
            <a:r>
              <a:rPr lang="en-ID" sz="1200" dirty="0" err="1">
                <a:solidFill>
                  <a:prstClr val="black"/>
                </a:solidFill>
                <a:latin typeface="Aptos" panose="02110004020202020204"/>
              </a:rPr>
              <a:t>antaranya</a:t>
            </a:r>
            <a:r>
              <a:rPr lang="en-ID" sz="1200" dirty="0">
                <a:solidFill>
                  <a:prstClr val="black"/>
                </a:solidFill>
                <a:latin typeface="Aptos" panose="02110004020202020204"/>
              </a:rPr>
              <a:t> </a:t>
            </a:r>
            <a:r>
              <a:rPr lang="en-ID" sz="1200" dirty="0" err="1">
                <a:solidFill>
                  <a:prstClr val="black"/>
                </a:solidFill>
                <a:latin typeface="Aptos" panose="02110004020202020204"/>
              </a:rPr>
              <a:t>terkonsentrasi</a:t>
            </a:r>
            <a:r>
              <a:rPr lang="en-ID" sz="1200" dirty="0">
                <a:solidFill>
                  <a:prstClr val="black"/>
                </a:solidFill>
                <a:latin typeface="Aptos" panose="02110004020202020204"/>
              </a:rPr>
              <a:t> di Pulau Jawa. </a:t>
            </a:r>
          </a:p>
          <a:p>
            <a:pPr marL="342900" indent="-342900">
              <a:buFont typeface="+mj-lt"/>
              <a:buAutoNum type="arabicPeriod"/>
            </a:pPr>
            <a:r>
              <a:rPr lang="en-ID" sz="1200" dirty="0">
                <a:solidFill>
                  <a:prstClr val="black"/>
                </a:solidFill>
                <a:latin typeface="Aptos" panose="02110004020202020204"/>
              </a:rPr>
              <a:t>Budi </a:t>
            </a:r>
            <a:r>
              <a:rPr lang="en-ID" sz="1200" dirty="0" err="1">
                <a:solidFill>
                  <a:prstClr val="black"/>
                </a:solidFill>
                <a:latin typeface="Aptos" panose="02110004020202020204"/>
              </a:rPr>
              <a:t>menjabarkan</a:t>
            </a:r>
            <a:r>
              <a:rPr lang="en-ID" sz="1200" dirty="0">
                <a:solidFill>
                  <a:prstClr val="black"/>
                </a:solidFill>
                <a:latin typeface="Aptos" panose="02110004020202020204"/>
              </a:rPr>
              <a:t> </a:t>
            </a:r>
            <a:r>
              <a:rPr lang="en-ID" sz="1200" dirty="0" err="1">
                <a:solidFill>
                  <a:prstClr val="black"/>
                </a:solidFill>
                <a:latin typeface="Aptos" panose="02110004020202020204"/>
              </a:rPr>
              <a:t>usaha</a:t>
            </a:r>
            <a:r>
              <a:rPr lang="en-ID" sz="1200" dirty="0">
                <a:solidFill>
                  <a:prstClr val="black"/>
                </a:solidFill>
                <a:latin typeface="Aptos" panose="02110004020202020204"/>
              </a:rPr>
              <a:t> </a:t>
            </a:r>
            <a:r>
              <a:rPr lang="en-ID" sz="1200" dirty="0" err="1">
                <a:solidFill>
                  <a:prstClr val="black"/>
                </a:solidFill>
                <a:latin typeface="Aptos" panose="02110004020202020204"/>
              </a:rPr>
              <a:t>pengeringan</a:t>
            </a:r>
            <a:r>
              <a:rPr lang="en-ID" sz="1200" dirty="0">
                <a:solidFill>
                  <a:prstClr val="black"/>
                </a:solidFill>
                <a:latin typeface="Aptos" panose="02110004020202020204"/>
              </a:rPr>
              <a:t> ikan </a:t>
            </a:r>
            <a:r>
              <a:rPr lang="en-ID" sz="1200" dirty="0" err="1">
                <a:solidFill>
                  <a:prstClr val="black"/>
                </a:solidFill>
                <a:latin typeface="Aptos" panose="02110004020202020204"/>
              </a:rPr>
              <a:t>menjadi</a:t>
            </a:r>
            <a:r>
              <a:rPr lang="en-ID" sz="1200" dirty="0">
                <a:solidFill>
                  <a:prstClr val="black"/>
                </a:solidFill>
                <a:latin typeface="Aptos" panose="02110004020202020204"/>
              </a:rPr>
              <a:t> salah </a:t>
            </a:r>
            <a:r>
              <a:rPr lang="en-ID" sz="1200" dirty="0" err="1">
                <a:solidFill>
                  <a:prstClr val="black"/>
                </a:solidFill>
                <a:latin typeface="Aptos" panose="02110004020202020204"/>
              </a:rPr>
              <a:t>satu</a:t>
            </a:r>
            <a:r>
              <a:rPr lang="en-ID" sz="1200" dirty="0">
                <a:solidFill>
                  <a:prstClr val="black"/>
                </a:solidFill>
                <a:latin typeface="Aptos" panose="02110004020202020204"/>
              </a:rPr>
              <a:t> </a:t>
            </a:r>
            <a:r>
              <a:rPr lang="en-ID" sz="1200" dirty="0" err="1">
                <a:solidFill>
                  <a:prstClr val="black"/>
                </a:solidFill>
                <a:latin typeface="Aptos" panose="02110004020202020204"/>
              </a:rPr>
              <a:t>usaha</a:t>
            </a:r>
            <a:r>
              <a:rPr lang="en-ID" sz="1200" dirty="0">
                <a:solidFill>
                  <a:prstClr val="black"/>
                </a:solidFill>
                <a:latin typeface="Aptos" panose="02110004020202020204"/>
              </a:rPr>
              <a:t> yang </a:t>
            </a:r>
            <a:r>
              <a:rPr lang="en-ID" sz="1200" dirty="0" err="1">
                <a:solidFill>
                  <a:prstClr val="black"/>
                </a:solidFill>
                <a:latin typeface="Aptos" panose="02110004020202020204"/>
              </a:rPr>
              <a:t>banyak</a:t>
            </a:r>
            <a:r>
              <a:rPr lang="en-ID" sz="1200" dirty="0">
                <a:solidFill>
                  <a:prstClr val="black"/>
                </a:solidFill>
                <a:latin typeface="Aptos" panose="02110004020202020204"/>
              </a:rPr>
              <a:t> </a:t>
            </a:r>
            <a:r>
              <a:rPr lang="en-ID" sz="1200" dirty="0" err="1">
                <a:solidFill>
                  <a:prstClr val="black"/>
                </a:solidFill>
                <a:latin typeface="Aptos" panose="02110004020202020204"/>
              </a:rPr>
              <a:t>digeluti</a:t>
            </a:r>
            <a:r>
              <a:rPr lang="en-ID" sz="1200" dirty="0">
                <a:solidFill>
                  <a:prstClr val="black"/>
                </a:solidFill>
                <a:latin typeface="Aptos" panose="02110004020202020204"/>
              </a:rPr>
              <a:t> oleh </a:t>
            </a:r>
            <a:r>
              <a:rPr lang="en-ID" sz="1200" dirty="0" err="1">
                <a:solidFill>
                  <a:prstClr val="black"/>
                </a:solidFill>
                <a:latin typeface="Aptos" panose="02110004020202020204"/>
              </a:rPr>
              <a:t>pelaku</a:t>
            </a:r>
            <a:r>
              <a:rPr lang="en-ID" sz="1200" dirty="0">
                <a:solidFill>
                  <a:prstClr val="black"/>
                </a:solidFill>
                <a:latin typeface="Aptos" panose="02110004020202020204"/>
              </a:rPr>
              <a:t> UMKM </a:t>
            </a:r>
            <a:r>
              <a:rPr lang="en-ID" sz="1200" dirty="0" err="1">
                <a:solidFill>
                  <a:prstClr val="black"/>
                </a:solidFill>
                <a:latin typeface="Aptos" panose="02110004020202020204"/>
              </a:rPr>
              <a:t>dengan</a:t>
            </a:r>
            <a:r>
              <a:rPr lang="en-ID" sz="1200" dirty="0">
                <a:solidFill>
                  <a:prstClr val="black"/>
                </a:solidFill>
                <a:latin typeface="Aptos" panose="02110004020202020204"/>
              </a:rPr>
              <a:t> </a:t>
            </a:r>
            <a:r>
              <a:rPr lang="en-ID" sz="1200" dirty="0" err="1">
                <a:solidFill>
                  <a:prstClr val="black"/>
                </a:solidFill>
                <a:latin typeface="Aptos" panose="02110004020202020204"/>
              </a:rPr>
              <a:t>jumlah</a:t>
            </a:r>
            <a:r>
              <a:rPr lang="en-ID" sz="1200" dirty="0">
                <a:solidFill>
                  <a:prstClr val="black"/>
                </a:solidFill>
                <a:latin typeface="Aptos" panose="02110004020202020204"/>
              </a:rPr>
              <a:t> UPI </a:t>
            </a:r>
            <a:r>
              <a:rPr lang="en-ID" sz="1200" dirty="0" err="1">
                <a:solidFill>
                  <a:prstClr val="black"/>
                </a:solidFill>
                <a:latin typeface="Aptos" panose="02110004020202020204"/>
              </a:rPr>
              <a:t>sebanyak</a:t>
            </a:r>
            <a:r>
              <a:rPr lang="en-ID" sz="1200" dirty="0">
                <a:solidFill>
                  <a:prstClr val="black"/>
                </a:solidFill>
                <a:latin typeface="Aptos" panose="02110004020202020204"/>
              </a:rPr>
              <a:t> 17.033 unit </a:t>
            </a:r>
            <a:r>
              <a:rPr lang="en-ID" sz="1200" dirty="0" err="1">
                <a:solidFill>
                  <a:prstClr val="black"/>
                </a:solidFill>
                <a:latin typeface="Aptos" panose="02110004020202020204"/>
              </a:rPr>
              <a:t>atau</a:t>
            </a:r>
            <a:r>
              <a:rPr lang="en-ID" sz="1200" dirty="0">
                <a:solidFill>
                  <a:prstClr val="black"/>
                </a:solidFill>
                <a:latin typeface="Aptos" panose="02110004020202020204"/>
              </a:rPr>
              <a:t> 22,3%, </a:t>
            </a:r>
            <a:r>
              <a:rPr lang="en-ID" sz="1200" dirty="0" err="1">
                <a:solidFill>
                  <a:prstClr val="black"/>
                </a:solidFill>
                <a:latin typeface="Aptos" panose="02110004020202020204"/>
              </a:rPr>
              <a:t>disusul</a:t>
            </a:r>
            <a:r>
              <a:rPr lang="en-ID" sz="1200" dirty="0">
                <a:solidFill>
                  <a:prstClr val="black"/>
                </a:solidFill>
                <a:latin typeface="Aptos" panose="02110004020202020204"/>
              </a:rPr>
              <a:t> </a:t>
            </a:r>
            <a:r>
              <a:rPr lang="en-ID" sz="1200" dirty="0" err="1">
                <a:solidFill>
                  <a:prstClr val="black"/>
                </a:solidFill>
                <a:latin typeface="Aptos" panose="02110004020202020204"/>
              </a:rPr>
              <a:t>dengan</a:t>
            </a:r>
            <a:r>
              <a:rPr lang="en-ID" sz="1200" dirty="0">
                <a:solidFill>
                  <a:prstClr val="black"/>
                </a:solidFill>
                <a:latin typeface="Aptos" panose="02110004020202020204"/>
              </a:rPr>
              <a:t> </a:t>
            </a:r>
            <a:r>
              <a:rPr lang="en-ID" sz="1200" dirty="0" err="1">
                <a:solidFill>
                  <a:prstClr val="black"/>
                </a:solidFill>
                <a:latin typeface="Aptos" panose="02110004020202020204"/>
              </a:rPr>
              <a:t>usaha</a:t>
            </a:r>
            <a:r>
              <a:rPr lang="en-ID" sz="1200" dirty="0">
                <a:solidFill>
                  <a:prstClr val="black"/>
                </a:solidFill>
                <a:latin typeface="Aptos" panose="02110004020202020204"/>
              </a:rPr>
              <a:t> </a:t>
            </a:r>
            <a:r>
              <a:rPr lang="en-ID" sz="1200" dirty="0" err="1">
                <a:solidFill>
                  <a:prstClr val="black"/>
                </a:solidFill>
                <a:latin typeface="Aptos" panose="02110004020202020204"/>
              </a:rPr>
              <a:t>pengolahan</a:t>
            </a:r>
            <a:r>
              <a:rPr lang="en-ID" sz="1200" dirty="0">
                <a:solidFill>
                  <a:prstClr val="black"/>
                </a:solidFill>
                <a:latin typeface="Aptos" panose="02110004020202020204"/>
              </a:rPr>
              <a:t> </a:t>
            </a:r>
            <a:r>
              <a:rPr lang="en-ID" sz="1200" dirty="0" err="1">
                <a:solidFill>
                  <a:prstClr val="black"/>
                </a:solidFill>
                <a:latin typeface="Aptos" panose="02110004020202020204"/>
              </a:rPr>
              <a:t>berbasis</a:t>
            </a:r>
            <a:r>
              <a:rPr lang="en-ID" sz="1200" dirty="0">
                <a:solidFill>
                  <a:prstClr val="black"/>
                </a:solidFill>
                <a:latin typeface="Aptos" panose="02110004020202020204"/>
              </a:rPr>
              <a:t> </a:t>
            </a:r>
            <a:r>
              <a:rPr lang="en-ID" sz="1200" dirty="0" err="1">
                <a:solidFill>
                  <a:prstClr val="black"/>
                </a:solidFill>
                <a:latin typeface="Aptos" panose="02110004020202020204"/>
              </a:rPr>
              <a:t>lumatan</a:t>
            </a:r>
            <a:r>
              <a:rPr lang="en-ID" sz="1200" dirty="0">
                <a:solidFill>
                  <a:prstClr val="black"/>
                </a:solidFill>
                <a:latin typeface="Aptos" panose="02110004020202020204"/>
              </a:rPr>
              <a:t> ikan (surimi) </a:t>
            </a:r>
            <a:r>
              <a:rPr lang="en-ID" sz="1200" dirty="0" err="1">
                <a:solidFill>
                  <a:prstClr val="black"/>
                </a:solidFill>
                <a:latin typeface="Aptos" panose="02110004020202020204"/>
              </a:rPr>
              <a:t>sebanyak</a:t>
            </a:r>
            <a:r>
              <a:rPr lang="en-ID" sz="1200" dirty="0">
                <a:solidFill>
                  <a:prstClr val="black"/>
                </a:solidFill>
                <a:latin typeface="Aptos" panose="02110004020202020204"/>
              </a:rPr>
              <a:t> 18,1%, </a:t>
            </a:r>
            <a:r>
              <a:rPr lang="en-ID" sz="1200" dirty="0" err="1">
                <a:solidFill>
                  <a:prstClr val="black"/>
                </a:solidFill>
                <a:latin typeface="Aptos" panose="02110004020202020204"/>
              </a:rPr>
              <a:t>serta</a:t>
            </a:r>
            <a:r>
              <a:rPr lang="en-ID" sz="1200" dirty="0">
                <a:solidFill>
                  <a:prstClr val="black"/>
                </a:solidFill>
                <a:latin typeface="Aptos" panose="02110004020202020204"/>
              </a:rPr>
              <a:t> </a:t>
            </a:r>
            <a:r>
              <a:rPr lang="en-ID" sz="1200" dirty="0" err="1">
                <a:solidFill>
                  <a:prstClr val="black"/>
                </a:solidFill>
                <a:latin typeface="Aptos" panose="02110004020202020204"/>
              </a:rPr>
              <a:t>usaha</a:t>
            </a:r>
            <a:r>
              <a:rPr lang="en-ID" sz="1200" dirty="0">
                <a:solidFill>
                  <a:prstClr val="black"/>
                </a:solidFill>
                <a:latin typeface="Aptos" panose="02110004020202020204"/>
              </a:rPr>
              <a:t> </a:t>
            </a:r>
            <a:r>
              <a:rPr lang="en-ID" sz="1200" dirty="0" err="1">
                <a:solidFill>
                  <a:prstClr val="black"/>
                </a:solidFill>
                <a:latin typeface="Aptos" panose="02110004020202020204"/>
              </a:rPr>
              <a:t>pemindangan</a:t>
            </a:r>
            <a:r>
              <a:rPr lang="en-ID" sz="1200" dirty="0">
                <a:solidFill>
                  <a:prstClr val="black"/>
                </a:solidFill>
                <a:latin typeface="Aptos" panose="02110004020202020204"/>
              </a:rPr>
              <a:t> ikan </a:t>
            </a:r>
            <a:r>
              <a:rPr lang="en-ID" sz="1200" dirty="0" err="1">
                <a:solidFill>
                  <a:prstClr val="black"/>
                </a:solidFill>
                <a:latin typeface="Aptos" panose="02110004020202020204"/>
              </a:rPr>
              <a:t>sebanyak</a:t>
            </a:r>
            <a:r>
              <a:rPr lang="en-ID" sz="1200" dirty="0">
                <a:solidFill>
                  <a:prstClr val="black"/>
                </a:solidFill>
                <a:latin typeface="Aptos" panose="02110004020202020204"/>
              </a:rPr>
              <a:t> 9,9%.</a:t>
            </a:r>
          </a:p>
        </p:txBody>
      </p:sp>
      <p:sp>
        <p:nvSpPr>
          <p:cNvPr id="7" name="TextBox 6">
            <a:extLst>
              <a:ext uri="{FF2B5EF4-FFF2-40B4-BE49-F238E27FC236}">
                <a16:creationId xmlns:a16="http://schemas.microsoft.com/office/drawing/2014/main" id="{ABFF1BAB-12BA-E065-E256-ECC6A7B56E1C}"/>
              </a:ext>
            </a:extLst>
          </p:cNvPr>
          <p:cNvSpPr txBox="1"/>
          <p:nvPr/>
        </p:nvSpPr>
        <p:spPr>
          <a:xfrm>
            <a:off x="355600" y="3009900"/>
            <a:ext cx="5495923" cy="3323987"/>
          </a:xfrm>
          <a:prstGeom prst="rect">
            <a:avLst/>
          </a:prstGeom>
          <a:noFill/>
        </p:spPr>
        <p:txBody>
          <a:bodyPr wrap="square">
            <a:spAutoFit/>
          </a:bodyPr>
          <a:lstStyle/>
          <a:p>
            <a:pPr marL="342900" indent="-342900">
              <a:buFont typeface="+mj-lt"/>
              <a:buAutoNum type="arabicPeriod"/>
            </a:pPr>
            <a:r>
              <a:rPr lang="en-ID" sz="1050" dirty="0" err="1">
                <a:solidFill>
                  <a:prstClr val="black"/>
                </a:solidFill>
                <a:latin typeface="Aptos" panose="02110004020202020204"/>
              </a:rPr>
              <a:t>mutu</a:t>
            </a:r>
            <a:r>
              <a:rPr lang="en-ID" sz="1050" dirty="0">
                <a:solidFill>
                  <a:prstClr val="black"/>
                </a:solidFill>
                <a:latin typeface="Aptos" panose="02110004020202020204"/>
              </a:rPr>
              <a:t> dan </a:t>
            </a:r>
            <a:r>
              <a:rPr lang="en-ID" sz="1050" dirty="0" err="1">
                <a:solidFill>
                  <a:prstClr val="black"/>
                </a:solidFill>
                <a:latin typeface="Aptos" panose="02110004020202020204"/>
              </a:rPr>
              <a:t>kualitas</a:t>
            </a:r>
            <a:r>
              <a:rPr lang="en-ID" sz="1050" dirty="0">
                <a:solidFill>
                  <a:prstClr val="black"/>
                </a:solidFill>
                <a:latin typeface="Aptos" panose="02110004020202020204"/>
              </a:rPr>
              <a:t> </a:t>
            </a:r>
            <a:r>
              <a:rPr lang="en-ID" sz="1050" dirty="0" err="1">
                <a:solidFill>
                  <a:prstClr val="black"/>
                </a:solidFill>
                <a:latin typeface="Aptos" panose="02110004020202020204"/>
              </a:rPr>
              <a:t>produk</a:t>
            </a:r>
            <a:r>
              <a:rPr lang="en-ID" sz="1050" dirty="0">
                <a:solidFill>
                  <a:prstClr val="black"/>
                </a:solidFill>
                <a:latin typeface="Aptos" panose="02110004020202020204"/>
              </a:rPr>
              <a:t> </a:t>
            </a:r>
            <a:r>
              <a:rPr lang="en-ID" sz="1050" dirty="0" err="1">
                <a:solidFill>
                  <a:prstClr val="black"/>
                </a:solidFill>
                <a:latin typeface="Aptos" panose="02110004020202020204"/>
              </a:rPr>
              <a:t>menjadi</a:t>
            </a:r>
            <a:r>
              <a:rPr lang="en-ID" sz="1050" dirty="0">
                <a:solidFill>
                  <a:prstClr val="black"/>
                </a:solidFill>
                <a:latin typeface="Aptos" panose="02110004020202020204"/>
              </a:rPr>
              <a:t> salah </a:t>
            </a:r>
            <a:r>
              <a:rPr lang="en-ID" sz="1050" dirty="0" err="1">
                <a:solidFill>
                  <a:prstClr val="black"/>
                </a:solidFill>
                <a:latin typeface="Aptos" panose="02110004020202020204"/>
              </a:rPr>
              <a:t>satu</a:t>
            </a:r>
            <a:r>
              <a:rPr lang="en-ID" sz="1050" dirty="0">
                <a:solidFill>
                  <a:prstClr val="black"/>
                </a:solidFill>
                <a:latin typeface="Aptos" panose="02110004020202020204"/>
              </a:rPr>
              <a:t> </a:t>
            </a:r>
            <a:r>
              <a:rPr lang="en-ID" sz="1050" dirty="0" err="1">
                <a:solidFill>
                  <a:prstClr val="black"/>
                </a:solidFill>
                <a:latin typeface="Aptos" panose="02110004020202020204"/>
              </a:rPr>
              <a:t>tantangan</a:t>
            </a:r>
            <a:r>
              <a:rPr lang="en-ID" sz="1050" dirty="0">
                <a:solidFill>
                  <a:prstClr val="black"/>
                </a:solidFill>
                <a:latin typeface="Aptos" panose="02110004020202020204"/>
              </a:rPr>
              <a:t> yang </a:t>
            </a:r>
            <a:r>
              <a:rPr lang="en-ID" sz="1050" dirty="0" err="1">
                <a:solidFill>
                  <a:prstClr val="black"/>
                </a:solidFill>
                <a:latin typeface="Aptos" panose="02110004020202020204"/>
              </a:rPr>
              <a:t>dihadapi</a:t>
            </a:r>
            <a:r>
              <a:rPr lang="en-ID" sz="1050" dirty="0">
                <a:solidFill>
                  <a:prstClr val="black"/>
                </a:solidFill>
                <a:latin typeface="Aptos" panose="02110004020202020204"/>
              </a:rPr>
              <a:t> UPI </a:t>
            </a:r>
            <a:r>
              <a:rPr lang="en-ID" sz="1050" dirty="0" err="1">
                <a:solidFill>
                  <a:prstClr val="black"/>
                </a:solidFill>
                <a:latin typeface="Aptos" panose="02110004020202020204"/>
              </a:rPr>
              <a:t>mikro</a:t>
            </a:r>
            <a:r>
              <a:rPr lang="en-ID" sz="1050" dirty="0">
                <a:solidFill>
                  <a:prstClr val="black"/>
                </a:solidFill>
                <a:latin typeface="Aptos" panose="02110004020202020204"/>
              </a:rPr>
              <a:t> dan </a:t>
            </a:r>
            <a:r>
              <a:rPr lang="en-ID" sz="1050" dirty="0" err="1">
                <a:solidFill>
                  <a:prstClr val="black"/>
                </a:solidFill>
                <a:latin typeface="Aptos" panose="02110004020202020204"/>
              </a:rPr>
              <a:t>kecil</a:t>
            </a:r>
            <a:r>
              <a:rPr lang="en-ID" sz="1050" dirty="0">
                <a:solidFill>
                  <a:prstClr val="black"/>
                </a:solidFill>
                <a:latin typeface="Aptos" panose="02110004020202020204"/>
              </a:rPr>
              <a:t>. </a:t>
            </a:r>
            <a:r>
              <a:rPr lang="en-ID" sz="1050" dirty="0" err="1">
                <a:solidFill>
                  <a:prstClr val="black"/>
                </a:solidFill>
                <a:latin typeface="Aptos" panose="02110004020202020204"/>
              </a:rPr>
              <a:t>Alhasil</a:t>
            </a:r>
            <a:r>
              <a:rPr lang="en-ID" sz="1050" dirty="0">
                <a:solidFill>
                  <a:prstClr val="black"/>
                </a:solidFill>
                <a:latin typeface="Aptos" panose="02110004020202020204"/>
              </a:rPr>
              <a:t>, </a:t>
            </a:r>
            <a:r>
              <a:rPr lang="en-ID" sz="1050" dirty="0" err="1">
                <a:solidFill>
                  <a:prstClr val="black"/>
                </a:solidFill>
                <a:latin typeface="Aptos" panose="02110004020202020204"/>
              </a:rPr>
              <a:t>mereka</a:t>
            </a:r>
            <a:r>
              <a:rPr lang="en-ID" sz="1050" dirty="0">
                <a:solidFill>
                  <a:prstClr val="black"/>
                </a:solidFill>
                <a:latin typeface="Aptos" panose="02110004020202020204"/>
              </a:rPr>
              <a:t> </a:t>
            </a:r>
            <a:r>
              <a:rPr lang="en-ID" sz="1050" dirty="0" err="1">
                <a:solidFill>
                  <a:prstClr val="black"/>
                </a:solidFill>
                <a:latin typeface="Aptos" panose="02110004020202020204"/>
              </a:rPr>
              <a:t>kerap</a:t>
            </a:r>
            <a:r>
              <a:rPr lang="en-ID" sz="1050" dirty="0">
                <a:solidFill>
                  <a:prstClr val="black"/>
                </a:solidFill>
                <a:latin typeface="Aptos" panose="02110004020202020204"/>
              </a:rPr>
              <a:t> </a:t>
            </a:r>
            <a:r>
              <a:rPr lang="en-ID" sz="1050" dirty="0" err="1">
                <a:solidFill>
                  <a:prstClr val="black"/>
                </a:solidFill>
                <a:latin typeface="Aptos" panose="02110004020202020204"/>
              </a:rPr>
              <a:t>kesulitan</a:t>
            </a:r>
            <a:r>
              <a:rPr lang="en-ID" sz="1050" dirty="0">
                <a:solidFill>
                  <a:prstClr val="black"/>
                </a:solidFill>
                <a:latin typeface="Aptos" panose="02110004020202020204"/>
              </a:rPr>
              <a:t> </a:t>
            </a:r>
            <a:r>
              <a:rPr lang="en-ID" sz="1050" dirty="0" err="1">
                <a:solidFill>
                  <a:prstClr val="black"/>
                </a:solidFill>
                <a:latin typeface="Aptos" panose="02110004020202020204"/>
              </a:rPr>
              <a:t>mengembangkan</a:t>
            </a:r>
            <a:r>
              <a:rPr lang="en-ID" sz="1050" dirty="0">
                <a:solidFill>
                  <a:prstClr val="black"/>
                </a:solidFill>
                <a:latin typeface="Aptos" panose="02110004020202020204"/>
              </a:rPr>
              <a:t> </a:t>
            </a:r>
            <a:r>
              <a:rPr lang="en-ID" sz="1050" dirty="0" err="1">
                <a:solidFill>
                  <a:prstClr val="black"/>
                </a:solidFill>
                <a:latin typeface="Aptos" panose="02110004020202020204"/>
              </a:rPr>
              <a:t>usahanya</a:t>
            </a:r>
            <a:r>
              <a:rPr lang="en-ID" sz="1050" dirty="0">
                <a:solidFill>
                  <a:prstClr val="black"/>
                </a:solidFill>
                <a:latin typeface="Aptos" panose="02110004020202020204"/>
              </a:rPr>
              <a:t>, </a:t>
            </a:r>
            <a:r>
              <a:rPr lang="en-ID" sz="1050" dirty="0" err="1">
                <a:solidFill>
                  <a:prstClr val="black"/>
                </a:solidFill>
                <a:latin typeface="Aptos" panose="02110004020202020204"/>
              </a:rPr>
              <a:t>mengingat</a:t>
            </a:r>
            <a:r>
              <a:rPr lang="en-ID" sz="1050" dirty="0">
                <a:solidFill>
                  <a:prstClr val="black"/>
                </a:solidFill>
                <a:latin typeface="Aptos" panose="02110004020202020204"/>
              </a:rPr>
              <a:t> </a:t>
            </a:r>
            <a:r>
              <a:rPr lang="en-ID" sz="1050" dirty="0" err="1">
                <a:solidFill>
                  <a:prstClr val="black"/>
                </a:solidFill>
                <a:latin typeface="Aptos" panose="02110004020202020204"/>
              </a:rPr>
              <a:t>cara</a:t>
            </a:r>
            <a:r>
              <a:rPr lang="en-ID" sz="1050" dirty="0">
                <a:solidFill>
                  <a:prstClr val="black"/>
                </a:solidFill>
                <a:latin typeface="Aptos" panose="02110004020202020204"/>
              </a:rPr>
              <a:t> </a:t>
            </a:r>
            <a:r>
              <a:rPr lang="en-ID" sz="1050" dirty="0" err="1">
                <a:solidFill>
                  <a:prstClr val="black"/>
                </a:solidFill>
                <a:latin typeface="Aptos" panose="02110004020202020204"/>
              </a:rPr>
              <a:t>penanganan</a:t>
            </a:r>
            <a:r>
              <a:rPr lang="en-ID" sz="1050" dirty="0">
                <a:solidFill>
                  <a:prstClr val="black"/>
                </a:solidFill>
                <a:latin typeface="Aptos" panose="02110004020202020204"/>
              </a:rPr>
              <a:t> dan </a:t>
            </a:r>
            <a:r>
              <a:rPr lang="en-ID" sz="1050" dirty="0" err="1">
                <a:solidFill>
                  <a:prstClr val="black"/>
                </a:solidFill>
                <a:latin typeface="Aptos" panose="02110004020202020204"/>
              </a:rPr>
              <a:t>pengolahan</a:t>
            </a:r>
            <a:r>
              <a:rPr lang="en-ID" sz="1050" dirty="0">
                <a:solidFill>
                  <a:prstClr val="black"/>
                </a:solidFill>
                <a:latin typeface="Aptos" panose="02110004020202020204"/>
              </a:rPr>
              <a:t> yang </a:t>
            </a:r>
            <a:r>
              <a:rPr lang="en-ID" sz="1050" dirty="0" err="1">
                <a:solidFill>
                  <a:prstClr val="black"/>
                </a:solidFill>
                <a:latin typeface="Aptos" panose="02110004020202020204"/>
              </a:rPr>
              <a:t>masih</a:t>
            </a:r>
            <a:r>
              <a:rPr lang="en-ID" sz="1050" dirty="0">
                <a:solidFill>
                  <a:prstClr val="black"/>
                </a:solidFill>
                <a:latin typeface="Aptos" panose="02110004020202020204"/>
              </a:rPr>
              <a:t> </a:t>
            </a:r>
            <a:r>
              <a:rPr lang="en-ID" sz="1050" dirty="0" err="1">
                <a:solidFill>
                  <a:prstClr val="black"/>
                </a:solidFill>
                <a:latin typeface="Aptos" panose="02110004020202020204"/>
              </a:rPr>
              <a:t>tradisional</a:t>
            </a:r>
            <a:r>
              <a:rPr lang="en-ID" sz="1050" dirty="0">
                <a:solidFill>
                  <a:prstClr val="black"/>
                </a:solidFill>
                <a:latin typeface="Aptos" panose="02110004020202020204"/>
              </a:rPr>
              <a:t> </a:t>
            </a:r>
            <a:r>
              <a:rPr lang="en-ID" sz="1050" dirty="0" err="1">
                <a:solidFill>
                  <a:prstClr val="black"/>
                </a:solidFill>
                <a:latin typeface="Aptos" panose="02110004020202020204"/>
              </a:rPr>
              <a:t>atau</a:t>
            </a:r>
            <a:r>
              <a:rPr lang="en-ID" sz="1050" dirty="0">
                <a:solidFill>
                  <a:prstClr val="black"/>
                </a:solidFill>
                <a:latin typeface="Aptos" panose="02110004020202020204"/>
              </a:rPr>
              <a:t> </a:t>
            </a:r>
            <a:r>
              <a:rPr lang="en-ID" sz="1050" dirty="0" err="1">
                <a:solidFill>
                  <a:prstClr val="black"/>
                </a:solidFill>
                <a:latin typeface="Aptos" panose="02110004020202020204"/>
              </a:rPr>
              <a:t>sederhana</a:t>
            </a:r>
            <a:r>
              <a:rPr lang="en-ID" sz="1050" dirty="0">
                <a:solidFill>
                  <a:prstClr val="black"/>
                </a:solidFill>
                <a:latin typeface="Aptos" panose="02110004020202020204"/>
              </a:rPr>
              <a:t>. "Ruang </a:t>
            </a:r>
            <a:r>
              <a:rPr lang="en-ID" sz="1050" dirty="0" err="1">
                <a:solidFill>
                  <a:prstClr val="black"/>
                </a:solidFill>
                <a:latin typeface="Aptos" panose="02110004020202020204"/>
              </a:rPr>
              <a:t>produksi</a:t>
            </a:r>
            <a:r>
              <a:rPr lang="en-ID" sz="1050" dirty="0">
                <a:solidFill>
                  <a:prstClr val="black"/>
                </a:solidFill>
                <a:latin typeface="Aptos" panose="02110004020202020204"/>
              </a:rPr>
              <a:t> yang </a:t>
            </a:r>
            <a:r>
              <a:rPr lang="en-ID" sz="1050" dirty="0" err="1">
                <a:solidFill>
                  <a:prstClr val="black"/>
                </a:solidFill>
                <a:latin typeface="Aptos" panose="02110004020202020204"/>
              </a:rPr>
              <a:t>masih</a:t>
            </a:r>
            <a:r>
              <a:rPr lang="en-ID" sz="1050" dirty="0">
                <a:solidFill>
                  <a:prstClr val="black"/>
                </a:solidFill>
                <a:latin typeface="Aptos" panose="02110004020202020204"/>
              </a:rPr>
              <a:t> </a:t>
            </a:r>
            <a:r>
              <a:rPr lang="en-ID" sz="1050" dirty="0" err="1">
                <a:solidFill>
                  <a:prstClr val="black"/>
                </a:solidFill>
                <a:latin typeface="Aptos" panose="02110004020202020204"/>
              </a:rPr>
              <a:t>menyatu</a:t>
            </a:r>
            <a:r>
              <a:rPr lang="en-ID" sz="1050" dirty="0">
                <a:solidFill>
                  <a:prstClr val="black"/>
                </a:solidFill>
                <a:latin typeface="Aptos" panose="02110004020202020204"/>
              </a:rPr>
              <a:t> </a:t>
            </a:r>
            <a:r>
              <a:rPr lang="en-ID" sz="1050" dirty="0" err="1">
                <a:solidFill>
                  <a:prstClr val="black"/>
                </a:solidFill>
                <a:latin typeface="Aptos" panose="02110004020202020204"/>
              </a:rPr>
              <a:t>dengan</a:t>
            </a:r>
            <a:r>
              <a:rPr lang="en-ID" sz="1050" dirty="0">
                <a:solidFill>
                  <a:prstClr val="black"/>
                </a:solidFill>
                <a:latin typeface="Aptos" panose="02110004020202020204"/>
              </a:rPr>
              <a:t> </a:t>
            </a:r>
            <a:r>
              <a:rPr lang="en-ID" sz="1050" dirty="0" err="1">
                <a:solidFill>
                  <a:prstClr val="black"/>
                </a:solidFill>
                <a:latin typeface="Aptos" panose="02110004020202020204"/>
              </a:rPr>
              <a:t>dapur</a:t>
            </a:r>
            <a:r>
              <a:rPr lang="en-ID" sz="1050" dirty="0">
                <a:solidFill>
                  <a:prstClr val="black"/>
                </a:solidFill>
                <a:latin typeface="Aptos" panose="02110004020202020204"/>
              </a:rPr>
              <a:t> </a:t>
            </a:r>
            <a:r>
              <a:rPr lang="en-ID" sz="1050" dirty="0" err="1">
                <a:solidFill>
                  <a:prstClr val="black"/>
                </a:solidFill>
                <a:latin typeface="Aptos" panose="02110004020202020204"/>
              </a:rPr>
              <a:t>rumah</a:t>
            </a:r>
            <a:r>
              <a:rPr lang="en-ID" sz="1050" dirty="0">
                <a:solidFill>
                  <a:prstClr val="black"/>
                </a:solidFill>
                <a:latin typeface="Aptos" panose="02110004020202020204"/>
              </a:rPr>
              <a:t> </a:t>
            </a:r>
            <a:r>
              <a:rPr lang="en-ID" sz="1050" dirty="0" err="1">
                <a:solidFill>
                  <a:prstClr val="black"/>
                </a:solidFill>
                <a:latin typeface="Aptos" panose="02110004020202020204"/>
              </a:rPr>
              <a:t>tangga</a:t>
            </a:r>
            <a:r>
              <a:rPr lang="en-ID" sz="1050" dirty="0">
                <a:solidFill>
                  <a:prstClr val="black"/>
                </a:solidFill>
                <a:latin typeface="Aptos" panose="02110004020202020204"/>
              </a:rPr>
              <a:t> </a:t>
            </a:r>
            <a:r>
              <a:rPr lang="en-ID" sz="1050" dirty="0" err="1">
                <a:solidFill>
                  <a:prstClr val="black"/>
                </a:solidFill>
                <a:latin typeface="Aptos" panose="02110004020202020204"/>
              </a:rPr>
              <a:t>menjadi</a:t>
            </a:r>
            <a:r>
              <a:rPr lang="en-ID" sz="1050" dirty="0">
                <a:solidFill>
                  <a:prstClr val="black"/>
                </a:solidFill>
                <a:latin typeface="Aptos" panose="02110004020202020204"/>
              </a:rPr>
              <a:t> </a:t>
            </a:r>
            <a:r>
              <a:rPr lang="en-ID" sz="1050" dirty="0" err="1">
                <a:solidFill>
                  <a:prstClr val="black"/>
                </a:solidFill>
                <a:latin typeface="Aptos" panose="02110004020202020204"/>
              </a:rPr>
              <a:t>tantangan</a:t>
            </a:r>
            <a:r>
              <a:rPr lang="en-ID" sz="1050" dirty="0">
                <a:solidFill>
                  <a:prstClr val="black"/>
                </a:solidFill>
                <a:latin typeface="Aptos" panose="02110004020202020204"/>
              </a:rPr>
              <a:t> </a:t>
            </a:r>
            <a:r>
              <a:rPr lang="en-ID" sz="1050" dirty="0" err="1">
                <a:solidFill>
                  <a:prstClr val="black"/>
                </a:solidFill>
                <a:latin typeface="Aptos" panose="02110004020202020204"/>
              </a:rPr>
              <a:t>tersendiri</a:t>
            </a:r>
            <a:r>
              <a:rPr lang="en-ID" sz="1050" dirty="0">
                <a:solidFill>
                  <a:prstClr val="black"/>
                </a:solidFill>
                <a:latin typeface="Aptos" panose="02110004020202020204"/>
              </a:rPr>
              <a:t> </a:t>
            </a:r>
            <a:r>
              <a:rPr lang="en-ID" sz="1050" dirty="0" err="1">
                <a:solidFill>
                  <a:prstClr val="black"/>
                </a:solidFill>
                <a:latin typeface="Aptos" panose="02110004020202020204"/>
              </a:rPr>
              <a:t>dalam</a:t>
            </a:r>
            <a:r>
              <a:rPr lang="en-ID" sz="1050" dirty="0">
                <a:solidFill>
                  <a:prstClr val="black"/>
                </a:solidFill>
                <a:latin typeface="Aptos" panose="02110004020202020204"/>
              </a:rPr>
              <a:t> </a:t>
            </a:r>
            <a:r>
              <a:rPr lang="en-ID" sz="1050" dirty="0" err="1">
                <a:solidFill>
                  <a:prstClr val="black"/>
                </a:solidFill>
                <a:latin typeface="Aptos" panose="02110004020202020204"/>
              </a:rPr>
              <a:t>menghasilkan</a:t>
            </a:r>
            <a:r>
              <a:rPr lang="en-ID" sz="1050" dirty="0">
                <a:solidFill>
                  <a:prstClr val="black"/>
                </a:solidFill>
                <a:latin typeface="Aptos" panose="02110004020202020204"/>
              </a:rPr>
              <a:t> </a:t>
            </a:r>
            <a:r>
              <a:rPr lang="en-ID" sz="1050" dirty="0" err="1">
                <a:solidFill>
                  <a:prstClr val="black"/>
                </a:solidFill>
                <a:latin typeface="Aptos" panose="02110004020202020204"/>
              </a:rPr>
              <a:t>produk</a:t>
            </a:r>
            <a:r>
              <a:rPr lang="en-ID" sz="1050" dirty="0">
                <a:solidFill>
                  <a:prstClr val="black"/>
                </a:solidFill>
                <a:latin typeface="Aptos" panose="02110004020202020204"/>
              </a:rPr>
              <a:t> </a:t>
            </a:r>
            <a:r>
              <a:rPr lang="en-ID" sz="1050" dirty="0" err="1">
                <a:solidFill>
                  <a:prstClr val="black"/>
                </a:solidFill>
                <a:latin typeface="Aptos" panose="02110004020202020204"/>
              </a:rPr>
              <a:t>perikanan</a:t>
            </a:r>
            <a:r>
              <a:rPr lang="en-ID" sz="1050" dirty="0">
                <a:solidFill>
                  <a:prstClr val="black"/>
                </a:solidFill>
                <a:latin typeface="Aptos" panose="02110004020202020204"/>
              </a:rPr>
              <a:t> yang </a:t>
            </a:r>
            <a:r>
              <a:rPr lang="en-ID" sz="1050" dirty="0" err="1">
                <a:solidFill>
                  <a:prstClr val="black"/>
                </a:solidFill>
                <a:latin typeface="Aptos" panose="02110004020202020204"/>
              </a:rPr>
              <a:t>memenuhi</a:t>
            </a:r>
            <a:r>
              <a:rPr lang="en-ID" sz="1050" dirty="0">
                <a:solidFill>
                  <a:prstClr val="black"/>
                </a:solidFill>
                <a:latin typeface="Aptos" panose="02110004020202020204"/>
              </a:rPr>
              <a:t> </a:t>
            </a:r>
            <a:r>
              <a:rPr lang="en-ID" sz="1050" dirty="0" err="1">
                <a:solidFill>
                  <a:prstClr val="black"/>
                </a:solidFill>
                <a:latin typeface="Aptos" panose="02110004020202020204"/>
              </a:rPr>
              <a:t>jaminan</a:t>
            </a:r>
            <a:r>
              <a:rPr lang="en-ID" sz="1050" dirty="0">
                <a:solidFill>
                  <a:prstClr val="black"/>
                </a:solidFill>
                <a:latin typeface="Aptos" panose="02110004020202020204"/>
              </a:rPr>
              <a:t> </a:t>
            </a:r>
            <a:r>
              <a:rPr lang="en-ID" sz="1050" dirty="0" err="1">
                <a:solidFill>
                  <a:prstClr val="black"/>
                </a:solidFill>
                <a:latin typeface="Aptos" panose="02110004020202020204"/>
              </a:rPr>
              <a:t>mutu</a:t>
            </a:r>
            <a:r>
              <a:rPr lang="en-ID" sz="1050" dirty="0">
                <a:solidFill>
                  <a:prstClr val="black"/>
                </a:solidFill>
                <a:latin typeface="Aptos" panose="02110004020202020204"/>
              </a:rPr>
              <a:t> dan </a:t>
            </a:r>
            <a:r>
              <a:rPr lang="en-ID" sz="1050" dirty="0" err="1">
                <a:solidFill>
                  <a:prstClr val="black"/>
                </a:solidFill>
                <a:latin typeface="Aptos" panose="02110004020202020204"/>
              </a:rPr>
              <a:t>kemanan</a:t>
            </a:r>
            <a:r>
              <a:rPr lang="en-ID" sz="1050" dirty="0">
                <a:solidFill>
                  <a:prstClr val="black"/>
                </a:solidFill>
                <a:latin typeface="Aptos" panose="02110004020202020204"/>
              </a:rPr>
              <a:t> </a:t>
            </a:r>
            <a:r>
              <a:rPr lang="en-ID" sz="1050" dirty="0" err="1">
                <a:solidFill>
                  <a:prstClr val="black"/>
                </a:solidFill>
                <a:latin typeface="Aptos" panose="02110004020202020204"/>
              </a:rPr>
              <a:t>pangan</a:t>
            </a:r>
            <a:r>
              <a:rPr lang="en-ID" sz="1050" dirty="0">
                <a:solidFill>
                  <a:prstClr val="black"/>
                </a:solidFill>
                <a:latin typeface="Aptos" panose="02110004020202020204"/>
              </a:rPr>
              <a:t>,“</a:t>
            </a:r>
          </a:p>
          <a:p>
            <a:pPr marL="342900" indent="-342900">
              <a:buFont typeface="+mj-lt"/>
              <a:buAutoNum type="arabicPeriod"/>
            </a:pPr>
            <a:r>
              <a:rPr lang="en-ID" sz="1050" dirty="0" err="1">
                <a:solidFill>
                  <a:prstClr val="black"/>
                </a:solidFill>
                <a:latin typeface="Aptos" panose="02110004020202020204"/>
              </a:rPr>
              <a:t>Karenanya</a:t>
            </a:r>
            <a:r>
              <a:rPr lang="en-ID" sz="1050" dirty="0">
                <a:solidFill>
                  <a:prstClr val="black"/>
                </a:solidFill>
                <a:latin typeface="Aptos" panose="02110004020202020204"/>
              </a:rPr>
              <a:t>, </a:t>
            </a:r>
            <a:r>
              <a:rPr lang="en-ID" sz="1050" dirty="0" err="1">
                <a:solidFill>
                  <a:prstClr val="black"/>
                </a:solidFill>
                <a:latin typeface="Aptos" panose="02110004020202020204"/>
              </a:rPr>
              <a:t>sebagai</a:t>
            </a:r>
            <a:r>
              <a:rPr lang="en-ID" sz="1050" dirty="0">
                <a:solidFill>
                  <a:prstClr val="black"/>
                </a:solidFill>
                <a:latin typeface="Aptos" panose="02110004020202020204"/>
              </a:rPr>
              <a:t> </a:t>
            </a:r>
            <a:r>
              <a:rPr lang="en-ID" sz="1050" dirty="0" err="1">
                <a:solidFill>
                  <a:prstClr val="black"/>
                </a:solidFill>
                <a:latin typeface="Aptos" panose="02110004020202020204"/>
              </a:rPr>
              <a:t>bentuk</a:t>
            </a:r>
            <a:r>
              <a:rPr lang="en-ID" sz="1050" dirty="0">
                <a:solidFill>
                  <a:prstClr val="black"/>
                </a:solidFill>
                <a:latin typeface="Aptos" panose="02110004020202020204"/>
              </a:rPr>
              <a:t> </a:t>
            </a:r>
            <a:r>
              <a:rPr lang="en-ID" sz="1050" dirty="0" err="1">
                <a:solidFill>
                  <a:prstClr val="black"/>
                </a:solidFill>
                <a:latin typeface="Aptos" panose="02110004020202020204"/>
              </a:rPr>
              <a:t>dukungan</a:t>
            </a:r>
            <a:r>
              <a:rPr lang="en-ID" sz="1050" dirty="0">
                <a:solidFill>
                  <a:prstClr val="black"/>
                </a:solidFill>
                <a:latin typeface="Aptos" panose="02110004020202020204"/>
              </a:rPr>
              <a:t> </a:t>
            </a:r>
            <a:r>
              <a:rPr lang="en-ID" sz="1050" dirty="0" err="1">
                <a:solidFill>
                  <a:prstClr val="black"/>
                </a:solidFill>
                <a:latin typeface="Aptos" panose="02110004020202020204"/>
              </a:rPr>
              <a:t>sekaligus</a:t>
            </a:r>
            <a:r>
              <a:rPr lang="en-ID" sz="1050" dirty="0">
                <a:solidFill>
                  <a:prstClr val="black"/>
                </a:solidFill>
                <a:latin typeface="Aptos" panose="02110004020202020204"/>
              </a:rPr>
              <a:t> </a:t>
            </a:r>
            <a:r>
              <a:rPr lang="en-ID" sz="1050" dirty="0" err="1">
                <a:solidFill>
                  <a:prstClr val="black"/>
                </a:solidFill>
                <a:latin typeface="Aptos" panose="02110004020202020204"/>
              </a:rPr>
              <a:t>meningkatkan</a:t>
            </a:r>
            <a:r>
              <a:rPr lang="en-ID" sz="1050" dirty="0">
                <a:solidFill>
                  <a:prstClr val="black"/>
                </a:solidFill>
                <a:latin typeface="Aptos" panose="02110004020202020204"/>
              </a:rPr>
              <a:t> </a:t>
            </a:r>
            <a:r>
              <a:rPr lang="en-ID" sz="1050" dirty="0" err="1">
                <a:solidFill>
                  <a:prstClr val="black"/>
                </a:solidFill>
                <a:latin typeface="Aptos" panose="02110004020202020204"/>
              </a:rPr>
              <a:t>kapasitas</a:t>
            </a:r>
            <a:r>
              <a:rPr lang="en-ID" sz="1050" dirty="0">
                <a:solidFill>
                  <a:prstClr val="black"/>
                </a:solidFill>
                <a:latin typeface="Aptos" panose="02110004020202020204"/>
              </a:rPr>
              <a:t> dan </a:t>
            </a:r>
            <a:r>
              <a:rPr lang="en-ID" sz="1050" dirty="0" err="1">
                <a:solidFill>
                  <a:prstClr val="black"/>
                </a:solidFill>
                <a:latin typeface="Aptos" panose="02110004020202020204"/>
              </a:rPr>
              <a:t>daya</a:t>
            </a:r>
            <a:r>
              <a:rPr lang="en-ID" sz="1050" dirty="0">
                <a:solidFill>
                  <a:prstClr val="black"/>
                </a:solidFill>
                <a:latin typeface="Aptos" panose="02110004020202020204"/>
              </a:rPr>
              <a:t> </a:t>
            </a:r>
            <a:r>
              <a:rPr lang="en-ID" sz="1050" dirty="0" err="1">
                <a:solidFill>
                  <a:prstClr val="black"/>
                </a:solidFill>
                <a:latin typeface="Aptos" panose="02110004020202020204"/>
              </a:rPr>
              <a:t>saing</a:t>
            </a:r>
            <a:r>
              <a:rPr lang="en-ID" sz="1050" dirty="0">
                <a:solidFill>
                  <a:prstClr val="black"/>
                </a:solidFill>
                <a:latin typeface="Aptos" panose="02110004020202020204"/>
              </a:rPr>
              <a:t> UMKM di </a:t>
            </a:r>
            <a:r>
              <a:rPr lang="en-ID" sz="1050" dirty="0" err="1">
                <a:solidFill>
                  <a:prstClr val="black"/>
                </a:solidFill>
                <a:latin typeface="Aptos" panose="02110004020202020204"/>
              </a:rPr>
              <a:t>bidang</a:t>
            </a:r>
            <a:r>
              <a:rPr lang="en-ID" sz="1050" dirty="0">
                <a:solidFill>
                  <a:prstClr val="black"/>
                </a:solidFill>
                <a:latin typeface="Aptos" panose="02110004020202020204"/>
              </a:rPr>
              <a:t> </a:t>
            </a:r>
            <a:r>
              <a:rPr lang="en-ID" sz="1050" dirty="0" err="1">
                <a:solidFill>
                  <a:prstClr val="black"/>
                </a:solidFill>
                <a:latin typeface="Aptos" panose="02110004020202020204"/>
              </a:rPr>
              <a:t>pengolahan</a:t>
            </a:r>
            <a:r>
              <a:rPr lang="en-ID" sz="1050" dirty="0">
                <a:solidFill>
                  <a:prstClr val="black"/>
                </a:solidFill>
                <a:latin typeface="Aptos" panose="02110004020202020204"/>
              </a:rPr>
              <a:t> </a:t>
            </a:r>
            <a:r>
              <a:rPr lang="en-ID" sz="1050" dirty="0" err="1">
                <a:solidFill>
                  <a:prstClr val="black"/>
                </a:solidFill>
                <a:latin typeface="Aptos" panose="02110004020202020204"/>
              </a:rPr>
              <a:t>hasil</a:t>
            </a:r>
            <a:r>
              <a:rPr lang="en-ID" sz="1050" dirty="0">
                <a:solidFill>
                  <a:prstClr val="black"/>
                </a:solidFill>
                <a:latin typeface="Aptos" panose="02110004020202020204"/>
              </a:rPr>
              <a:t> </a:t>
            </a:r>
            <a:r>
              <a:rPr lang="en-ID" sz="1050" dirty="0" err="1">
                <a:solidFill>
                  <a:prstClr val="black"/>
                </a:solidFill>
                <a:latin typeface="Aptos" panose="02110004020202020204"/>
              </a:rPr>
              <a:t>perikanan</a:t>
            </a:r>
            <a:r>
              <a:rPr lang="en-ID" sz="1050" dirty="0">
                <a:solidFill>
                  <a:prstClr val="black"/>
                </a:solidFill>
                <a:latin typeface="Aptos" panose="02110004020202020204"/>
              </a:rPr>
              <a:t>, </a:t>
            </a:r>
            <a:r>
              <a:rPr lang="en-ID" sz="1050" dirty="0" err="1">
                <a:solidFill>
                  <a:prstClr val="black"/>
                </a:solidFill>
                <a:latin typeface="Aptos" panose="02110004020202020204"/>
              </a:rPr>
              <a:t>Ditjen</a:t>
            </a:r>
            <a:r>
              <a:rPr lang="en-ID" sz="1050" dirty="0">
                <a:solidFill>
                  <a:prstClr val="black"/>
                </a:solidFill>
                <a:latin typeface="Aptos" panose="02110004020202020204"/>
              </a:rPr>
              <a:t> PDSPKP </a:t>
            </a:r>
            <a:r>
              <a:rPr lang="en-ID" sz="1050" dirty="0" err="1">
                <a:solidFill>
                  <a:prstClr val="black"/>
                </a:solidFill>
                <a:latin typeface="Aptos" panose="02110004020202020204"/>
              </a:rPr>
              <a:t>melakukan</a:t>
            </a:r>
            <a:r>
              <a:rPr lang="en-ID" sz="1050" dirty="0">
                <a:solidFill>
                  <a:prstClr val="black"/>
                </a:solidFill>
                <a:latin typeface="Aptos" panose="02110004020202020204"/>
              </a:rPr>
              <a:t> </a:t>
            </a:r>
            <a:r>
              <a:rPr lang="en-ID" sz="1050" dirty="0" err="1">
                <a:solidFill>
                  <a:prstClr val="black"/>
                </a:solidFill>
                <a:latin typeface="Aptos" panose="02110004020202020204"/>
              </a:rPr>
              <a:t>pendampingan</a:t>
            </a:r>
            <a:r>
              <a:rPr lang="en-ID" sz="1050" dirty="0">
                <a:solidFill>
                  <a:prstClr val="black"/>
                </a:solidFill>
                <a:latin typeface="Aptos" panose="02110004020202020204"/>
              </a:rPr>
              <a:t> </a:t>
            </a:r>
            <a:r>
              <a:rPr lang="en-ID" sz="1050" dirty="0" err="1">
                <a:solidFill>
                  <a:prstClr val="black"/>
                </a:solidFill>
                <a:latin typeface="Aptos" panose="02110004020202020204"/>
              </a:rPr>
              <a:t>pelaksanaan</a:t>
            </a:r>
            <a:r>
              <a:rPr lang="en-ID" sz="1050" dirty="0">
                <a:solidFill>
                  <a:prstClr val="black"/>
                </a:solidFill>
                <a:latin typeface="Aptos" panose="02110004020202020204"/>
              </a:rPr>
              <a:t> DAK yang </a:t>
            </a:r>
            <a:r>
              <a:rPr lang="en-ID" sz="1050" dirty="0" err="1">
                <a:solidFill>
                  <a:prstClr val="black"/>
                </a:solidFill>
                <a:latin typeface="Aptos" panose="02110004020202020204"/>
              </a:rPr>
              <a:t>disalurkan</a:t>
            </a:r>
            <a:r>
              <a:rPr lang="en-ID" sz="1050" dirty="0">
                <a:solidFill>
                  <a:prstClr val="black"/>
                </a:solidFill>
                <a:latin typeface="Aptos" panose="02110004020202020204"/>
              </a:rPr>
              <a:t> </a:t>
            </a:r>
            <a:r>
              <a:rPr lang="en-ID" sz="1050" dirty="0" err="1">
                <a:solidFill>
                  <a:prstClr val="black"/>
                </a:solidFill>
                <a:latin typeface="Aptos" panose="02110004020202020204"/>
              </a:rPr>
              <a:t>melalui</a:t>
            </a:r>
            <a:r>
              <a:rPr lang="en-ID" sz="1050" dirty="0">
                <a:solidFill>
                  <a:prstClr val="black"/>
                </a:solidFill>
                <a:latin typeface="Aptos" panose="02110004020202020204"/>
              </a:rPr>
              <a:t> Bappenas </a:t>
            </a:r>
            <a:r>
              <a:rPr lang="en-ID" sz="1050" dirty="0" err="1">
                <a:solidFill>
                  <a:prstClr val="black"/>
                </a:solidFill>
                <a:latin typeface="Aptos" panose="02110004020202020204"/>
              </a:rPr>
              <a:t>untuk</a:t>
            </a:r>
            <a:r>
              <a:rPr lang="en-ID" sz="1050" dirty="0">
                <a:solidFill>
                  <a:prstClr val="black"/>
                </a:solidFill>
                <a:latin typeface="Aptos" panose="02110004020202020204"/>
              </a:rPr>
              <a:t> </a:t>
            </a:r>
            <a:r>
              <a:rPr lang="en-ID" sz="1050" dirty="0" err="1">
                <a:solidFill>
                  <a:prstClr val="black"/>
                </a:solidFill>
                <a:latin typeface="Aptos" panose="02110004020202020204"/>
              </a:rPr>
              <a:t>kegiatan</a:t>
            </a:r>
            <a:r>
              <a:rPr lang="en-ID" sz="1050" dirty="0">
                <a:solidFill>
                  <a:prstClr val="black"/>
                </a:solidFill>
                <a:latin typeface="Aptos" panose="02110004020202020204"/>
              </a:rPr>
              <a:t> </a:t>
            </a:r>
            <a:r>
              <a:rPr lang="en-ID" sz="1050" dirty="0" err="1">
                <a:solidFill>
                  <a:prstClr val="black"/>
                </a:solidFill>
                <a:latin typeface="Aptos" panose="02110004020202020204"/>
              </a:rPr>
              <a:t>bedah</a:t>
            </a:r>
            <a:r>
              <a:rPr lang="en-ID" sz="1050" dirty="0">
                <a:solidFill>
                  <a:prstClr val="black"/>
                </a:solidFill>
                <a:latin typeface="Aptos" panose="02110004020202020204"/>
              </a:rPr>
              <a:t> UPI </a:t>
            </a:r>
            <a:r>
              <a:rPr lang="en-ID" sz="1050" dirty="0" err="1">
                <a:solidFill>
                  <a:prstClr val="black"/>
                </a:solidFill>
                <a:latin typeface="Aptos" panose="02110004020202020204"/>
              </a:rPr>
              <a:t>skala</a:t>
            </a:r>
            <a:r>
              <a:rPr lang="en-ID" sz="1050" dirty="0">
                <a:solidFill>
                  <a:prstClr val="black"/>
                </a:solidFill>
                <a:latin typeface="Aptos" panose="02110004020202020204"/>
              </a:rPr>
              <a:t> </a:t>
            </a:r>
            <a:r>
              <a:rPr lang="en-ID" sz="1050" dirty="0" err="1">
                <a:solidFill>
                  <a:prstClr val="black"/>
                </a:solidFill>
                <a:latin typeface="Aptos" panose="02110004020202020204"/>
              </a:rPr>
              <a:t>mikro</a:t>
            </a:r>
            <a:r>
              <a:rPr lang="en-ID" sz="1050" dirty="0">
                <a:solidFill>
                  <a:prstClr val="black"/>
                </a:solidFill>
                <a:latin typeface="Aptos" panose="02110004020202020204"/>
              </a:rPr>
              <a:t> dan </a:t>
            </a:r>
            <a:r>
              <a:rPr lang="en-ID" sz="1050" dirty="0" err="1">
                <a:solidFill>
                  <a:prstClr val="black"/>
                </a:solidFill>
                <a:latin typeface="Aptos" panose="02110004020202020204"/>
              </a:rPr>
              <a:t>kecil</a:t>
            </a:r>
            <a:r>
              <a:rPr lang="en-ID" sz="1050" dirty="0">
                <a:solidFill>
                  <a:prstClr val="black"/>
                </a:solidFill>
                <a:latin typeface="Aptos" panose="02110004020202020204"/>
              </a:rPr>
              <a:t> </a:t>
            </a:r>
            <a:r>
              <a:rPr lang="en-ID" sz="1050" dirty="0" err="1">
                <a:solidFill>
                  <a:prstClr val="black"/>
                </a:solidFill>
                <a:latin typeface="Aptos" panose="02110004020202020204"/>
              </a:rPr>
              <a:t>serta</a:t>
            </a:r>
            <a:r>
              <a:rPr lang="en-ID" sz="1050" dirty="0">
                <a:solidFill>
                  <a:prstClr val="black"/>
                </a:solidFill>
                <a:latin typeface="Aptos" panose="02110004020202020204"/>
              </a:rPr>
              <a:t> </a:t>
            </a:r>
            <a:r>
              <a:rPr lang="en-ID" sz="1050" dirty="0" err="1">
                <a:solidFill>
                  <a:prstClr val="black"/>
                </a:solidFill>
                <a:latin typeface="Aptos" panose="02110004020202020204"/>
              </a:rPr>
              <a:t>rehabilitasi</a:t>
            </a:r>
            <a:r>
              <a:rPr lang="en-ID" sz="1050" dirty="0">
                <a:solidFill>
                  <a:prstClr val="black"/>
                </a:solidFill>
                <a:latin typeface="Aptos" panose="02110004020202020204"/>
              </a:rPr>
              <a:t> </a:t>
            </a:r>
            <a:r>
              <a:rPr lang="en-ID" sz="1050" dirty="0" err="1">
                <a:solidFill>
                  <a:prstClr val="black"/>
                </a:solidFill>
                <a:latin typeface="Aptos" panose="02110004020202020204"/>
              </a:rPr>
              <a:t>bangunan</a:t>
            </a:r>
            <a:r>
              <a:rPr lang="en-ID" sz="1050" dirty="0">
                <a:solidFill>
                  <a:prstClr val="black"/>
                </a:solidFill>
                <a:latin typeface="Aptos" panose="02110004020202020204"/>
              </a:rPr>
              <a:t> dan </a:t>
            </a:r>
            <a:r>
              <a:rPr lang="en-ID" sz="1050" dirty="0" err="1">
                <a:solidFill>
                  <a:prstClr val="black"/>
                </a:solidFill>
                <a:latin typeface="Aptos" panose="02110004020202020204"/>
              </a:rPr>
              <a:t>pengadaan</a:t>
            </a:r>
            <a:r>
              <a:rPr lang="en-ID" sz="1050" dirty="0">
                <a:solidFill>
                  <a:prstClr val="black"/>
                </a:solidFill>
                <a:latin typeface="Aptos" panose="02110004020202020204"/>
              </a:rPr>
              <a:t>/</a:t>
            </a:r>
            <a:r>
              <a:rPr lang="en-ID" sz="1050" dirty="0" err="1">
                <a:solidFill>
                  <a:prstClr val="black"/>
                </a:solidFill>
                <a:latin typeface="Aptos" panose="02110004020202020204"/>
              </a:rPr>
              <a:t>perbaikan</a:t>
            </a:r>
            <a:r>
              <a:rPr lang="en-ID" sz="1050" dirty="0">
                <a:solidFill>
                  <a:prstClr val="black"/>
                </a:solidFill>
                <a:latin typeface="Aptos" panose="02110004020202020204"/>
              </a:rPr>
              <a:t> </a:t>
            </a:r>
            <a:r>
              <a:rPr lang="en-ID" sz="1050" dirty="0" err="1">
                <a:solidFill>
                  <a:prstClr val="black"/>
                </a:solidFill>
                <a:latin typeface="Aptos" panose="02110004020202020204"/>
              </a:rPr>
              <a:t>peralatan</a:t>
            </a:r>
            <a:r>
              <a:rPr lang="en-ID" sz="1050" dirty="0">
                <a:solidFill>
                  <a:prstClr val="black"/>
                </a:solidFill>
                <a:latin typeface="Aptos" panose="02110004020202020204"/>
              </a:rPr>
              <a:t> di </a:t>
            </a:r>
            <a:r>
              <a:rPr lang="en-ID" sz="1050" dirty="0" err="1">
                <a:solidFill>
                  <a:prstClr val="black"/>
                </a:solidFill>
                <a:latin typeface="Aptos" panose="02110004020202020204"/>
              </a:rPr>
              <a:t>sentra</a:t>
            </a:r>
            <a:r>
              <a:rPr lang="en-ID" sz="1050" dirty="0">
                <a:solidFill>
                  <a:prstClr val="black"/>
                </a:solidFill>
                <a:latin typeface="Aptos" panose="02110004020202020204"/>
              </a:rPr>
              <a:t> </a:t>
            </a:r>
            <a:r>
              <a:rPr lang="en-ID" sz="1050" dirty="0" err="1">
                <a:solidFill>
                  <a:prstClr val="black"/>
                </a:solidFill>
                <a:latin typeface="Aptos" panose="02110004020202020204"/>
              </a:rPr>
              <a:t>pengolahan</a:t>
            </a:r>
            <a:r>
              <a:rPr lang="en-ID" sz="1050" dirty="0">
                <a:solidFill>
                  <a:prstClr val="black"/>
                </a:solidFill>
                <a:latin typeface="Aptos" panose="02110004020202020204"/>
              </a:rPr>
              <a:t>.</a:t>
            </a:r>
          </a:p>
          <a:p>
            <a:pPr marL="342900" indent="-342900">
              <a:buFont typeface="+mj-lt"/>
              <a:buAutoNum type="arabicPeriod"/>
            </a:pPr>
            <a:endParaRPr lang="en-ID" sz="1050" dirty="0">
              <a:solidFill>
                <a:prstClr val="black"/>
              </a:solidFill>
              <a:latin typeface="Aptos" panose="02110004020202020204"/>
            </a:endParaRPr>
          </a:p>
          <a:p>
            <a:pPr marL="342900" indent="-342900">
              <a:buFont typeface="+mj-lt"/>
              <a:buAutoNum type="arabicPeriod"/>
            </a:pPr>
            <a:r>
              <a:rPr lang="en-ID" sz="1050" dirty="0">
                <a:solidFill>
                  <a:prstClr val="black"/>
                </a:solidFill>
                <a:latin typeface="Aptos" panose="02110004020202020204"/>
              </a:rPr>
              <a:t>"KKP </a:t>
            </a:r>
            <a:r>
              <a:rPr lang="en-ID" sz="1050" dirty="0" err="1">
                <a:solidFill>
                  <a:prstClr val="black"/>
                </a:solidFill>
                <a:latin typeface="Aptos" panose="02110004020202020204"/>
              </a:rPr>
              <a:t>hadir</a:t>
            </a:r>
            <a:r>
              <a:rPr lang="en-ID" sz="1050" dirty="0">
                <a:solidFill>
                  <a:prstClr val="black"/>
                </a:solidFill>
                <a:latin typeface="Aptos" panose="02110004020202020204"/>
              </a:rPr>
              <a:t> </a:t>
            </a:r>
            <a:r>
              <a:rPr lang="en-ID" sz="1050" dirty="0" err="1">
                <a:solidFill>
                  <a:prstClr val="black"/>
                </a:solidFill>
                <a:latin typeface="Aptos" panose="02110004020202020204"/>
              </a:rPr>
              <a:t>untuk</a:t>
            </a:r>
            <a:r>
              <a:rPr lang="en-ID" sz="1050" dirty="0">
                <a:solidFill>
                  <a:prstClr val="black"/>
                </a:solidFill>
                <a:latin typeface="Aptos" panose="02110004020202020204"/>
              </a:rPr>
              <a:t> </a:t>
            </a:r>
            <a:r>
              <a:rPr lang="en-ID" sz="1050" dirty="0" err="1">
                <a:solidFill>
                  <a:prstClr val="black"/>
                </a:solidFill>
                <a:latin typeface="Aptos" panose="02110004020202020204"/>
              </a:rPr>
              <a:t>memberikan</a:t>
            </a:r>
            <a:r>
              <a:rPr lang="en-ID" sz="1050" dirty="0">
                <a:solidFill>
                  <a:prstClr val="black"/>
                </a:solidFill>
                <a:latin typeface="Aptos" panose="02110004020202020204"/>
              </a:rPr>
              <a:t> </a:t>
            </a:r>
            <a:r>
              <a:rPr lang="en-ID" sz="1050" dirty="0" err="1">
                <a:solidFill>
                  <a:prstClr val="black"/>
                </a:solidFill>
                <a:latin typeface="Aptos" panose="02110004020202020204"/>
              </a:rPr>
              <a:t>penguatan</a:t>
            </a:r>
            <a:r>
              <a:rPr lang="en-ID" sz="1050" dirty="0">
                <a:solidFill>
                  <a:prstClr val="black"/>
                </a:solidFill>
                <a:latin typeface="Aptos" panose="02110004020202020204"/>
              </a:rPr>
              <a:t>  </a:t>
            </a:r>
            <a:r>
              <a:rPr lang="en-ID" sz="1050" dirty="0" err="1">
                <a:solidFill>
                  <a:prstClr val="black"/>
                </a:solidFill>
                <a:latin typeface="Aptos" panose="02110004020202020204"/>
              </a:rPr>
              <a:t>melalui</a:t>
            </a:r>
            <a:r>
              <a:rPr lang="en-ID" sz="1050" dirty="0">
                <a:solidFill>
                  <a:prstClr val="black"/>
                </a:solidFill>
                <a:latin typeface="Aptos" panose="02110004020202020204"/>
              </a:rPr>
              <a:t> </a:t>
            </a:r>
            <a:r>
              <a:rPr lang="en-ID" sz="1050" dirty="0" err="1">
                <a:solidFill>
                  <a:prstClr val="black"/>
                </a:solidFill>
                <a:latin typeface="Aptos" panose="02110004020202020204"/>
              </a:rPr>
              <a:t>perbaikan</a:t>
            </a:r>
            <a:r>
              <a:rPr lang="en-ID" sz="1050" dirty="0">
                <a:solidFill>
                  <a:prstClr val="black"/>
                </a:solidFill>
                <a:latin typeface="Aptos" panose="02110004020202020204"/>
              </a:rPr>
              <a:t> </a:t>
            </a:r>
            <a:r>
              <a:rPr lang="en-ID" sz="1050" dirty="0" err="1">
                <a:solidFill>
                  <a:prstClr val="black"/>
                </a:solidFill>
                <a:latin typeface="Aptos" panose="02110004020202020204"/>
              </a:rPr>
              <a:t>ruang</a:t>
            </a:r>
            <a:r>
              <a:rPr lang="en-ID" sz="1050" dirty="0">
                <a:solidFill>
                  <a:prstClr val="black"/>
                </a:solidFill>
                <a:latin typeface="Aptos" panose="02110004020202020204"/>
              </a:rPr>
              <a:t> </a:t>
            </a:r>
            <a:r>
              <a:rPr lang="en-ID" sz="1050" dirty="0" err="1">
                <a:solidFill>
                  <a:prstClr val="black"/>
                </a:solidFill>
                <a:latin typeface="Aptos" panose="02110004020202020204"/>
              </a:rPr>
              <a:t>produksi</a:t>
            </a:r>
            <a:r>
              <a:rPr lang="en-ID" sz="1050" dirty="0">
                <a:solidFill>
                  <a:prstClr val="black"/>
                </a:solidFill>
                <a:latin typeface="Aptos" panose="02110004020202020204"/>
              </a:rPr>
              <a:t>, </a:t>
            </a:r>
            <a:r>
              <a:rPr lang="en-ID" sz="1050" dirty="0" err="1">
                <a:solidFill>
                  <a:prstClr val="black"/>
                </a:solidFill>
                <a:latin typeface="Aptos" panose="02110004020202020204"/>
              </a:rPr>
              <a:t>sehingga</a:t>
            </a:r>
            <a:r>
              <a:rPr lang="en-ID" sz="1050" dirty="0">
                <a:solidFill>
                  <a:prstClr val="black"/>
                </a:solidFill>
                <a:latin typeface="Aptos" panose="02110004020202020204"/>
              </a:rPr>
              <a:t> </a:t>
            </a:r>
            <a:r>
              <a:rPr lang="en-ID" sz="1050" dirty="0" err="1">
                <a:solidFill>
                  <a:prstClr val="black"/>
                </a:solidFill>
                <a:latin typeface="Aptos" panose="02110004020202020204"/>
              </a:rPr>
              <a:t>produk</a:t>
            </a:r>
            <a:r>
              <a:rPr lang="en-ID" sz="1050" dirty="0">
                <a:solidFill>
                  <a:prstClr val="black"/>
                </a:solidFill>
                <a:latin typeface="Aptos" panose="02110004020202020204"/>
              </a:rPr>
              <a:t> yang </a:t>
            </a:r>
            <a:r>
              <a:rPr lang="en-ID" sz="1050" dirty="0" err="1">
                <a:solidFill>
                  <a:prstClr val="black"/>
                </a:solidFill>
                <a:latin typeface="Aptos" panose="02110004020202020204"/>
              </a:rPr>
              <a:t>dihasilkan</a:t>
            </a:r>
            <a:r>
              <a:rPr lang="en-ID" sz="1050" dirty="0">
                <a:solidFill>
                  <a:prstClr val="black"/>
                </a:solidFill>
                <a:latin typeface="Aptos" panose="02110004020202020204"/>
              </a:rPr>
              <a:t> UMKM </a:t>
            </a:r>
            <a:r>
              <a:rPr lang="en-ID" sz="1050" dirty="0" err="1">
                <a:solidFill>
                  <a:prstClr val="black"/>
                </a:solidFill>
                <a:latin typeface="Aptos" panose="02110004020202020204"/>
              </a:rPr>
              <a:t>terjamin</a:t>
            </a:r>
            <a:r>
              <a:rPr lang="en-ID" sz="1050" dirty="0">
                <a:solidFill>
                  <a:prstClr val="black"/>
                </a:solidFill>
                <a:latin typeface="Aptos" panose="02110004020202020204"/>
              </a:rPr>
              <a:t> </a:t>
            </a:r>
            <a:r>
              <a:rPr lang="en-ID" sz="1050" dirty="0" err="1">
                <a:solidFill>
                  <a:prstClr val="black"/>
                </a:solidFill>
                <a:latin typeface="Aptos" panose="02110004020202020204"/>
              </a:rPr>
              <a:t>mutu</a:t>
            </a:r>
            <a:r>
              <a:rPr lang="en-ID" sz="1050" dirty="0">
                <a:solidFill>
                  <a:prstClr val="black"/>
                </a:solidFill>
                <a:latin typeface="Aptos" panose="02110004020202020204"/>
              </a:rPr>
              <a:t> dan </a:t>
            </a:r>
            <a:r>
              <a:rPr lang="en-ID" sz="1050" dirty="0" err="1">
                <a:solidFill>
                  <a:prstClr val="black"/>
                </a:solidFill>
                <a:latin typeface="Aptos" panose="02110004020202020204"/>
              </a:rPr>
              <a:t>keamanannya</a:t>
            </a:r>
            <a:r>
              <a:rPr lang="en-ID" sz="1050" dirty="0">
                <a:solidFill>
                  <a:prstClr val="black"/>
                </a:solidFill>
                <a:latin typeface="Aptos" panose="02110004020202020204"/>
              </a:rPr>
              <a:t>," </a:t>
            </a:r>
            <a:r>
              <a:rPr lang="en-ID" sz="1050" dirty="0" err="1">
                <a:solidFill>
                  <a:prstClr val="black"/>
                </a:solidFill>
                <a:latin typeface="Aptos" panose="02110004020202020204"/>
              </a:rPr>
              <a:t>tuturnya</a:t>
            </a:r>
            <a:r>
              <a:rPr lang="en-ID" sz="1050" dirty="0">
                <a:solidFill>
                  <a:prstClr val="black"/>
                </a:solidFill>
                <a:latin typeface="Aptos" panose="02110004020202020204"/>
              </a:rPr>
              <a:t>. </a:t>
            </a:r>
          </a:p>
          <a:p>
            <a:pPr marL="342900" indent="-342900">
              <a:buFont typeface="+mj-lt"/>
              <a:buAutoNum type="arabicPeriod"/>
            </a:pPr>
            <a:endParaRPr lang="en-ID" sz="1050" dirty="0">
              <a:solidFill>
                <a:prstClr val="black"/>
              </a:solidFill>
              <a:latin typeface="Aptos" panose="02110004020202020204"/>
            </a:endParaRPr>
          </a:p>
          <a:p>
            <a:pPr marL="342900" indent="-342900">
              <a:buFont typeface="+mj-lt"/>
              <a:buAutoNum type="arabicPeriod"/>
            </a:pPr>
            <a:r>
              <a:rPr lang="en-ID" sz="1050" dirty="0">
                <a:solidFill>
                  <a:prstClr val="black"/>
                </a:solidFill>
                <a:latin typeface="Aptos" panose="02110004020202020204"/>
              </a:rPr>
              <a:t>Budi </a:t>
            </a:r>
            <a:r>
              <a:rPr lang="en-ID" sz="1050" dirty="0" err="1">
                <a:solidFill>
                  <a:prstClr val="black"/>
                </a:solidFill>
                <a:latin typeface="Aptos" panose="02110004020202020204"/>
              </a:rPr>
              <a:t>menjabarkan</a:t>
            </a:r>
            <a:r>
              <a:rPr lang="en-ID" sz="1050" dirty="0">
                <a:solidFill>
                  <a:prstClr val="black"/>
                </a:solidFill>
                <a:latin typeface="Aptos" panose="02110004020202020204"/>
              </a:rPr>
              <a:t> </a:t>
            </a:r>
            <a:r>
              <a:rPr lang="en-ID" sz="1050" dirty="0" err="1">
                <a:solidFill>
                  <a:prstClr val="black"/>
                </a:solidFill>
                <a:latin typeface="Aptos" panose="02110004020202020204"/>
              </a:rPr>
              <a:t>bedah</a:t>
            </a:r>
            <a:r>
              <a:rPr lang="en-ID" sz="1050" dirty="0">
                <a:solidFill>
                  <a:prstClr val="black"/>
                </a:solidFill>
                <a:latin typeface="Aptos" panose="02110004020202020204"/>
              </a:rPr>
              <a:t> UPI </a:t>
            </a:r>
            <a:r>
              <a:rPr lang="en-ID" sz="1050" dirty="0" err="1">
                <a:solidFill>
                  <a:prstClr val="black"/>
                </a:solidFill>
                <a:latin typeface="Aptos" panose="02110004020202020204"/>
              </a:rPr>
              <a:t>ditujukan</a:t>
            </a:r>
            <a:r>
              <a:rPr lang="en-ID" sz="1050" dirty="0">
                <a:solidFill>
                  <a:prstClr val="black"/>
                </a:solidFill>
                <a:latin typeface="Aptos" panose="02110004020202020204"/>
              </a:rPr>
              <a:t> agar UMKM </a:t>
            </a:r>
            <a:r>
              <a:rPr lang="en-ID" sz="1050" dirty="0" err="1">
                <a:solidFill>
                  <a:prstClr val="black"/>
                </a:solidFill>
                <a:latin typeface="Aptos" panose="02110004020202020204"/>
              </a:rPr>
              <a:t>bisa</a:t>
            </a:r>
            <a:r>
              <a:rPr lang="en-ID" sz="1050" dirty="0">
                <a:solidFill>
                  <a:prstClr val="black"/>
                </a:solidFill>
                <a:latin typeface="Aptos" panose="02110004020202020204"/>
              </a:rPr>
              <a:t> </a:t>
            </a:r>
            <a:r>
              <a:rPr lang="en-ID" sz="1050" dirty="0" err="1">
                <a:solidFill>
                  <a:prstClr val="black"/>
                </a:solidFill>
                <a:latin typeface="Aptos" panose="02110004020202020204"/>
              </a:rPr>
              <a:t>meningkatkan</a:t>
            </a:r>
            <a:r>
              <a:rPr lang="en-ID" sz="1050" dirty="0">
                <a:solidFill>
                  <a:prstClr val="black"/>
                </a:solidFill>
                <a:latin typeface="Aptos" panose="02110004020202020204"/>
              </a:rPr>
              <a:t> </a:t>
            </a:r>
            <a:r>
              <a:rPr lang="en-ID" sz="1050" dirty="0" err="1">
                <a:solidFill>
                  <a:prstClr val="black"/>
                </a:solidFill>
                <a:latin typeface="Aptos" panose="02110004020202020204"/>
              </a:rPr>
              <a:t>jaminan</a:t>
            </a:r>
            <a:r>
              <a:rPr lang="en-ID" sz="1050" dirty="0">
                <a:solidFill>
                  <a:prstClr val="black"/>
                </a:solidFill>
                <a:latin typeface="Aptos" panose="02110004020202020204"/>
              </a:rPr>
              <a:t> </a:t>
            </a:r>
            <a:r>
              <a:rPr lang="en-ID" sz="1050" dirty="0" err="1">
                <a:solidFill>
                  <a:prstClr val="black"/>
                </a:solidFill>
                <a:latin typeface="Aptos" panose="02110004020202020204"/>
              </a:rPr>
              <a:t>mutu</a:t>
            </a:r>
            <a:r>
              <a:rPr lang="en-ID" sz="1050" dirty="0">
                <a:solidFill>
                  <a:prstClr val="black"/>
                </a:solidFill>
                <a:latin typeface="Aptos" panose="02110004020202020204"/>
              </a:rPr>
              <a:t> </a:t>
            </a:r>
            <a:r>
              <a:rPr lang="en-ID" sz="1050" dirty="0" err="1">
                <a:solidFill>
                  <a:prstClr val="black"/>
                </a:solidFill>
                <a:latin typeface="Aptos" panose="02110004020202020204"/>
              </a:rPr>
              <a:t>keamanan</a:t>
            </a:r>
            <a:r>
              <a:rPr lang="en-ID" sz="1050" dirty="0">
                <a:solidFill>
                  <a:prstClr val="black"/>
                </a:solidFill>
                <a:latin typeface="Aptos" panose="02110004020202020204"/>
              </a:rPr>
              <a:t> </a:t>
            </a:r>
            <a:r>
              <a:rPr lang="en-ID" sz="1050" dirty="0" err="1">
                <a:solidFill>
                  <a:prstClr val="black"/>
                </a:solidFill>
                <a:latin typeface="Aptos" panose="02110004020202020204"/>
              </a:rPr>
              <a:t>hasil</a:t>
            </a:r>
            <a:r>
              <a:rPr lang="en-ID" sz="1050" dirty="0">
                <a:solidFill>
                  <a:prstClr val="black"/>
                </a:solidFill>
                <a:latin typeface="Aptos" panose="02110004020202020204"/>
              </a:rPr>
              <a:t> </a:t>
            </a:r>
            <a:r>
              <a:rPr lang="en-ID" sz="1050" dirty="0" err="1">
                <a:solidFill>
                  <a:prstClr val="black"/>
                </a:solidFill>
                <a:latin typeface="Aptos" panose="02110004020202020204"/>
              </a:rPr>
              <a:t>perikanan</a:t>
            </a:r>
            <a:r>
              <a:rPr lang="en-ID" sz="1050" dirty="0">
                <a:solidFill>
                  <a:prstClr val="black"/>
                </a:solidFill>
                <a:latin typeface="Aptos" panose="02110004020202020204"/>
              </a:rPr>
              <a:t> dan </a:t>
            </a:r>
            <a:r>
              <a:rPr lang="en-ID" sz="1050" dirty="0" err="1">
                <a:solidFill>
                  <a:prstClr val="black"/>
                </a:solidFill>
                <a:latin typeface="Aptos" panose="02110004020202020204"/>
              </a:rPr>
              <a:t>meningkatkan</a:t>
            </a:r>
            <a:r>
              <a:rPr lang="en-ID" sz="1050" dirty="0">
                <a:solidFill>
                  <a:prstClr val="black"/>
                </a:solidFill>
                <a:latin typeface="Aptos" panose="02110004020202020204"/>
              </a:rPr>
              <a:t> </a:t>
            </a:r>
            <a:r>
              <a:rPr lang="en-ID" sz="1050" dirty="0" err="1">
                <a:solidFill>
                  <a:prstClr val="black"/>
                </a:solidFill>
                <a:latin typeface="Aptos" panose="02110004020202020204"/>
              </a:rPr>
              <a:t>produktivitas</a:t>
            </a:r>
            <a:r>
              <a:rPr lang="en-ID" sz="1050" dirty="0">
                <a:solidFill>
                  <a:prstClr val="black"/>
                </a:solidFill>
                <a:latin typeface="Aptos" panose="02110004020202020204"/>
              </a:rPr>
              <a:t> </a:t>
            </a:r>
            <a:r>
              <a:rPr lang="en-ID" sz="1050" dirty="0" err="1">
                <a:solidFill>
                  <a:prstClr val="black"/>
                </a:solidFill>
                <a:latin typeface="Aptos" panose="02110004020202020204"/>
              </a:rPr>
              <a:t>produksi</a:t>
            </a:r>
            <a:r>
              <a:rPr lang="en-ID" sz="1050" dirty="0">
                <a:solidFill>
                  <a:prstClr val="black"/>
                </a:solidFill>
                <a:latin typeface="Aptos" panose="02110004020202020204"/>
              </a:rPr>
              <a:t> </a:t>
            </a:r>
            <a:r>
              <a:rPr lang="en-ID" sz="1050" dirty="0" err="1">
                <a:solidFill>
                  <a:prstClr val="black"/>
                </a:solidFill>
                <a:latin typeface="Aptos" panose="02110004020202020204"/>
              </a:rPr>
              <a:t>olahan</a:t>
            </a:r>
            <a:r>
              <a:rPr lang="en-ID" sz="1050" dirty="0">
                <a:solidFill>
                  <a:prstClr val="black"/>
                </a:solidFill>
                <a:latin typeface="Aptos" panose="02110004020202020204"/>
              </a:rPr>
              <a:t>. </a:t>
            </a:r>
            <a:r>
              <a:rPr lang="en-ID" sz="1050" dirty="0" err="1">
                <a:solidFill>
                  <a:prstClr val="black"/>
                </a:solidFill>
                <a:latin typeface="Aptos" panose="02110004020202020204"/>
              </a:rPr>
              <a:t>Sementara</a:t>
            </a:r>
            <a:r>
              <a:rPr lang="en-ID" sz="1050" dirty="0">
                <a:solidFill>
                  <a:prstClr val="black"/>
                </a:solidFill>
                <a:latin typeface="Aptos" panose="02110004020202020204"/>
              </a:rPr>
              <a:t> </a:t>
            </a:r>
            <a:r>
              <a:rPr lang="en-ID" sz="1050" dirty="0" err="1">
                <a:solidFill>
                  <a:prstClr val="black"/>
                </a:solidFill>
                <a:latin typeface="Aptos" panose="02110004020202020204"/>
              </a:rPr>
              <a:t>rehabilitasi</a:t>
            </a:r>
            <a:r>
              <a:rPr lang="en-ID" sz="1050" dirty="0">
                <a:solidFill>
                  <a:prstClr val="black"/>
                </a:solidFill>
                <a:latin typeface="Aptos" panose="02110004020202020204"/>
              </a:rPr>
              <a:t> </a:t>
            </a:r>
            <a:r>
              <a:rPr lang="en-ID" sz="1050" dirty="0" err="1">
                <a:solidFill>
                  <a:prstClr val="black"/>
                </a:solidFill>
                <a:latin typeface="Aptos" panose="02110004020202020204"/>
              </a:rPr>
              <a:t>sentra</a:t>
            </a:r>
            <a:r>
              <a:rPr lang="en-ID" sz="1050" dirty="0">
                <a:solidFill>
                  <a:prstClr val="black"/>
                </a:solidFill>
                <a:latin typeface="Aptos" panose="02110004020202020204"/>
              </a:rPr>
              <a:t> </a:t>
            </a:r>
            <a:r>
              <a:rPr lang="en-ID" sz="1050" dirty="0" err="1">
                <a:solidFill>
                  <a:prstClr val="black"/>
                </a:solidFill>
                <a:latin typeface="Aptos" panose="02110004020202020204"/>
              </a:rPr>
              <a:t>produksi</a:t>
            </a:r>
            <a:r>
              <a:rPr lang="en-ID" sz="1050" dirty="0">
                <a:solidFill>
                  <a:prstClr val="black"/>
                </a:solidFill>
                <a:latin typeface="Aptos" panose="02110004020202020204"/>
              </a:rPr>
              <a:t> </a:t>
            </a:r>
            <a:r>
              <a:rPr lang="en-ID" sz="1050" dirty="0" err="1">
                <a:solidFill>
                  <a:prstClr val="black"/>
                </a:solidFill>
                <a:latin typeface="Aptos" panose="02110004020202020204"/>
              </a:rPr>
              <a:t>merupakan</a:t>
            </a:r>
            <a:r>
              <a:rPr lang="en-ID" sz="1050" dirty="0">
                <a:solidFill>
                  <a:prstClr val="black"/>
                </a:solidFill>
                <a:latin typeface="Aptos" panose="02110004020202020204"/>
              </a:rPr>
              <a:t> </a:t>
            </a:r>
            <a:r>
              <a:rPr lang="en-ID" sz="1050" dirty="0" err="1">
                <a:solidFill>
                  <a:prstClr val="black"/>
                </a:solidFill>
                <a:latin typeface="Aptos" panose="02110004020202020204"/>
              </a:rPr>
              <a:t>kegiatan</a:t>
            </a:r>
            <a:r>
              <a:rPr lang="en-ID" sz="1050" dirty="0">
                <a:solidFill>
                  <a:prstClr val="black"/>
                </a:solidFill>
                <a:latin typeface="Aptos" panose="02110004020202020204"/>
              </a:rPr>
              <a:t> </a:t>
            </a:r>
            <a:r>
              <a:rPr lang="en-ID" sz="1050" dirty="0" err="1">
                <a:solidFill>
                  <a:prstClr val="black"/>
                </a:solidFill>
                <a:latin typeface="Aptos" panose="02110004020202020204"/>
              </a:rPr>
              <a:t>perbaikan</a:t>
            </a:r>
            <a:r>
              <a:rPr lang="en-ID" sz="1050" dirty="0">
                <a:solidFill>
                  <a:prstClr val="black"/>
                </a:solidFill>
                <a:latin typeface="Aptos" panose="02110004020202020204"/>
              </a:rPr>
              <a:t> </a:t>
            </a:r>
            <a:r>
              <a:rPr lang="en-ID" sz="1050" dirty="0" err="1">
                <a:solidFill>
                  <a:prstClr val="black"/>
                </a:solidFill>
                <a:latin typeface="Aptos" panose="02110004020202020204"/>
              </a:rPr>
              <a:t>bangunan</a:t>
            </a:r>
            <a:r>
              <a:rPr lang="en-ID" sz="1050" dirty="0">
                <a:solidFill>
                  <a:prstClr val="black"/>
                </a:solidFill>
                <a:latin typeface="Aptos" panose="02110004020202020204"/>
              </a:rPr>
              <a:t>  dan </a:t>
            </a:r>
            <a:r>
              <a:rPr lang="en-ID" sz="1050" dirty="0" err="1">
                <a:solidFill>
                  <a:prstClr val="black"/>
                </a:solidFill>
                <a:latin typeface="Aptos" panose="02110004020202020204"/>
              </a:rPr>
              <a:t>pemberian</a:t>
            </a:r>
            <a:r>
              <a:rPr lang="en-ID" sz="1050" dirty="0">
                <a:solidFill>
                  <a:prstClr val="black"/>
                </a:solidFill>
                <a:latin typeface="Aptos" panose="02110004020202020204"/>
              </a:rPr>
              <a:t> </a:t>
            </a:r>
            <a:r>
              <a:rPr lang="en-ID" sz="1050" dirty="0" err="1">
                <a:solidFill>
                  <a:prstClr val="black"/>
                </a:solidFill>
                <a:latin typeface="Aptos" panose="02110004020202020204"/>
              </a:rPr>
              <a:t>bantuan</a:t>
            </a:r>
            <a:r>
              <a:rPr lang="en-ID" sz="1050" dirty="0">
                <a:solidFill>
                  <a:prstClr val="black"/>
                </a:solidFill>
                <a:latin typeface="Aptos" panose="02110004020202020204"/>
              </a:rPr>
              <a:t> </a:t>
            </a:r>
            <a:r>
              <a:rPr lang="en-ID" sz="1050" dirty="0" err="1">
                <a:solidFill>
                  <a:prstClr val="black"/>
                </a:solidFill>
                <a:latin typeface="Aptos" panose="02110004020202020204"/>
              </a:rPr>
              <a:t>peralatan</a:t>
            </a:r>
            <a:r>
              <a:rPr lang="en-ID" sz="1050" dirty="0">
                <a:solidFill>
                  <a:prstClr val="black"/>
                </a:solidFill>
                <a:latin typeface="Aptos" panose="02110004020202020204"/>
              </a:rPr>
              <a:t> </a:t>
            </a:r>
            <a:r>
              <a:rPr lang="en-ID" sz="1050" dirty="0" err="1">
                <a:solidFill>
                  <a:prstClr val="black"/>
                </a:solidFill>
                <a:latin typeface="Aptos" panose="02110004020202020204"/>
              </a:rPr>
              <a:t>pengolahan</a:t>
            </a:r>
            <a:r>
              <a:rPr lang="en-ID" sz="1050" dirty="0">
                <a:solidFill>
                  <a:prstClr val="black"/>
                </a:solidFill>
                <a:latin typeface="Aptos" panose="02110004020202020204"/>
              </a:rPr>
              <a:t> </a:t>
            </a:r>
            <a:r>
              <a:rPr lang="en-ID" sz="1050" dirty="0" err="1">
                <a:solidFill>
                  <a:prstClr val="black"/>
                </a:solidFill>
                <a:latin typeface="Aptos" panose="02110004020202020204"/>
              </a:rPr>
              <a:t>kepada</a:t>
            </a:r>
            <a:r>
              <a:rPr lang="en-ID" sz="1050" dirty="0">
                <a:solidFill>
                  <a:prstClr val="black"/>
                </a:solidFill>
                <a:latin typeface="Aptos" panose="02110004020202020204"/>
              </a:rPr>
              <a:t> </a:t>
            </a:r>
            <a:r>
              <a:rPr lang="en-ID" sz="1050" dirty="0" err="1">
                <a:solidFill>
                  <a:prstClr val="black"/>
                </a:solidFill>
                <a:latin typeface="Aptos" panose="02110004020202020204"/>
              </a:rPr>
              <a:t>sentra</a:t>
            </a:r>
            <a:r>
              <a:rPr lang="en-ID" sz="1050" dirty="0">
                <a:solidFill>
                  <a:prstClr val="black"/>
                </a:solidFill>
                <a:latin typeface="Aptos" panose="02110004020202020204"/>
              </a:rPr>
              <a:t> </a:t>
            </a:r>
            <a:r>
              <a:rPr lang="en-ID" sz="1050" dirty="0" err="1">
                <a:solidFill>
                  <a:prstClr val="black"/>
                </a:solidFill>
                <a:latin typeface="Aptos" panose="02110004020202020204"/>
              </a:rPr>
              <a:t>pengolahan</a:t>
            </a:r>
            <a:r>
              <a:rPr lang="en-ID" sz="1050" dirty="0">
                <a:solidFill>
                  <a:prstClr val="black"/>
                </a:solidFill>
                <a:latin typeface="Aptos" panose="02110004020202020204"/>
              </a:rPr>
              <a:t> </a:t>
            </a:r>
            <a:r>
              <a:rPr lang="en-ID" sz="1050" dirty="0" err="1">
                <a:solidFill>
                  <a:prstClr val="black"/>
                </a:solidFill>
                <a:latin typeface="Aptos" panose="02110004020202020204"/>
              </a:rPr>
              <a:t>hasil</a:t>
            </a:r>
            <a:r>
              <a:rPr lang="en-ID" sz="1050" dirty="0">
                <a:solidFill>
                  <a:prstClr val="black"/>
                </a:solidFill>
                <a:latin typeface="Aptos" panose="02110004020202020204"/>
              </a:rPr>
              <a:t> </a:t>
            </a:r>
            <a:r>
              <a:rPr lang="en-ID" sz="1050" dirty="0" err="1">
                <a:solidFill>
                  <a:prstClr val="black"/>
                </a:solidFill>
                <a:latin typeface="Aptos" panose="02110004020202020204"/>
              </a:rPr>
              <a:t>perikanan</a:t>
            </a:r>
            <a:r>
              <a:rPr lang="en-ID" sz="1050" dirty="0">
                <a:solidFill>
                  <a:prstClr val="black"/>
                </a:solidFill>
                <a:latin typeface="Aptos" panose="02110004020202020204"/>
              </a:rPr>
              <a:t> yang </a:t>
            </a:r>
            <a:r>
              <a:rPr lang="en-ID" sz="1050" dirty="0" err="1">
                <a:solidFill>
                  <a:prstClr val="black"/>
                </a:solidFill>
                <a:latin typeface="Aptos" panose="02110004020202020204"/>
              </a:rPr>
              <a:t>disesuaikan</a:t>
            </a:r>
            <a:r>
              <a:rPr lang="en-ID" sz="1050" dirty="0">
                <a:solidFill>
                  <a:prstClr val="black"/>
                </a:solidFill>
                <a:latin typeface="Aptos" panose="02110004020202020204"/>
              </a:rPr>
              <a:t> </a:t>
            </a:r>
            <a:r>
              <a:rPr lang="en-ID" sz="1050" dirty="0" err="1">
                <a:solidFill>
                  <a:prstClr val="black"/>
                </a:solidFill>
                <a:latin typeface="Aptos" panose="02110004020202020204"/>
              </a:rPr>
              <a:t>dengan</a:t>
            </a:r>
            <a:r>
              <a:rPr lang="en-ID" sz="1050" dirty="0">
                <a:solidFill>
                  <a:prstClr val="black"/>
                </a:solidFill>
                <a:latin typeface="Aptos" panose="02110004020202020204"/>
              </a:rPr>
              <a:t> </a:t>
            </a:r>
            <a:r>
              <a:rPr lang="en-ID" sz="1050" dirty="0" err="1">
                <a:solidFill>
                  <a:prstClr val="black"/>
                </a:solidFill>
                <a:latin typeface="Aptos" panose="02110004020202020204"/>
              </a:rPr>
              <a:t>jenis</a:t>
            </a:r>
            <a:r>
              <a:rPr lang="en-ID" sz="1050" dirty="0">
                <a:solidFill>
                  <a:prstClr val="black"/>
                </a:solidFill>
                <a:latin typeface="Aptos" panose="02110004020202020204"/>
              </a:rPr>
              <a:t> </a:t>
            </a:r>
            <a:r>
              <a:rPr lang="en-ID" sz="1050" dirty="0" err="1">
                <a:solidFill>
                  <a:prstClr val="black"/>
                </a:solidFill>
                <a:latin typeface="Aptos" panose="02110004020202020204"/>
              </a:rPr>
              <a:t>produk</a:t>
            </a:r>
            <a:r>
              <a:rPr lang="en-ID" sz="1050" dirty="0">
                <a:solidFill>
                  <a:prstClr val="black"/>
                </a:solidFill>
                <a:latin typeface="Aptos" panose="02110004020202020204"/>
              </a:rPr>
              <a:t> </a:t>
            </a:r>
            <a:r>
              <a:rPr lang="en-ID" sz="1050" dirty="0" err="1">
                <a:solidFill>
                  <a:prstClr val="black"/>
                </a:solidFill>
                <a:latin typeface="Aptos" panose="02110004020202020204"/>
              </a:rPr>
              <a:t>olahan</a:t>
            </a:r>
            <a:r>
              <a:rPr lang="en-ID" sz="1050" dirty="0">
                <a:solidFill>
                  <a:prstClr val="black"/>
                </a:solidFill>
                <a:latin typeface="Aptos" panose="02110004020202020204"/>
              </a:rPr>
              <a:t> yang </a:t>
            </a:r>
            <a:r>
              <a:rPr lang="en-ID" sz="1050" dirty="0" err="1">
                <a:solidFill>
                  <a:prstClr val="black"/>
                </a:solidFill>
                <a:latin typeface="Aptos" panose="02110004020202020204"/>
              </a:rPr>
              <a:t>dihasilkan</a:t>
            </a:r>
            <a:r>
              <a:rPr lang="en-ID" sz="1050" dirty="0">
                <a:solidFill>
                  <a:prstClr val="black"/>
                </a:solidFill>
                <a:latin typeface="Aptos" panose="02110004020202020204"/>
              </a:rPr>
              <a:t>.</a:t>
            </a:r>
          </a:p>
        </p:txBody>
      </p:sp>
      <p:sp>
        <p:nvSpPr>
          <p:cNvPr id="8" name="TextBox 7">
            <a:extLst>
              <a:ext uri="{FF2B5EF4-FFF2-40B4-BE49-F238E27FC236}">
                <a16:creationId xmlns:a16="http://schemas.microsoft.com/office/drawing/2014/main" id="{C703391F-1D00-68F7-0AE9-59BB0C0BE8C3}"/>
              </a:ext>
            </a:extLst>
          </p:cNvPr>
          <p:cNvSpPr txBox="1"/>
          <p:nvPr/>
        </p:nvSpPr>
        <p:spPr>
          <a:xfrm>
            <a:off x="6207127" y="1414562"/>
            <a:ext cx="5629273" cy="5078313"/>
          </a:xfrm>
          <a:prstGeom prst="rect">
            <a:avLst/>
          </a:prstGeom>
          <a:noFill/>
        </p:spPr>
        <p:txBody>
          <a:bodyPr wrap="square">
            <a:spAutoFit/>
          </a:bodyPr>
          <a:lstStyle/>
          <a:p>
            <a:pPr marL="342900" indent="-342900">
              <a:buFont typeface="+mj-lt"/>
              <a:buAutoNum type="arabicPeriod"/>
            </a:pPr>
            <a:r>
              <a:rPr lang="en-ID" sz="1200" dirty="0" err="1">
                <a:solidFill>
                  <a:prstClr val="black"/>
                </a:solidFill>
                <a:latin typeface="Aptos" panose="02110004020202020204"/>
              </a:rPr>
              <a:t>Direktur</a:t>
            </a:r>
            <a:r>
              <a:rPr lang="en-ID" sz="1200" dirty="0">
                <a:solidFill>
                  <a:prstClr val="black"/>
                </a:solidFill>
                <a:latin typeface="Aptos" panose="02110004020202020204"/>
              </a:rPr>
              <a:t> </a:t>
            </a:r>
            <a:r>
              <a:rPr lang="en-ID" sz="1200" dirty="0" err="1">
                <a:solidFill>
                  <a:prstClr val="black"/>
                </a:solidFill>
                <a:latin typeface="Aptos" panose="02110004020202020204"/>
              </a:rPr>
              <a:t>Pengolahan</a:t>
            </a:r>
            <a:r>
              <a:rPr lang="en-ID" sz="1200" dirty="0">
                <a:solidFill>
                  <a:prstClr val="black"/>
                </a:solidFill>
                <a:latin typeface="Aptos" panose="02110004020202020204"/>
              </a:rPr>
              <a:t> </a:t>
            </a:r>
            <a:r>
              <a:rPr lang="en-ID" sz="1200" dirty="0" err="1">
                <a:solidFill>
                  <a:prstClr val="black"/>
                </a:solidFill>
                <a:latin typeface="Aptos" panose="02110004020202020204"/>
              </a:rPr>
              <a:t>Ditjen</a:t>
            </a:r>
            <a:r>
              <a:rPr lang="en-ID" sz="1200" dirty="0">
                <a:solidFill>
                  <a:prstClr val="black"/>
                </a:solidFill>
                <a:latin typeface="Aptos" panose="02110004020202020204"/>
              </a:rPr>
              <a:t> PDSPKP, Widya </a:t>
            </a:r>
            <a:r>
              <a:rPr lang="en-ID" sz="1200" dirty="0" err="1">
                <a:solidFill>
                  <a:prstClr val="black"/>
                </a:solidFill>
                <a:latin typeface="Aptos" panose="02110004020202020204"/>
              </a:rPr>
              <a:t>Rusyanto</a:t>
            </a:r>
            <a:r>
              <a:rPr lang="en-ID" sz="1200" dirty="0">
                <a:solidFill>
                  <a:prstClr val="black"/>
                </a:solidFill>
                <a:latin typeface="Aptos" panose="02110004020202020204"/>
              </a:rPr>
              <a:t> </a:t>
            </a:r>
            <a:r>
              <a:rPr lang="en-ID" sz="1200" dirty="0" err="1">
                <a:solidFill>
                  <a:prstClr val="black"/>
                </a:solidFill>
                <a:latin typeface="Aptos" panose="02110004020202020204"/>
              </a:rPr>
              <a:t>menyebut</a:t>
            </a:r>
            <a:r>
              <a:rPr lang="en-ID" sz="1200" dirty="0">
                <a:solidFill>
                  <a:prstClr val="black"/>
                </a:solidFill>
                <a:latin typeface="Aptos" panose="02110004020202020204"/>
              </a:rPr>
              <a:t> KKP </a:t>
            </a:r>
            <a:r>
              <a:rPr lang="en-ID" sz="1200" dirty="0" err="1">
                <a:solidFill>
                  <a:prstClr val="black"/>
                </a:solidFill>
                <a:latin typeface="Aptos" panose="02110004020202020204"/>
              </a:rPr>
              <a:t>telah</a:t>
            </a:r>
            <a:r>
              <a:rPr lang="en-ID" sz="1200" dirty="0">
                <a:solidFill>
                  <a:prstClr val="black"/>
                </a:solidFill>
                <a:latin typeface="Aptos" panose="02110004020202020204"/>
              </a:rPr>
              <a:t> </a:t>
            </a:r>
            <a:r>
              <a:rPr lang="en-ID" sz="1200" dirty="0" err="1">
                <a:solidFill>
                  <a:prstClr val="black"/>
                </a:solidFill>
                <a:latin typeface="Aptos" panose="02110004020202020204"/>
              </a:rPr>
              <a:t>melaksanakan</a:t>
            </a:r>
            <a:r>
              <a:rPr lang="en-ID" sz="1200" dirty="0">
                <a:solidFill>
                  <a:prstClr val="black"/>
                </a:solidFill>
                <a:latin typeface="Aptos" panose="02110004020202020204"/>
              </a:rPr>
              <a:t> </a:t>
            </a:r>
            <a:r>
              <a:rPr lang="en-ID" sz="1200" dirty="0" err="1">
                <a:solidFill>
                  <a:prstClr val="black"/>
                </a:solidFill>
                <a:latin typeface="Aptos" panose="02110004020202020204"/>
              </a:rPr>
              <a:t>bedah</a:t>
            </a:r>
            <a:r>
              <a:rPr lang="en-ID" sz="1200" dirty="0">
                <a:solidFill>
                  <a:prstClr val="black"/>
                </a:solidFill>
                <a:latin typeface="Aptos" panose="02110004020202020204"/>
              </a:rPr>
              <a:t> 224 UPI </a:t>
            </a:r>
            <a:r>
              <a:rPr lang="en-ID" sz="1200" dirty="0" err="1">
                <a:solidFill>
                  <a:prstClr val="black"/>
                </a:solidFill>
                <a:latin typeface="Aptos" panose="02110004020202020204"/>
              </a:rPr>
              <a:t>skala</a:t>
            </a:r>
            <a:r>
              <a:rPr lang="en-ID" sz="1200" dirty="0">
                <a:solidFill>
                  <a:prstClr val="black"/>
                </a:solidFill>
                <a:latin typeface="Aptos" panose="02110004020202020204"/>
              </a:rPr>
              <a:t> </a:t>
            </a:r>
            <a:r>
              <a:rPr lang="en-ID" sz="1200" dirty="0" err="1">
                <a:solidFill>
                  <a:prstClr val="black"/>
                </a:solidFill>
                <a:latin typeface="Aptos" panose="02110004020202020204"/>
              </a:rPr>
              <a:t>mikro</a:t>
            </a:r>
            <a:r>
              <a:rPr lang="en-ID" sz="1200" dirty="0">
                <a:solidFill>
                  <a:prstClr val="black"/>
                </a:solidFill>
                <a:latin typeface="Aptos" panose="02110004020202020204"/>
              </a:rPr>
              <a:t> </a:t>
            </a:r>
            <a:r>
              <a:rPr lang="en-ID" sz="1200" dirty="0" err="1">
                <a:solidFill>
                  <a:prstClr val="black"/>
                </a:solidFill>
                <a:latin typeface="Aptos" panose="02110004020202020204"/>
              </a:rPr>
              <a:t>kecil</a:t>
            </a:r>
            <a:r>
              <a:rPr lang="en-ID" sz="1200" dirty="0">
                <a:solidFill>
                  <a:prstClr val="black"/>
                </a:solidFill>
                <a:latin typeface="Aptos" panose="02110004020202020204"/>
              </a:rPr>
              <a:t> </a:t>
            </a:r>
            <a:r>
              <a:rPr lang="en-ID" sz="1200" dirty="0" err="1">
                <a:solidFill>
                  <a:prstClr val="black"/>
                </a:solidFill>
                <a:latin typeface="Aptos" panose="02110004020202020204"/>
              </a:rPr>
              <a:t>selama</a:t>
            </a:r>
            <a:r>
              <a:rPr lang="en-ID" sz="1200" dirty="0">
                <a:solidFill>
                  <a:prstClr val="black"/>
                </a:solidFill>
                <a:latin typeface="Aptos" panose="02110004020202020204"/>
              </a:rPr>
              <a:t> </a:t>
            </a:r>
            <a:r>
              <a:rPr lang="en-ID" sz="1200" dirty="0" err="1">
                <a:solidFill>
                  <a:prstClr val="black"/>
                </a:solidFill>
                <a:latin typeface="Aptos" panose="02110004020202020204"/>
              </a:rPr>
              <a:t>tahun</a:t>
            </a:r>
            <a:r>
              <a:rPr lang="en-ID" sz="1200" dirty="0">
                <a:solidFill>
                  <a:prstClr val="black"/>
                </a:solidFill>
                <a:latin typeface="Aptos" panose="02110004020202020204"/>
              </a:rPr>
              <a:t> 2024. </a:t>
            </a:r>
            <a:r>
              <a:rPr lang="en-ID" sz="1200" dirty="0" err="1">
                <a:solidFill>
                  <a:prstClr val="black"/>
                </a:solidFill>
                <a:latin typeface="Aptos" panose="02110004020202020204"/>
              </a:rPr>
              <a:t>Kegiatan</a:t>
            </a:r>
            <a:r>
              <a:rPr lang="en-ID" sz="1200" dirty="0">
                <a:solidFill>
                  <a:prstClr val="black"/>
                </a:solidFill>
                <a:latin typeface="Aptos" panose="02110004020202020204"/>
              </a:rPr>
              <a:t> </a:t>
            </a:r>
            <a:r>
              <a:rPr lang="en-ID" sz="1200" dirty="0" err="1">
                <a:solidFill>
                  <a:prstClr val="black"/>
                </a:solidFill>
                <a:latin typeface="Aptos" panose="02110004020202020204"/>
              </a:rPr>
              <a:t>tersebut</a:t>
            </a:r>
            <a:r>
              <a:rPr lang="en-ID" sz="1200" dirty="0">
                <a:solidFill>
                  <a:prstClr val="black"/>
                </a:solidFill>
                <a:latin typeface="Aptos" panose="02110004020202020204"/>
              </a:rPr>
              <a:t> </a:t>
            </a:r>
            <a:r>
              <a:rPr lang="en-ID" sz="1200" dirty="0" err="1">
                <a:solidFill>
                  <a:prstClr val="black"/>
                </a:solidFill>
                <a:latin typeface="Aptos" panose="02110004020202020204"/>
              </a:rPr>
              <a:t>bagian</a:t>
            </a:r>
            <a:r>
              <a:rPr lang="en-ID" sz="1200" dirty="0">
                <a:solidFill>
                  <a:prstClr val="black"/>
                </a:solidFill>
                <a:latin typeface="Aptos" panose="02110004020202020204"/>
              </a:rPr>
              <a:t> </a:t>
            </a:r>
            <a:r>
              <a:rPr lang="en-ID" sz="1200" dirty="0" err="1">
                <a:solidFill>
                  <a:prstClr val="black"/>
                </a:solidFill>
                <a:latin typeface="Aptos" panose="02110004020202020204"/>
              </a:rPr>
              <a:t>dari</a:t>
            </a:r>
            <a:r>
              <a:rPr lang="en-ID" sz="1200" dirty="0">
                <a:solidFill>
                  <a:prstClr val="black"/>
                </a:solidFill>
                <a:latin typeface="Aptos" panose="02110004020202020204"/>
              </a:rPr>
              <a:t> </a:t>
            </a:r>
            <a:r>
              <a:rPr lang="en-ID" sz="1200" dirty="0" err="1">
                <a:solidFill>
                  <a:prstClr val="black"/>
                </a:solidFill>
                <a:latin typeface="Aptos" panose="02110004020202020204"/>
              </a:rPr>
              <a:t>pendampingan</a:t>
            </a:r>
            <a:r>
              <a:rPr lang="en-ID" sz="1200" dirty="0">
                <a:solidFill>
                  <a:prstClr val="black"/>
                </a:solidFill>
                <a:latin typeface="Aptos" panose="02110004020202020204"/>
              </a:rPr>
              <a:t> </a:t>
            </a:r>
            <a:r>
              <a:rPr lang="en-ID" sz="1200" dirty="0" err="1">
                <a:solidFill>
                  <a:prstClr val="black"/>
                </a:solidFill>
                <a:latin typeface="Aptos" panose="02110004020202020204"/>
              </a:rPr>
              <a:t>pelaksanaan</a:t>
            </a:r>
            <a:r>
              <a:rPr lang="en-ID" sz="1200" dirty="0">
                <a:solidFill>
                  <a:prstClr val="black"/>
                </a:solidFill>
                <a:latin typeface="Aptos" panose="02110004020202020204"/>
              </a:rPr>
              <a:t> DAK yang </a:t>
            </a:r>
            <a:r>
              <a:rPr lang="en-ID" sz="1200" dirty="0" err="1">
                <a:solidFill>
                  <a:prstClr val="black"/>
                </a:solidFill>
                <a:latin typeface="Aptos" panose="02110004020202020204"/>
              </a:rPr>
              <a:t>tersebar</a:t>
            </a:r>
            <a:r>
              <a:rPr lang="en-ID" sz="1200" dirty="0">
                <a:solidFill>
                  <a:prstClr val="black"/>
                </a:solidFill>
                <a:latin typeface="Aptos" panose="02110004020202020204"/>
              </a:rPr>
              <a:t> di 97 </a:t>
            </a:r>
            <a:r>
              <a:rPr lang="en-ID" sz="1200" dirty="0" err="1">
                <a:solidFill>
                  <a:prstClr val="black"/>
                </a:solidFill>
                <a:latin typeface="Aptos" panose="02110004020202020204"/>
              </a:rPr>
              <a:t>kabupaten</a:t>
            </a:r>
            <a:r>
              <a:rPr lang="en-ID" sz="1200" dirty="0">
                <a:solidFill>
                  <a:prstClr val="black"/>
                </a:solidFill>
                <a:latin typeface="Aptos" panose="02110004020202020204"/>
              </a:rPr>
              <a:t>/</a:t>
            </a:r>
            <a:r>
              <a:rPr lang="en-ID" sz="1200" dirty="0" err="1">
                <a:solidFill>
                  <a:prstClr val="black"/>
                </a:solidFill>
                <a:latin typeface="Aptos" panose="02110004020202020204"/>
              </a:rPr>
              <a:t>kota</a:t>
            </a:r>
            <a:r>
              <a:rPr lang="en-ID" sz="1200" dirty="0">
                <a:solidFill>
                  <a:prstClr val="black"/>
                </a:solidFill>
                <a:latin typeface="Aptos" panose="02110004020202020204"/>
              </a:rPr>
              <a:t> </a:t>
            </a:r>
            <a:r>
              <a:rPr lang="en-ID" sz="1200" dirty="0" err="1">
                <a:solidFill>
                  <a:prstClr val="black"/>
                </a:solidFill>
                <a:latin typeface="Aptos" panose="02110004020202020204"/>
              </a:rPr>
              <a:t>serta</a:t>
            </a:r>
            <a:r>
              <a:rPr lang="en-ID" sz="1200" dirty="0">
                <a:solidFill>
                  <a:prstClr val="black"/>
                </a:solidFill>
                <a:latin typeface="Aptos" panose="02110004020202020204"/>
              </a:rPr>
              <a:t> </a:t>
            </a:r>
            <a:r>
              <a:rPr lang="en-ID" sz="1200" dirty="0" err="1">
                <a:solidFill>
                  <a:prstClr val="black"/>
                </a:solidFill>
                <a:latin typeface="Aptos" panose="02110004020202020204"/>
              </a:rPr>
              <a:t>rehabilitasi</a:t>
            </a:r>
            <a:r>
              <a:rPr lang="en-ID" sz="1200" dirty="0">
                <a:solidFill>
                  <a:prstClr val="black"/>
                </a:solidFill>
                <a:latin typeface="Aptos" panose="02110004020202020204"/>
              </a:rPr>
              <a:t> </a:t>
            </a:r>
            <a:r>
              <a:rPr lang="en-ID" sz="1200" dirty="0" err="1">
                <a:solidFill>
                  <a:prstClr val="black"/>
                </a:solidFill>
                <a:latin typeface="Aptos" panose="02110004020202020204"/>
              </a:rPr>
              <a:t>bangunan</a:t>
            </a:r>
            <a:r>
              <a:rPr lang="en-ID" sz="1200" dirty="0">
                <a:solidFill>
                  <a:prstClr val="black"/>
                </a:solidFill>
                <a:latin typeface="Aptos" panose="02110004020202020204"/>
              </a:rPr>
              <a:t> dan </a:t>
            </a:r>
            <a:r>
              <a:rPr lang="en-ID" sz="1200" dirty="0" err="1">
                <a:solidFill>
                  <a:prstClr val="black"/>
                </a:solidFill>
                <a:latin typeface="Aptos" panose="02110004020202020204"/>
              </a:rPr>
              <a:t>pengadaan</a:t>
            </a:r>
            <a:r>
              <a:rPr lang="en-ID" sz="1200" dirty="0">
                <a:solidFill>
                  <a:prstClr val="black"/>
                </a:solidFill>
                <a:latin typeface="Aptos" panose="02110004020202020204"/>
              </a:rPr>
              <a:t>/</a:t>
            </a:r>
            <a:r>
              <a:rPr lang="en-ID" sz="1200" dirty="0" err="1">
                <a:solidFill>
                  <a:prstClr val="black"/>
                </a:solidFill>
                <a:latin typeface="Aptos" panose="02110004020202020204"/>
              </a:rPr>
              <a:t>perbaikan</a:t>
            </a:r>
            <a:r>
              <a:rPr lang="en-ID" sz="1200" dirty="0">
                <a:solidFill>
                  <a:prstClr val="black"/>
                </a:solidFill>
                <a:latin typeface="Aptos" panose="02110004020202020204"/>
              </a:rPr>
              <a:t> </a:t>
            </a:r>
            <a:r>
              <a:rPr lang="en-ID" sz="1200" dirty="0" err="1">
                <a:solidFill>
                  <a:prstClr val="black"/>
                </a:solidFill>
                <a:latin typeface="Aptos" panose="02110004020202020204"/>
              </a:rPr>
              <a:t>peralatan</a:t>
            </a:r>
            <a:r>
              <a:rPr lang="en-ID" sz="1200" dirty="0">
                <a:solidFill>
                  <a:prstClr val="black"/>
                </a:solidFill>
                <a:latin typeface="Aptos" panose="02110004020202020204"/>
              </a:rPr>
              <a:t> di </a:t>
            </a:r>
            <a:r>
              <a:rPr lang="en-ID" sz="1200" dirty="0" err="1">
                <a:solidFill>
                  <a:prstClr val="black"/>
                </a:solidFill>
                <a:latin typeface="Aptos" panose="02110004020202020204"/>
              </a:rPr>
              <a:t>sentra</a:t>
            </a:r>
            <a:r>
              <a:rPr lang="en-ID" sz="1200" dirty="0">
                <a:solidFill>
                  <a:prstClr val="black"/>
                </a:solidFill>
                <a:latin typeface="Aptos" panose="02110004020202020204"/>
              </a:rPr>
              <a:t> </a:t>
            </a:r>
            <a:r>
              <a:rPr lang="en-ID" sz="1200" dirty="0" err="1">
                <a:solidFill>
                  <a:prstClr val="black"/>
                </a:solidFill>
                <a:latin typeface="Aptos" panose="02110004020202020204"/>
              </a:rPr>
              <a:t>pengolahan</a:t>
            </a:r>
            <a:r>
              <a:rPr lang="en-ID" sz="1200" dirty="0">
                <a:solidFill>
                  <a:prstClr val="black"/>
                </a:solidFill>
                <a:latin typeface="Aptos" panose="02110004020202020204"/>
              </a:rPr>
              <a:t> yang </a:t>
            </a:r>
            <a:r>
              <a:rPr lang="en-ID" sz="1200" dirty="0" err="1">
                <a:solidFill>
                  <a:prstClr val="black"/>
                </a:solidFill>
                <a:latin typeface="Aptos" panose="02110004020202020204"/>
              </a:rPr>
              <a:t>tersebar</a:t>
            </a:r>
            <a:r>
              <a:rPr lang="en-ID" sz="1200" dirty="0">
                <a:solidFill>
                  <a:prstClr val="black"/>
                </a:solidFill>
                <a:latin typeface="Aptos" panose="02110004020202020204"/>
              </a:rPr>
              <a:t> di 12 </a:t>
            </a:r>
            <a:r>
              <a:rPr lang="en-ID" sz="1200" dirty="0" err="1">
                <a:solidFill>
                  <a:prstClr val="black"/>
                </a:solidFill>
                <a:latin typeface="Aptos" panose="02110004020202020204"/>
              </a:rPr>
              <a:t>kabupaten</a:t>
            </a:r>
            <a:r>
              <a:rPr lang="en-ID" sz="1200" dirty="0">
                <a:solidFill>
                  <a:prstClr val="black"/>
                </a:solidFill>
                <a:latin typeface="Aptos" panose="02110004020202020204"/>
              </a:rPr>
              <a:t>/</a:t>
            </a:r>
            <a:r>
              <a:rPr lang="en-ID" sz="1200" dirty="0" err="1">
                <a:solidFill>
                  <a:prstClr val="black"/>
                </a:solidFill>
                <a:latin typeface="Aptos" panose="02110004020202020204"/>
              </a:rPr>
              <a:t>kota</a:t>
            </a:r>
            <a:r>
              <a:rPr lang="en-ID" sz="1200" dirty="0">
                <a:solidFill>
                  <a:prstClr val="black"/>
                </a:solidFill>
                <a:latin typeface="Aptos" panose="02110004020202020204"/>
              </a:rPr>
              <a:t> di </a:t>
            </a:r>
            <a:r>
              <a:rPr lang="en-ID" sz="1200" dirty="0" err="1">
                <a:solidFill>
                  <a:prstClr val="black"/>
                </a:solidFill>
                <a:latin typeface="Aptos" panose="02110004020202020204"/>
              </a:rPr>
              <a:t>seluruh</a:t>
            </a:r>
            <a:r>
              <a:rPr lang="en-ID" sz="1200" dirty="0">
                <a:solidFill>
                  <a:prstClr val="black"/>
                </a:solidFill>
                <a:latin typeface="Aptos" panose="02110004020202020204"/>
              </a:rPr>
              <a:t> Indonesia.</a:t>
            </a:r>
          </a:p>
          <a:p>
            <a:pPr marL="342900" indent="-342900">
              <a:buFont typeface="+mj-lt"/>
              <a:buAutoNum type="arabicPeriod"/>
            </a:pPr>
            <a:endParaRPr lang="en-ID" sz="1200" dirty="0">
              <a:solidFill>
                <a:prstClr val="black"/>
              </a:solidFill>
              <a:latin typeface="Aptos" panose="02110004020202020204"/>
            </a:endParaRPr>
          </a:p>
          <a:p>
            <a:pPr marL="342900" indent="-342900">
              <a:buFont typeface="+mj-lt"/>
              <a:buAutoNum type="arabicPeriod"/>
            </a:pPr>
            <a:r>
              <a:rPr lang="en-ID" sz="1200" dirty="0">
                <a:solidFill>
                  <a:prstClr val="black"/>
                </a:solidFill>
                <a:latin typeface="Aptos" panose="02110004020202020204"/>
              </a:rPr>
              <a:t> Widya </a:t>
            </a:r>
            <a:r>
              <a:rPr lang="en-ID" sz="1200" dirty="0" err="1">
                <a:solidFill>
                  <a:prstClr val="black"/>
                </a:solidFill>
                <a:latin typeface="Aptos" panose="02110004020202020204"/>
              </a:rPr>
              <a:t>mengatakan</a:t>
            </a:r>
            <a:r>
              <a:rPr lang="en-ID" sz="1200" dirty="0">
                <a:solidFill>
                  <a:prstClr val="black"/>
                </a:solidFill>
                <a:latin typeface="Aptos" panose="02110004020202020204"/>
              </a:rPr>
              <a:t> output </a:t>
            </a:r>
            <a:r>
              <a:rPr lang="en-ID" sz="1200" dirty="0" err="1">
                <a:solidFill>
                  <a:prstClr val="black"/>
                </a:solidFill>
                <a:latin typeface="Aptos" panose="02110004020202020204"/>
              </a:rPr>
              <a:t>dari</a:t>
            </a:r>
            <a:r>
              <a:rPr lang="en-ID" sz="1200" dirty="0">
                <a:solidFill>
                  <a:prstClr val="black"/>
                </a:solidFill>
                <a:latin typeface="Aptos" panose="02110004020202020204"/>
              </a:rPr>
              <a:t> </a:t>
            </a:r>
            <a:r>
              <a:rPr lang="en-ID" sz="1200" dirty="0" err="1">
                <a:solidFill>
                  <a:prstClr val="black"/>
                </a:solidFill>
                <a:latin typeface="Aptos" panose="02110004020202020204"/>
              </a:rPr>
              <a:t>pendampingan</a:t>
            </a:r>
            <a:r>
              <a:rPr lang="en-ID" sz="1200" dirty="0">
                <a:solidFill>
                  <a:prstClr val="black"/>
                </a:solidFill>
                <a:latin typeface="Aptos" panose="02110004020202020204"/>
              </a:rPr>
              <a:t> </a:t>
            </a:r>
            <a:r>
              <a:rPr lang="en-ID" sz="1200" dirty="0" err="1">
                <a:solidFill>
                  <a:prstClr val="black"/>
                </a:solidFill>
                <a:latin typeface="Aptos" panose="02110004020202020204"/>
              </a:rPr>
              <a:t>pelaksanaan</a:t>
            </a:r>
            <a:r>
              <a:rPr lang="en-ID" sz="1200" dirty="0">
                <a:solidFill>
                  <a:prstClr val="black"/>
                </a:solidFill>
                <a:latin typeface="Aptos" panose="02110004020202020204"/>
              </a:rPr>
              <a:t> DAK </a:t>
            </a:r>
            <a:r>
              <a:rPr lang="en-ID" sz="1200" dirty="0" err="1">
                <a:solidFill>
                  <a:prstClr val="black"/>
                </a:solidFill>
                <a:latin typeface="Aptos" panose="02110004020202020204"/>
              </a:rPr>
              <a:t>bedah</a:t>
            </a:r>
            <a:r>
              <a:rPr lang="en-ID" sz="1200" dirty="0">
                <a:solidFill>
                  <a:prstClr val="black"/>
                </a:solidFill>
                <a:latin typeface="Aptos" panose="02110004020202020204"/>
              </a:rPr>
              <a:t> UPI dan </a:t>
            </a:r>
            <a:r>
              <a:rPr lang="en-ID" sz="1200" dirty="0" err="1">
                <a:solidFill>
                  <a:prstClr val="black"/>
                </a:solidFill>
                <a:latin typeface="Aptos" panose="02110004020202020204"/>
              </a:rPr>
              <a:t>rehabilitasi</a:t>
            </a:r>
            <a:r>
              <a:rPr lang="en-ID" sz="1200" dirty="0">
                <a:solidFill>
                  <a:prstClr val="black"/>
                </a:solidFill>
                <a:latin typeface="Aptos" panose="02110004020202020204"/>
              </a:rPr>
              <a:t> </a:t>
            </a:r>
            <a:r>
              <a:rPr lang="en-ID" sz="1200" dirty="0" err="1">
                <a:solidFill>
                  <a:prstClr val="black"/>
                </a:solidFill>
                <a:latin typeface="Aptos" panose="02110004020202020204"/>
              </a:rPr>
              <a:t>sentra</a:t>
            </a:r>
            <a:r>
              <a:rPr lang="en-ID" sz="1200" dirty="0">
                <a:solidFill>
                  <a:prstClr val="black"/>
                </a:solidFill>
                <a:latin typeface="Aptos" panose="02110004020202020204"/>
              </a:rPr>
              <a:t> </a:t>
            </a:r>
            <a:r>
              <a:rPr lang="en-ID" sz="1200" dirty="0" err="1">
                <a:solidFill>
                  <a:prstClr val="black"/>
                </a:solidFill>
                <a:latin typeface="Aptos" panose="02110004020202020204"/>
              </a:rPr>
              <a:t>ini</a:t>
            </a:r>
            <a:r>
              <a:rPr lang="en-ID" sz="1200" dirty="0">
                <a:solidFill>
                  <a:prstClr val="black"/>
                </a:solidFill>
                <a:latin typeface="Aptos" panose="02110004020202020204"/>
              </a:rPr>
              <a:t> di </a:t>
            </a:r>
            <a:r>
              <a:rPr lang="en-ID" sz="1200" dirty="0" err="1">
                <a:solidFill>
                  <a:prstClr val="black"/>
                </a:solidFill>
                <a:latin typeface="Aptos" panose="02110004020202020204"/>
              </a:rPr>
              <a:t>antaranya</a:t>
            </a:r>
            <a:r>
              <a:rPr lang="en-ID" sz="1200" dirty="0">
                <a:solidFill>
                  <a:prstClr val="black"/>
                </a:solidFill>
                <a:latin typeface="Aptos" panose="02110004020202020204"/>
              </a:rPr>
              <a:t> agar </a:t>
            </a:r>
            <a:r>
              <a:rPr lang="en-ID" sz="1200" dirty="0" err="1">
                <a:solidFill>
                  <a:prstClr val="black"/>
                </a:solidFill>
                <a:latin typeface="Aptos" panose="02110004020202020204"/>
              </a:rPr>
              <a:t>mereka</a:t>
            </a:r>
            <a:r>
              <a:rPr lang="en-ID" sz="1200" dirty="0">
                <a:solidFill>
                  <a:prstClr val="black"/>
                </a:solidFill>
                <a:latin typeface="Aptos" panose="02110004020202020204"/>
              </a:rPr>
              <a:t> </a:t>
            </a:r>
            <a:r>
              <a:rPr lang="en-ID" sz="1200" dirty="0" err="1">
                <a:solidFill>
                  <a:prstClr val="black"/>
                </a:solidFill>
                <a:latin typeface="Aptos" panose="02110004020202020204"/>
              </a:rPr>
              <a:t>bisa</a:t>
            </a:r>
            <a:r>
              <a:rPr lang="en-ID" sz="1200" dirty="0">
                <a:solidFill>
                  <a:prstClr val="black"/>
                </a:solidFill>
                <a:latin typeface="Aptos" panose="02110004020202020204"/>
              </a:rPr>
              <a:t> </a:t>
            </a:r>
            <a:r>
              <a:rPr lang="en-ID" sz="1200" dirty="0" err="1">
                <a:solidFill>
                  <a:prstClr val="black"/>
                </a:solidFill>
                <a:latin typeface="Aptos" panose="02110004020202020204"/>
              </a:rPr>
              <a:t>memperoleh</a:t>
            </a:r>
            <a:r>
              <a:rPr lang="en-ID" sz="1200" dirty="0">
                <a:solidFill>
                  <a:prstClr val="black"/>
                </a:solidFill>
                <a:latin typeface="Aptos" panose="02110004020202020204"/>
              </a:rPr>
              <a:t> </a:t>
            </a:r>
            <a:r>
              <a:rPr lang="en-ID" sz="1200" dirty="0" err="1">
                <a:solidFill>
                  <a:prstClr val="black"/>
                </a:solidFill>
                <a:latin typeface="Aptos" panose="02110004020202020204"/>
              </a:rPr>
              <a:t>sertifikat</a:t>
            </a:r>
            <a:r>
              <a:rPr lang="en-ID" sz="1200" dirty="0">
                <a:solidFill>
                  <a:prstClr val="black"/>
                </a:solidFill>
                <a:latin typeface="Aptos" panose="02110004020202020204"/>
              </a:rPr>
              <a:t> </a:t>
            </a:r>
            <a:r>
              <a:rPr lang="en-ID" sz="1200" dirty="0" err="1">
                <a:solidFill>
                  <a:prstClr val="black"/>
                </a:solidFill>
                <a:latin typeface="Aptos" panose="02110004020202020204"/>
              </a:rPr>
              <a:t>kelayakan</a:t>
            </a:r>
            <a:r>
              <a:rPr lang="en-ID" sz="1200" dirty="0">
                <a:solidFill>
                  <a:prstClr val="black"/>
                </a:solidFill>
                <a:latin typeface="Aptos" panose="02110004020202020204"/>
              </a:rPr>
              <a:t> </a:t>
            </a:r>
            <a:r>
              <a:rPr lang="en-ID" sz="1200" dirty="0" err="1">
                <a:solidFill>
                  <a:prstClr val="black"/>
                </a:solidFill>
                <a:latin typeface="Aptos" panose="02110004020202020204"/>
              </a:rPr>
              <a:t>pengolahan</a:t>
            </a:r>
            <a:r>
              <a:rPr lang="en-ID" sz="1200" dirty="0">
                <a:solidFill>
                  <a:prstClr val="black"/>
                </a:solidFill>
                <a:latin typeface="Aptos" panose="02110004020202020204"/>
              </a:rPr>
              <a:t>/Good Manufacturing Practices (SKP/GMP) </a:t>
            </a:r>
            <a:r>
              <a:rPr lang="en-ID" sz="1200" dirty="0" err="1">
                <a:solidFill>
                  <a:prstClr val="black"/>
                </a:solidFill>
                <a:latin typeface="Aptos" panose="02110004020202020204"/>
              </a:rPr>
              <a:t>mengingat</a:t>
            </a:r>
            <a:r>
              <a:rPr lang="en-ID" sz="1200" dirty="0">
                <a:solidFill>
                  <a:prstClr val="black"/>
                </a:solidFill>
                <a:latin typeface="Aptos" panose="02110004020202020204"/>
              </a:rPr>
              <a:t> </a:t>
            </a:r>
            <a:r>
              <a:rPr lang="en-ID" sz="1200" dirty="0" err="1">
                <a:solidFill>
                  <a:prstClr val="black"/>
                </a:solidFill>
                <a:latin typeface="Aptos" panose="02110004020202020204"/>
              </a:rPr>
              <a:t>bangunan</a:t>
            </a:r>
            <a:r>
              <a:rPr lang="en-ID" sz="1200" dirty="0">
                <a:solidFill>
                  <a:prstClr val="black"/>
                </a:solidFill>
                <a:latin typeface="Aptos" panose="02110004020202020204"/>
              </a:rPr>
              <a:t> UPI yang </a:t>
            </a:r>
            <a:r>
              <a:rPr lang="en-ID" sz="1200" dirty="0" err="1">
                <a:solidFill>
                  <a:prstClr val="black"/>
                </a:solidFill>
                <a:latin typeface="Aptos" panose="02110004020202020204"/>
              </a:rPr>
              <a:t>direhabilitasi</a:t>
            </a:r>
            <a:r>
              <a:rPr lang="en-ID" sz="1200" dirty="0">
                <a:solidFill>
                  <a:prstClr val="black"/>
                </a:solidFill>
                <a:latin typeface="Aptos" panose="02110004020202020204"/>
              </a:rPr>
              <a:t> </a:t>
            </a:r>
            <a:r>
              <a:rPr lang="en-ID" sz="1200" dirty="0" err="1">
                <a:solidFill>
                  <a:prstClr val="black"/>
                </a:solidFill>
                <a:latin typeface="Aptos" panose="02110004020202020204"/>
              </a:rPr>
              <a:t>telah</a:t>
            </a:r>
            <a:r>
              <a:rPr lang="en-ID" sz="1200" dirty="0">
                <a:solidFill>
                  <a:prstClr val="black"/>
                </a:solidFill>
                <a:latin typeface="Aptos" panose="02110004020202020204"/>
              </a:rPr>
              <a:t> </a:t>
            </a:r>
            <a:r>
              <a:rPr lang="en-ID" sz="1200" dirty="0" err="1">
                <a:solidFill>
                  <a:prstClr val="black"/>
                </a:solidFill>
                <a:latin typeface="Aptos" panose="02110004020202020204"/>
              </a:rPr>
              <a:t>memenuhi</a:t>
            </a:r>
            <a:r>
              <a:rPr lang="en-ID" sz="1200" dirty="0">
                <a:solidFill>
                  <a:prstClr val="black"/>
                </a:solidFill>
                <a:latin typeface="Aptos" panose="02110004020202020204"/>
              </a:rPr>
              <a:t> </a:t>
            </a:r>
            <a:r>
              <a:rPr lang="en-ID" sz="1200" dirty="0" err="1">
                <a:solidFill>
                  <a:prstClr val="black"/>
                </a:solidFill>
                <a:latin typeface="Aptos" panose="02110004020202020204"/>
              </a:rPr>
              <a:t>standar</a:t>
            </a:r>
            <a:r>
              <a:rPr lang="en-ID" sz="1200" dirty="0">
                <a:solidFill>
                  <a:prstClr val="black"/>
                </a:solidFill>
                <a:latin typeface="Aptos" panose="02110004020202020204"/>
              </a:rPr>
              <a:t> </a:t>
            </a:r>
            <a:r>
              <a:rPr lang="en-ID" sz="1200" dirty="0" err="1">
                <a:solidFill>
                  <a:prstClr val="black"/>
                </a:solidFill>
                <a:latin typeface="Aptos" panose="02110004020202020204"/>
              </a:rPr>
              <a:t>jaminan</a:t>
            </a:r>
            <a:r>
              <a:rPr lang="en-ID" sz="1200" dirty="0">
                <a:solidFill>
                  <a:prstClr val="black"/>
                </a:solidFill>
                <a:latin typeface="Aptos" panose="02110004020202020204"/>
              </a:rPr>
              <a:t> </a:t>
            </a:r>
            <a:r>
              <a:rPr lang="en-ID" sz="1200" dirty="0" err="1">
                <a:solidFill>
                  <a:prstClr val="black"/>
                </a:solidFill>
                <a:latin typeface="Aptos" panose="02110004020202020204"/>
              </a:rPr>
              <a:t>mutu</a:t>
            </a:r>
            <a:r>
              <a:rPr lang="en-ID" sz="1200" dirty="0">
                <a:solidFill>
                  <a:prstClr val="black"/>
                </a:solidFill>
                <a:latin typeface="Aptos" panose="02110004020202020204"/>
              </a:rPr>
              <a:t> dan </a:t>
            </a:r>
            <a:r>
              <a:rPr lang="en-ID" sz="1200" dirty="0" err="1">
                <a:solidFill>
                  <a:prstClr val="black"/>
                </a:solidFill>
                <a:latin typeface="Aptos" panose="02110004020202020204"/>
              </a:rPr>
              <a:t>keamanan</a:t>
            </a:r>
            <a:r>
              <a:rPr lang="en-ID" sz="1200" dirty="0">
                <a:solidFill>
                  <a:prstClr val="black"/>
                </a:solidFill>
                <a:latin typeface="Aptos" panose="02110004020202020204"/>
              </a:rPr>
              <a:t> </a:t>
            </a:r>
            <a:r>
              <a:rPr lang="en-ID" sz="1200" dirty="0" err="1">
                <a:solidFill>
                  <a:prstClr val="black"/>
                </a:solidFill>
                <a:latin typeface="Aptos" panose="02110004020202020204"/>
              </a:rPr>
              <a:t>pangan</a:t>
            </a:r>
            <a:r>
              <a:rPr lang="en-ID" sz="1200" dirty="0">
                <a:solidFill>
                  <a:prstClr val="black"/>
                </a:solidFill>
                <a:latin typeface="Aptos" panose="02110004020202020204"/>
              </a:rPr>
              <a:t>. </a:t>
            </a:r>
          </a:p>
          <a:p>
            <a:pPr marL="342900" indent="-342900">
              <a:buFont typeface="+mj-lt"/>
              <a:buAutoNum type="arabicPeriod"/>
            </a:pPr>
            <a:endParaRPr lang="en-ID" sz="1200" dirty="0">
              <a:solidFill>
                <a:prstClr val="black"/>
              </a:solidFill>
              <a:latin typeface="Aptos" panose="02110004020202020204"/>
            </a:endParaRPr>
          </a:p>
          <a:p>
            <a:pPr marL="342900" indent="-342900">
              <a:buFont typeface="+mj-lt"/>
              <a:buAutoNum type="arabicPeriod"/>
            </a:pPr>
            <a:r>
              <a:rPr lang="en-ID" sz="1200" dirty="0">
                <a:solidFill>
                  <a:prstClr val="black"/>
                </a:solidFill>
                <a:latin typeface="Aptos" panose="02110004020202020204"/>
              </a:rPr>
              <a:t>"KKP </a:t>
            </a:r>
            <a:r>
              <a:rPr lang="en-ID" sz="1200" dirty="0" err="1">
                <a:solidFill>
                  <a:prstClr val="black"/>
                </a:solidFill>
                <a:latin typeface="Aptos" panose="02110004020202020204"/>
              </a:rPr>
              <a:t>melakukan</a:t>
            </a:r>
            <a:r>
              <a:rPr lang="en-ID" sz="1200" dirty="0">
                <a:solidFill>
                  <a:prstClr val="black"/>
                </a:solidFill>
                <a:latin typeface="Aptos" panose="02110004020202020204"/>
              </a:rPr>
              <a:t> </a:t>
            </a:r>
            <a:r>
              <a:rPr lang="en-ID" sz="1200" dirty="0" err="1">
                <a:solidFill>
                  <a:prstClr val="black"/>
                </a:solidFill>
                <a:latin typeface="Aptos" panose="02110004020202020204"/>
              </a:rPr>
              <a:t>pendampingan</a:t>
            </a:r>
            <a:r>
              <a:rPr lang="en-ID" sz="1200" dirty="0">
                <a:solidFill>
                  <a:prstClr val="black"/>
                </a:solidFill>
                <a:latin typeface="Aptos" panose="02110004020202020204"/>
              </a:rPr>
              <a:t> </a:t>
            </a:r>
            <a:r>
              <a:rPr lang="en-ID" sz="1200" dirty="0" err="1">
                <a:solidFill>
                  <a:prstClr val="black"/>
                </a:solidFill>
                <a:latin typeface="Aptos" panose="02110004020202020204"/>
              </a:rPr>
              <a:t>mulai</a:t>
            </a:r>
            <a:r>
              <a:rPr lang="en-ID" sz="1200" dirty="0">
                <a:solidFill>
                  <a:prstClr val="black"/>
                </a:solidFill>
                <a:latin typeface="Aptos" panose="02110004020202020204"/>
              </a:rPr>
              <a:t> </a:t>
            </a:r>
            <a:r>
              <a:rPr lang="en-ID" sz="1200" dirty="0" err="1">
                <a:solidFill>
                  <a:prstClr val="black"/>
                </a:solidFill>
                <a:latin typeface="Aptos" panose="02110004020202020204"/>
              </a:rPr>
              <a:t>dari</a:t>
            </a:r>
            <a:r>
              <a:rPr lang="en-ID" sz="1200" dirty="0">
                <a:solidFill>
                  <a:prstClr val="black"/>
                </a:solidFill>
                <a:latin typeface="Aptos" panose="02110004020202020204"/>
              </a:rPr>
              <a:t> </a:t>
            </a:r>
            <a:r>
              <a:rPr lang="en-ID" sz="1200" dirty="0" err="1">
                <a:solidFill>
                  <a:prstClr val="black"/>
                </a:solidFill>
                <a:latin typeface="Aptos" panose="02110004020202020204"/>
              </a:rPr>
              <a:t>perencanaan</a:t>
            </a:r>
            <a:r>
              <a:rPr lang="en-ID" sz="1200" dirty="0">
                <a:solidFill>
                  <a:prstClr val="black"/>
                </a:solidFill>
                <a:latin typeface="Aptos" panose="02110004020202020204"/>
              </a:rPr>
              <a:t>, </a:t>
            </a:r>
            <a:r>
              <a:rPr lang="en-ID" sz="1200" dirty="0" err="1">
                <a:solidFill>
                  <a:prstClr val="black"/>
                </a:solidFill>
                <a:latin typeface="Aptos" panose="02110004020202020204"/>
              </a:rPr>
              <a:t>desain</a:t>
            </a:r>
            <a:r>
              <a:rPr lang="en-ID" sz="1200" dirty="0">
                <a:solidFill>
                  <a:prstClr val="black"/>
                </a:solidFill>
                <a:latin typeface="Aptos" panose="02110004020202020204"/>
              </a:rPr>
              <a:t> </a:t>
            </a:r>
            <a:r>
              <a:rPr lang="en-ID" sz="1200" dirty="0" err="1">
                <a:solidFill>
                  <a:prstClr val="black"/>
                </a:solidFill>
                <a:latin typeface="Aptos" panose="02110004020202020204"/>
              </a:rPr>
              <a:t>atau</a:t>
            </a:r>
            <a:r>
              <a:rPr lang="en-ID" sz="1200" dirty="0">
                <a:solidFill>
                  <a:prstClr val="black"/>
                </a:solidFill>
                <a:latin typeface="Aptos" panose="02110004020202020204"/>
              </a:rPr>
              <a:t> layout </a:t>
            </a:r>
            <a:r>
              <a:rPr lang="en-ID" sz="1200" dirty="0" err="1">
                <a:solidFill>
                  <a:prstClr val="black"/>
                </a:solidFill>
                <a:latin typeface="Aptos" panose="02110004020202020204"/>
              </a:rPr>
              <a:t>ruang</a:t>
            </a:r>
            <a:r>
              <a:rPr lang="en-ID" sz="1200" dirty="0">
                <a:solidFill>
                  <a:prstClr val="black"/>
                </a:solidFill>
                <a:latin typeface="Aptos" panose="02110004020202020204"/>
              </a:rPr>
              <a:t> </a:t>
            </a:r>
            <a:r>
              <a:rPr lang="en-ID" sz="1200" dirty="0" err="1">
                <a:solidFill>
                  <a:prstClr val="black"/>
                </a:solidFill>
                <a:latin typeface="Aptos" panose="02110004020202020204"/>
              </a:rPr>
              <a:t>produksi</a:t>
            </a:r>
            <a:r>
              <a:rPr lang="en-ID" sz="1200" dirty="0">
                <a:solidFill>
                  <a:prstClr val="black"/>
                </a:solidFill>
                <a:latin typeface="Aptos" panose="02110004020202020204"/>
              </a:rPr>
              <a:t> dan </a:t>
            </a:r>
            <a:r>
              <a:rPr lang="en-ID" sz="1200" dirty="0" err="1">
                <a:solidFill>
                  <a:prstClr val="black"/>
                </a:solidFill>
                <a:latin typeface="Aptos" panose="02110004020202020204"/>
              </a:rPr>
              <a:t>peralatan</a:t>
            </a:r>
            <a:r>
              <a:rPr lang="en-ID" sz="1200" dirty="0">
                <a:solidFill>
                  <a:prstClr val="black"/>
                </a:solidFill>
                <a:latin typeface="Aptos" panose="02110004020202020204"/>
              </a:rPr>
              <a:t> </a:t>
            </a:r>
            <a:r>
              <a:rPr lang="en-ID" sz="1200" dirty="0" err="1">
                <a:solidFill>
                  <a:prstClr val="black"/>
                </a:solidFill>
                <a:latin typeface="Aptos" panose="02110004020202020204"/>
              </a:rPr>
              <a:t>pengolahan</a:t>
            </a:r>
            <a:r>
              <a:rPr lang="en-ID" sz="1200" dirty="0">
                <a:solidFill>
                  <a:prstClr val="black"/>
                </a:solidFill>
                <a:latin typeface="Aptos" panose="02110004020202020204"/>
              </a:rPr>
              <a:t> yang </a:t>
            </a:r>
            <a:r>
              <a:rPr lang="en-ID" sz="1200" dirty="0" err="1">
                <a:solidFill>
                  <a:prstClr val="black"/>
                </a:solidFill>
                <a:latin typeface="Aptos" panose="02110004020202020204"/>
              </a:rPr>
              <a:t>sesuai</a:t>
            </a:r>
            <a:r>
              <a:rPr lang="en-ID" sz="1200" dirty="0">
                <a:solidFill>
                  <a:prstClr val="black"/>
                </a:solidFill>
                <a:latin typeface="Aptos" panose="02110004020202020204"/>
              </a:rPr>
              <a:t> </a:t>
            </a:r>
            <a:r>
              <a:rPr lang="en-ID" sz="1200" dirty="0" err="1">
                <a:solidFill>
                  <a:prstClr val="black"/>
                </a:solidFill>
                <a:latin typeface="Aptos" panose="02110004020202020204"/>
              </a:rPr>
              <a:t>standar</a:t>
            </a:r>
            <a:r>
              <a:rPr lang="en-ID" sz="1200" dirty="0">
                <a:solidFill>
                  <a:prstClr val="black"/>
                </a:solidFill>
                <a:latin typeface="Aptos" panose="02110004020202020204"/>
              </a:rPr>
              <a:t> </a:t>
            </a:r>
            <a:r>
              <a:rPr lang="en-ID" sz="1200" dirty="0" err="1">
                <a:solidFill>
                  <a:prstClr val="black"/>
                </a:solidFill>
                <a:latin typeface="Aptos" panose="02110004020202020204"/>
              </a:rPr>
              <a:t>kelayakan</a:t>
            </a:r>
            <a:r>
              <a:rPr lang="en-ID" sz="1200" dirty="0">
                <a:solidFill>
                  <a:prstClr val="black"/>
                </a:solidFill>
                <a:latin typeface="Aptos" panose="02110004020202020204"/>
              </a:rPr>
              <a:t> </a:t>
            </a:r>
            <a:r>
              <a:rPr lang="en-ID" sz="1200" dirty="0" err="1">
                <a:solidFill>
                  <a:prstClr val="black"/>
                </a:solidFill>
                <a:latin typeface="Aptos" panose="02110004020202020204"/>
              </a:rPr>
              <a:t>pengolahan</a:t>
            </a:r>
            <a:r>
              <a:rPr lang="en-ID" sz="1200" dirty="0">
                <a:solidFill>
                  <a:prstClr val="black"/>
                </a:solidFill>
                <a:latin typeface="Aptos" panose="02110004020202020204"/>
              </a:rPr>
              <a:t>, </a:t>
            </a:r>
            <a:r>
              <a:rPr lang="en-ID" sz="1200" dirty="0" err="1">
                <a:solidFill>
                  <a:prstClr val="black"/>
                </a:solidFill>
                <a:latin typeface="Aptos" panose="02110004020202020204"/>
              </a:rPr>
              <a:t>hingga</a:t>
            </a:r>
            <a:r>
              <a:rPr lang="en-ID" sz="1200" dirty="0">
                <a:solidFill>
                  <a:prstClr val="black"/>
                </a:solidFill>
                <a:latin typeface="Aptos" panose="02110004020202020204"/>
              </a:rPr>
              <a:t> monitoring dan </a:t>
            </a:r>
            <a:r>
              <a:rPr lang="en-ID" sz="1200" dirty="0" err="1">
                <a:solidFill>
                  <a:prstClr val="black"/>
                </a:solidFill>
                <a:latin typeface="Aptos" panose="02110004020202020204"/>
              </a:rPr>
              <a:t>evaluasi</a:t>
            </a:r>
            <a:r>
              <a:rPr lang="en-ID" sz="1200" dirty="0">
                <a:solidFill>
                  <a:prstClr val="black"/>
                </a:solidFill>
                <a:latin typeface="Aptos" panose="02110004020202020204"/>
              </a:rPr>
              <a:t>,” kata Widya.  </a:t>
            </a:r>
          </a:p>
          <a:p>
            <a:pPr marL="342900" indent="-342900">
              <a:buFont typeface="+mj-lt"/>
              <a:buAutoNum type="arabicPeriod"/>
            </a:pPr>
            <a:endParaRPr lang="en-ID" sz="1200" dirty="0">
              <a:solidFill>
                <a:prstClr val="black"/>
              </a:solidFill>
              <a:latin typeface="Aptos" panose="02110004020202020204"/>
            </a:endParaRPr>
          </a:p>
          <a:p>
            <a:pPr marL="342900" indent="-342900">
              <a:buFont typeface="+mj-lt"/>
              <a:buAutoNum type="arabicPeriod"/>
            </a:pPr>
            <a:r>
              <a:rPr lang="en-ID" sz="1200" dirty="0">
                <a:solidFill>
                  <a:prstClr val="black"/>
                </a:solidFill>
                <a:latin typeface="Aptos" panose="02110004020202020204"/>
              </a:rPr>
              <a:t>Widya </a:t>
            </a:r>
            <a:r>
              <a:rPr lang="en-ID" sz="1200" dirty="0" err="1">
                <a:solidFill>
                  <a:prstClr val="black"/>
                </a:solidFill>
                <a:latin typeface="Aptos" panose="02110004020202020204"/>
              </a:rPr>
              <a:t>berharap</a:t>
            </a:r>
            <a:r>
              <a:rPr lang="en-ID" sz="1200" dirty="0">
                <a:solidFill>
                  <a:prstClr val="black"/>
                </a:solidFill>
                <a:latin typeface="Aptos" panose="02110004020202020204"/>
              </a:rPr>
              <a:t>, </a:t>
            </a:r>
            <a:r>
              <a:rPr lang="en-ID" sz="1200" dirty="0" err="1">
                <a:solidFill>
                  <a:prstClr val="black"/>
                </a:solidFill>
                <a:latin typeface="Aptos" panose="02110004020202020204"/>
              </a:rPr>
              <a:t>melalui</a:t>
            </a:r>
            <a:r>
              <a:rPr lang="en-ID" sz="1200" dirty="0">
                <a:solidFill>
                  <a:prstClr val="black"/>
                </a:solidFill>
                <a:latin typeface="Aptos" panose="02110004020202020204"/>
              </a:rPr>
              <a:t> program </a:t>
            </a:r>
            <a:r>
              <a:rPr lang="en-ID" sz="1200" dirty="0" err="1">
                <a:solidFill>
                  <a:prstClr val="black"/>
                </a:solidFill>
                <a:latin typeface="Aptos" panose="02110004020202020204"/>
              </a:rPr>
              <a:t>ini</a:t>
            </a:r>
            <a:r>
              <a:rPr lang="en-ID" sz="1200" dirty="0">
                <a:solidFill>
                  <a:prstClr val="black"/>
                </a:solidFill>
                <a:latin typeface="Aptos" panose="02110004020202020204"/>
              </a:rPr>
              <a:t>, UPI </a:t>
            </a:r>
            <a:r>
              <a:rPr lang="en-ID" sz="1200" dirty="0" err="1">
                <a:solidFill>
                  <a:prstClr val="black"/>
                </a:solidFill>
                <a:latin typeface="Aptos" panose="02110004020202020204"/>
              </a:rPr>
              <a:t>mampu</a:t>
            </a:r>
            <a:r>
              <a:rPr lang="en-ID" sz="1200" dirty="0">
                <a:solidFill>
                  <a:prstClr val="black"/>
                </a:solidFill>
                <a:latin typeface="Aptos" panose="02110004020202020204"/>
              </a:rPr>
              <a:t> </a:t>
            </a:r>
            <a:r>
              <a:rPr lang="en-ID" sz="1200" dirty="0" err="1">
                <a:solidFill>
                  <a:prstClr val="black"/>
                </a:solidFill>
                <a:latin typeface="Aptos" panose="02110004020202020204"/>
              </a:rPr>
              <a:t>memperluas</a:t>
            </a:r>
            <a:r>
              <a:rPr lang="en-ID" sz="1200" dirty="0">
                <a:solidFill>
                  <a:prstClr val="black"/>
                </a:solidFill>
                <a:latin typeface="Aptos" panose="02110004020202020204"/>
              </a:rPr>
              <a:t> </a:t>
            </a:r>
            <a:r>
              <a:rPr lang="en-ID" sz="1200" dirty="0" err="1">
                <a:solidFill>
                  <a:prstClr val="black"/>
                </a:solidFill>
                <a:latin typeface="Aptos" panose="02110004020202020204"/>
              </a:rPr>
              <a:t>akses</a:t>
            </a:r>
            <a:r>
              <a:rPr lang="en-ID" sz="1200" dirty="0">
                <a:solidFill>
                  <a:prstClr val="black"/>
                </a:solidFill>
                <a:latin typeface="Aptos" panose="02110004020202020204"/>
              </a:rPr>
              <a:t> pasar </a:t>
            </a:r>
            <a:r>
              <a:rPr lang="en-ID" sz="1200" dirty="0" err="1">
                <a:solidFill>
                  <a:prstClr val="black"/>
                </a:solidFill>
                <a:latin typeface="Aptos" panose="02110004020202020204"/>
              </a:rPr>
              <a:t>baik</a:t>
            </a:r>
            <a:r>
              <a:rPr lang="en-ID" sz="1200" dirty="0">
                <a:solidFill>
                  <a:prstClr val="black"/>
                </a:solidFill>
                <a:latin typeface="Aptos" panose="02110004020202020204"/>
              </a:rPr>
              <a:t> di </a:t>
            </a:r>
            <a:r>
              <a:rPr lang="en-ID" sz="1200" dirty="0" err="1">
                <a:solidFill>
                  <a:prstClr val="black"/>
                </a:solidFill>
                <a:latin typeface="Aptos" panose="02110004020202020204"/>
              </a:rPr>
              <a:t>tingkat</a:t>
            </a:r>
            <a:r>
              <a:rPr lang="en-ID" sz="1200" dirty="0">
                <a:solidFill>
                  <a:prstClr val="black"/>
                </a:solidFill>
                <a:latin typeface="Aptos" panose="02110004020202020204"/>
              </a:rPr>
              <a:t> </a:t>
            </a:r>
            <a:r>
              <a:rPr lang="en-ID" sz="1200" dirty="0" err="1">
                <a:solidFill>
                  <a:prstClr val="black"/>
                </a:solidFill>
                <a:latin typeface="Aptos" panose="02110004020202020204"/>
              </a:rPr>
              <a:t>lokal</a:t>
            </a:r>
            <a:r>
              <a:rPr lang="en-ID" sz="1200" dirty="0">
                <a:solidFill>
                  <a:prstClr val="black"/>
                </a:solidFill>
                <a:latin typeface="Aptos" panose="02110004020202020204"/>
              </a:rPr>
              <a:t>, </a:t>
            </a:r>
            <a:r>
              <a:rPr lang="en-ID" sz="1200" dirty="0" err="1">
                <a:solidFill>
                  <a:prstClr val="black"/>
                </a:solidFill>
                <a:latin typeface="Aptos" panose="02110004020202020204"/>
              </a:rPr>
              <a:t>nasional</a:t>
            </a:r>
            <a:r>
              <a:rPr lang="en-ID" sz="1200" dirty="0">
                <a:solidFill>
                  <a:prstClr val="black"/>
                </a:solidFill>
                <a:latin typeface="Aptos" panose="02110004020202020204"/>
              </a:rPr>
              <a:t>, </a:t>
            </a:r>
            <a:r>
              <a:rPr lang="en-ID" sz="1200" dirty="0" err="1">
                <a:solidFill>
                  <a:prstClr val="black"/>
                </a:solidFill>
                <a:latin typeface="Aptos" panose="02110004020202020204"/>
              </a:rPr>
              <a:t>maupun</a:t>
            </a:r>
            <a:r>
              <a:rPr lang="en-ID" sz="1200" dirty="0">
                <a:solidFill>
                  <a:prstClr val="black"/>
                </a:solidFill>
                <a:latin typeface="Aptos" panose="02110004020202020204"/>
              </a:rPr>
              <a:t> </a:t>
            </a:r>
            <a:r>
              <a:rPr lang="en-ID" sz="1200" dirty="0" err="1">
                <a:solidFill>
                  <a:prstClr val="black"/>
                </a:solidFill>
                <a:latin typeface="Aptos" panose="02110004020202020204"/>
              </a:rPr>
              <a:t>internasional</a:t>
            </a:r>
            <a:r>
              <a:rPr lang="en-ID" sz="1200" dirty="0">
                <a:solidFill>
                  <a:prstClr val="black"/>
                </a:solidFill>
                <a:latin typeface="Aptos" panose="02110004020202020204"/>
              </a:rPr>
              <a:t>. "</a:t>
            </a:r>
            <a:r>
              <a:rPr lang="en-ID" sz="1200" dirty="0" err="1">
                <a:solidFill>
                  <a:prstClr val="black"/>
                </a:solidFill>
                <a:latin typeface="Aptos" panose="02110004020202020204"/>
              </a:rPr>
              <a:t>Melalui</a:t>
            </a:r>
            <a:r>
              <a:rPr lang="en-ID" sz="1200" dirty="0">
                <a:solidFill>
                  <a:prstClr val="black"/>
                </a:solidFill>
                <a:latin typeface="Aptos" panose="02110004020202020204"/>
              </a:rPr>
              <a:t> program DAK </a:t>
            </a:r>
            <a:r>
              <a:rPr lang="en-ID" sz="1200" dirty="0" err="1">
                <a:solidFill>
                  <a:prstClr val="black"/>
                </a:solidFill>
                <a:latin typeface="Aptos" panose="02110004020202020204"/>
              </a:rPr>
              <a:t>ini</a:t>
            </a:r>
            <a:r>
              <a:rPr lang="en-ID" sz="1200" dirty="0">
                <a:solidFill>
                  <a:prstClr val="black"/>
                </a:solidFill>
                <a:latin typeface="Aptos" panose="02110004020202020204"/>
              </a:rPr>
              <a:t>, </a:t>
            </a:r>
            <a:r>
              <a:rPr lang="en-ID" sz="1200" dirty="0" err="1">
                <a:solidFill>
                  <a:prstClr val="black"/>
                </a:solidFill>
                <a:latin typeface="Aptos" panose="02110004020202020204"/>
              </a:rPr>
              <a:t>pemerintah</a:t>
            </a:r>
            <a:r>
              <a:rPr lang="en-ID" sz="1200" dirty="0">
                <a:solidFill>
                  <a:prstClr val="black"/>
                </a:solidFill>
                <a:latin typeface="Aptos" panose="02110004020202020204"/>
              </a:rPr>
              <a:t> </a:t>
            </a:r>
            <a:r>
              <a:rPr lang="en-ID" sz="1200" dirty="0" err="1">
                <a:solidFill>
                  <a:prstClr val="black"/>
                </a:solidFill>
                <a:latin typeface="Aptos" panose="02110004020202020204"/>
              </a:rPr>
              <a:t>menargetkan</a:t>
            </a:r>
            <a:r>
              <a:rPr lang="en-ID" sz="1200" dirty="0">
                <a:solidFill>
                  <a:prstClr val="black"/>
                </a:solidFill>
                <a:latin typeface="Aptos" panose="02110004020202020204"/>
              </a:rPr>
              <a:t> UMKM </a:t>
            </a:r>
            <a:r>
              <a:rPr lang="en-ID" sz="1200" dirty="0" err="1">
                <a:solidFill>
                  <a:prstClr val="black"/>
                </a:solidFill>
                <a:latin typeface="Aptos" panose="02110004020202020204"/>
              </a:rPr>
              <a:t>dapat</a:t>
            </a:r>
            <a:r>
              <a:rPr lang="en-ID" sz="1200" dirty="0">
                <a:solidFill>
                  <a:prstClr val="black"/>
                </a:solidFill>
                <a:latin typeface="Aptos" panose="02110004020202020204"/>
              </a:rPr>
              <a:t> naik </a:t>
            </a:r>
            <a:r>
              <a:rPr lang="en-ID" sz="1200" dirty="0" err="1">
                <a:solidFill>
                  <a:prstClr val="black"/>
                </a:solidFill>
                <a:latin typeface="Aptos" panose="02110004020202020204"/>
              </a:rPr>
              <a:t>kelas</a:t>
            </a:r>
            <a:r>
              <a:rPr lang="en-ID" sz="1200" dirty="0">
                <a:solidFill>
                  <a:prstClr val="black"/>
                </a:solidFill>
                <a:latin typeface="Aptos" panose="02110004020202020204"/>
              </a:rPr>
              <a:t>, </a:t>
            </a:r>
            <a:r>
              <a:rPr lang="en-ID" sz="1200" dirty="0" err="1">
                <a:solidFill>
                  <a:prstClr val="black"/>
                </a:solidFill>
                <a:latin typeface="Aptos" panose="02110004020202020204"/>
              </a:rPr>
              <a:t>bahkan</a:t>
            </a:r>
            <a:r>
              <a:rPr lang="en-ID" sz="1200" dirty="0">
                <a:solidFill>
                  <a:prstClr val="black"/>
                </a:solidFill>
                <a:latin typeface="Aptos" panose="02110004020202020204"/>
              </a:rPr>
              <a:t> </a:t>
            </a:r>
            <a:r>
              <a:rPr lang="en-ID" sz="1200" dirty="0" err="1">
                <a:solidFill>
                  <a:prstClr val="black"/>
                </a:solidFill>
                <a:latin typeface="Aptos" panose="02110004020202020204"/>
              </a:rPr>
              <a:t>bisa</a:t>
            </a:r>
            <a:r>
              <a:rPr lang="en-ID" sz="1200" dirty="0">
                <a:solidFill>
                  <a:prstClr val="black"/>
                </a:solidFill>
                <a:latin typeface="Aptos" panose="02110004020202020204"/>
              </a:rPr>
              <a:t> go </a:t>
            </a:r>
            <a:r>
              <a:rPr lang="en-ID" sz="1200" dirty="0" err="1">
                <a:solidFill>
                  <a:prstClr val="black"/>
                </a:solidFill>
                <a:latin typeface="Aptos" panose="02110004020202020204"/>
              </a:rPr>
              <a:t>internasional</a:t>
            </a:r>
            <a:r>
              <a:rPr lang="en-ID" sz="1200" dirty="0">
                <a:solidFill>
                  <a:prstClr val="black"/>
                </a:solidFill>
                <a:latin typeface="Aptos" panose="02110004020202020204"/>
              </a:rPr>
              <a:t>," </a:t>
            </a:r>
            <a:r>
              <a:rPr lang="en-ID" sz="1200" dirty="0" err="1">
                <a:solidFill>
                  <a:prstClr val="black"/>
                </a:solidFill>
                <a:latin typeface="Aptos" panose="02110004020202020204"/>
              </a:rPr>
              <a:t>tutupnya</a:t>
            </a:r>
            <a:r>
              <a:rPr lang="en-ID" sz="1200" dirty="0">
                <a:solidFill>
                  <a:prstClr val="black"/>
                </a:solidFill>
                <a:latin typeface="Aptos" panose="02110004020202020204"/>
              </a:rPr>
              <a:t>. </a:t>
            </a:r>
          </a:p>
          <a:p>
            <a:pPr marL="342900" indent="-342900">
              <a:buFont typeface="+mj-lt"/>
              <a:buAutoNum type="arabicPeriod"/>
            </a:pPr>
            <a:endParaRPr lang="en-ID" sz="1200" dirty="0">
              <a:solidFill>
                <a:prstClr val="black"/>
              </a:solidFill>
              <a:latin typeface="Aptos" panose="02110004020202020204"/>
            </a:endParaRPr>
          </a:p>
          <a:p>
            <a:pPr marL="342900" indent="-342900">
              <a:buFont typeface="+mj-lt"/>
              <a:buAutoNum type="arabicPeriod"/>
            </a:pPr>
            <a:r>
              <a:rPr lang="en-ID" sz="1200" dirty="0" err="1">
                <a:solidFill>
                  <a:prstClr val="black"/>
                </a:solidFill>
                <a:latin typeface="Aptos" panose="02110004020202020204"/>
              </a:rPr>
              <a:t>Sebelumnya</a:t>
            </a:r>
            <a:r>
              <a:rPr lang="en-ID" sz="1200" dirty="0">
                <a:solidFill>
                  <a:prstClr val="black"/>
                </a:solidFill>
                <a:latin typeface="Aptos" panose="02110004020202020204"/>
              </a:rPr>
              <a:t>, Menteri </a:t>
            </a:r>
            <a:r>
              <a:rPr lang="en-ID" sz="1200" dirty="0" err="1">
                <a:solidFill>
                  <a:prstClr val="black"/>
                </a:solidFill>
                <a:latin typeface="Aptos" panose="02110004020202020204"/>
              </a:rPr>
              <a:t>Kelautan</a:t>
            </a:r>
            <a:r>
              <a:rPr lang="en-ID" sz="1200" dirty="0">
                <a:solidFill>
                  <a:prstClr val="black"/>
                </a:solidFill>
                <a:latin typeface="Aptos" panose="02110004020202020204"/>
              </a:rPr>
              <a:t> dan </a:t>
            </a:r>
            <a:r>
              <a:rPr lang="en-ID" sz="1200" dirty="0" err="1">
                <a:solidFill>
                  <a:prstClr val="black"/>
                </a:solidFill>
                <a:latin typeface="Aptos" panose="02110004020202020204"/>
              </a:rPr>
              <a:t>Perikanan</a:t>
            </a:r>
            <a:r>
              <a:rPr lang="en-ID" sz="1200" dirty="0">
                <a:solidFill>
                  <a:prstClr val="black"/>
                </a:solidFill>
                <a:latin typeface="Aptos" panose="02110004020202020204"/>
              </a:rPr>
              <a:t> Sakti Wahyu </a:t>
            </a:r>
            <a:r>
              <a:rPr lang="en-ID" sz="1200" dirty="0" err="1">
                <a:solidFill>
                  <a:prstClr val="black"/>
                </a:solidFill>
                <a:latin typeface="Aptos" panose="02110004020202020204"/>
              </a:rPr>
              <a:t>Trenggono</a:t>
            </a:r>
            <a:r>
              <a:rPr lang="en-ID" sz="1200" dirty="0">
                <a:solidFill>
                  <a:prstClr val="black"/>
                </a:solidFill>
                <a:latin typeface="Aptos" panose="02110004020202020204"/>
              </a:rPr>
              <a:t> </a:t>
            </a:r>
            <a:r>
              <a:rPr lang="en-ID" sz="1200" dirty="0" err="1">
                <a:solidFill>
                  <a:prstClr val="black"/>
                </a:solidFill>
                <a:latin typeface="Aptos" panose="02110004020202020204"/>
              </a:rPr>
              <a:t>menekankan</a:t>
            </a:r>
            <a:r>
              <a:rPr lang="en-ID" sz="1200" dirty="0">
                <a:solidFill>
                  <a:prstClr val="black"/>
                </a:solidFill>
                <a:latin typeface="Aptos" panose="02110004020202020204"/>
              </a:rPr>
              <a:t> </a:t>
            </a:r>
            <a:r>
              <a:rPr lang="en-ID" sz="1200" dirty="0" err="1">
                <a:solidFill>
                  <a:prstClr val="black"/>
                </a:solidFill>
                <a:latin typeface="Aptos" panose="02110004020202020204"/>
              </a:rPr>
              <a:t>pentingnya</a:t>
            </a:r>
            <a:r>
              <a:rPr lang="en-ID" sz="1200" dirty="0">
                <a:solidFill>
                  <a:prstClr val="black"/>
                </a:solidFill>
                <a:latin typeface="Aptos" panose="02110004020202020204"/>
              </a:rPr>
              <a:t> </a:t>
            </a:r>
            <a:r>
              <a:rPr lang="en-ID" sz="1200" dirty="0" err="1">
                <a:solidFill>
                  <a:prstClr val="black"/>
                </a:solidFill>
                <a:latin typeface="Aptos" panose="02110004020202020204"/>
              </a:rPr>
              <a:t>jaminan</a:t>
            </a:r>
            <a:r>
              <a:rPr lang="en-ID" sz="1200" dirty="0">
                <a:solidFill>
                  <a:prstClr val="black"/>
                </a:solidFill>
                <a:latin typeface="Aptos" panose="02110004020202020204"/>
              </a:rPr>
              <a:t> </a:t>
            </a:r>
            <a:r>
              <a:rPr lang="en-ID" sz="1200" dirty="0" err="1">
                <a:solidFill>
                  <a:prstClr val="black"/>
                </a:solidFill>
                <a:latin typeface="Aptos" panose="02110004020202020204"/>
              </a:rPr>
              <a:t>mutu</a:t>
            </a:r>
            <a:r>
              <a:rPr lang="en-ID" sz="1200" dirty="0">
                <a:solidFill>
                  <a:prstClr val="black"/>
                </a:solidFill>
                <a:latin typeface="Aptos" panose="02110004020202020204"/>
              </a:rPr>
              <a:t> dan </a:t>
            </a:r>
            <a:r>
              <a:rPr lang="en-ID" sz="1200" dirty="0" err="1">
                <a:solidFill>
                  <a:prstClr val="black"/>
                </a:solidFill>
                <a:latin typeface="Aptos" panose="02110004020202020204"/>
              </a:rPr>
              <a:t>kualitas</a:t>
            </a:r>
            <a:r>
              <a:rPr lang="en-ID" sz="1200" dirty="0">
                <a:solidFill>
                  <a:prstClr val="black"/>
                </a:solidFill>
                <a:latin typeface="Aptos" panose="02110004020202020204"/>
              </a:rPr>
              <a:t> </a:t>
            </a:r>
            <a:r>
              <a:rPr lang="en-ID" sz="1200" dirty="0" err="1">
                <a:solidFill>
                  <a:prstClr val="black"/>
                </a:solidFill>
                <a:latin typeface="Aptos" panose="02110004020202020204"/>
              </a:rPr>
              <a:t>produk</a:t>
            </a:r>
            <a:r>
              <a:rPr lang="en-ID" sz="1200" dirty="0">
                <a:solidFill>
                  <a:prstClr val="black"/>
                </a:solidFill>
                <a:latin typeface="Aptos" panose="02110004020202020204"/>
              </a:rPr>
              <a:t> </a:t>
            </a:r>
            <a:r>
              <a:rPr lang="en-ID" sz="1200" dirty="0" err="1">
                <a:solidFill>
                  <a:prstClr val="black"/>
                </a:solidFill>
                <a:latin typeface="Aptos" panose="02110004020202020204"/>
              </a:rPr>
              <a:t>perikanan</a:t>
            </a:r>
            <a:r>
              <a:rPr lang="en-ID" sz="1200" dirty="0">
                <a:solidFill>
                  <a:prstClr val="black"/>
                </a:solidFill>
                <a:latin typeface="Aptos" panose="02110004020202020204"/>
              </a:rPr>
              <a:t> yang </a:t>
            </a:r>
            <a:r>
              <a:rPr lang="en-ID" sz="1200" dirty="0" err="1">
                <a:solidFill>
                  <a:prstClr val="black"/>
                </a:solidFill>
                <a:latin typeface="Aptos" panose="02110004020202020204"/>
              </a:rPr>
              <a:t>dihasilkan</a:t>
            </a:r>
            <a:r>
              <a:rPr lang="en-ID" sz="1200" dirty="0">
                <a:solidFill>
                  <a:prstClr val="black"/>
                </a:solidFill>
                <a:latin typeface="Aptos" panose="02110004020202020204"/>
              </a:rPr>
              <a:t> oleh UPI di Indonesia. </a:t>
            </a:r>
            <a:r>
              <a:rPr lang="en-ID" sz="1200" dirty="0" err="1">
                <a:solidFill>
                  <a:prstClr val="black"/>
                </a:solidFill>
                <a:latin typeface="Aptos" panose="02110004020202020204"/>
              </a:rPr>
              <a:t>Menurutnya</a:t>
            </a:r>
            <a:r>
              <a:rPr lang="en-ID" sz="1200" dirty="0">
                <a:solidFill>
                  <a:prstClr val="black"/>
                </a:solidFill>
                <a:latin typeface="Aptos" panose="02110004020202020204"/>
              </a:rPr>
              <a:t>, </a:t>
            </a:r>
            <a:r>
              <a:rPr lang="en-ID" sz="1200" dirty="0" err="1">
                <a:solidFill>
                  <a:prstClr val="black"/>
                </a:solidFill>
                <a:latin typeface="Aptos" panose="02110004020202020204"/>
              </a:rPr>
              <a:t>jaminan</a:t>
            </a:r>
            <a:r>
              <a:rPr lang="en-ID" sz="1200" dirty="0">
                <a:solidFill>
                  <a:prstClr val="black"/>
                </a:solidFill>
                <a:latin typeface="Aptos" panose="02110004020202020204"/>
              </a:rPr>
              <a:t> </a:t>
            </a:r>
            <a:r>
              <a:rPr lang="en-ID" sz="1200" dirty="0" err="1">
                <a:solidFill>
                  <a:prstClr val="black"/>
                </a:solidFill>
                <a:latin typeface="Aptos" panose="02110004020202020204"/>
              </a:rPr>
              <a:t>mutu</a:t>
            </a:r>
            <a:r>
              <a:rPr lang="en-ID" sz="1200" dirty="0">
                <a:solidFill>
                  <a:prstClr val="black"/>
                </a:solidFill>
                <a:latin typeface="Aptos" panose="02110004020202020204"/>
              </a:rPr>
              <a:t> </a:t>
            </a:r>
            <a:r>
              <a:rPr lang="en-ID" sz="1200" dirty="0" err="1">
                <a:solidFill>
                  <a:prstClr val="black"/>
                </a:solidFill>
                <a:latin typeface="Aptos" panose="02110004020202020204"/>
              </a:rPr>
              <a:t>dibutuhkan</a:t>
            </a:r>
            <a:r>
              <a:rPr lang="en-ID" sz="1200" dirty="0">
                <a:solidFill>
                  <a:prstClr val="black"/>
                </a:solidFill>
                <a:latin typeface="Aptos" panose="02110004020202020204"/>
              </a:rPr>
              <a:t> </a:t>
            </a:r>
            <a:r>
              <a:rPr lang="en-ID" sz="1200" dirty="0" err="1">
                <a:solidFill>
                  <a:prstClr val="black"/>
                </a:solidFill>
                <a:latin typeface="Aptos" panose="02110004020202020204"/>
              </a:rPr>
              <a:t>untuk</a:t>
            </a:r>
            <a:r>
              <a:rPr lang="en-ID" sz="1200" dirty="0">
                <a:solidFill>
                  <a:prstClr val="black"/>
                </a:solidFill>
                <a:latin typeface="Aptos" panose="02110004020202020204"/>
              </a:rPr>
              <a:t> </a:t>
            </a:r>
            <a:r>
              <a:rPr lang="en-ID" sz="1200" dirty="0" err="1">
                <a:solidFill>
                  <a:prstClr val="black"/>
                </a:solidFill>
                <a:latin typeface="Aptos" panose="02110004020202020204"/>
              </a:rPr>
              <a:t>menambah</a:t>
            </a:r>
            <a:r>
              <a:rPr lang="en-ID" sz="1200" dirty="0">
                <a:solidFill>
                  <a:prstClr val="black"/>
                </a:solidFill>
                <a:latin typeface="Aptos" panose="02110004020202020204"/>
              </a:rPr>
              <a:t> </a:t>
            </a:r>
            <a:r>
              <a:rPr lang="en-ID" sz="1200" dirty="0" err="1">
                <a:solidFill>
                  <a:prstClr val="black"/>
                </a:solidFill>
                <a:latin typeface="Aptos" panose="02110004020202020204"/>
              </a:rPr>
              <a:t>nilai</a:t>
            </a:r>
            <a:r>
              <a:rPr lang="en-ID" sz="1200" dirty="0">
                <a:solidFill>
                  <a:prstClr val="black"/>
                </a:solidFill>
                <a:latin typeface="Aptos" panose="02110004020202020204"/>
              </a:rPr>
              <a:t> dan </a:t>
            </a:r>
            <a:r>
              <a:rPr lang="en-ID" sz="1200" dirty="0" err="1">
                <a:solidFill>
                  <a:prstClr val="black"/>
                </a:solidFill>
                <a:latin typeface="Aptos" panose="02110004020202020204"/>
              </a:rPr>
              <a:t>daya</a:t>
            </a:r>
            <a:r>
              <a:rPr lang="en-ID" sz="1200" dirty="0">
                <a:solidFill>
                  <a:prstClr val="black"/>
                </a:solidFill>
                <a:latin typeface="Aptos" panose="02110004020202020204"/>
              </a:rPr>
              <a:t> </a:t>
            </a:r>
            <a:r>
              <a:rPr lang="en-ID" sz="1200" dirty="0" err="1">
                <a:solidFill>
                  <a:prstClr val="black"/>
                </a:solidFill>
                <a:latin typeface="Aptos" panose="02110004020202020204"/>
              </a:rPr>
              <a:t>saing</a:t>
            </a:r>
            <a:r>
              <a:rPr lang="en-ID" sz="1200" dirty="0">
                <a:solidFill>
                  <a:prstClr val="black"/>
                </a:solidFill>
                <a:latin typeface="Aptos" panose="02110004020202020204"/>
              </a:rPr>
              <a:t> </a:t>
            </a:r>
            <a:r>
              <a:rPr lang="en-ID" sz="1200" dirty="0" err="1">
                <a:solidFill>
                  <a:prstClr val="black"/>
                </a:solidFill>
                <a:latin typeface="Aptos" panose="02110004020202020204"/>
              </a:rPr>
              <a:t>produk</a:t>
            </a:r>
            <a:r>
              <a:rPr lang="en-ID" sz="1200" dirty="0">
                <a:solidFill>
                  <a:prstClr val="black"/>
                </a:solidFill>
                <a:latin typeface="Aptos" panose="02110004020202020204"/>
              </a:rPr>
              <a:t> </a:t>
            </a:r>
            <a:r>
              <a:rPr lang="en-ID" sz="1200" dirty="0" err="1">
                <a:solidFill>
                  <a:prstClr val="black"/>
                </a:solidFill>
                <a:latin typeface="Aptos" panose="02110004020202020204"/>
              </a:rPr>
              <a:t>perikanan</a:t>
            </a:r>
            <a:r>
              <a:rPr lang="en-ID" sz="1200" dirty="0">
                <a:solidFill>
                  <a:prstClr val="black"/>
                </a:solidFill>
                <a:latin typeface="Aptos" panose="02110004020202020204"/>
              </a:rPr>
              <a:t> di pasar </a:t>
            </a:r>
            <a:r>
              <a:rPr lang="en-ID" sz="1200" dirty="0" err="1">
                <a:solidFill>
                  <a:prstClr val="black"/>
                </a:solidFill>
                <a:latin typeface="Aptos" panose="02110004020202020204"/>
              </a:rPr>
              <a:t>domestik</a:t>
            </a:r>
            <a:r>
              <a:rPr lang="en-ID" sz="1200" dirty="0">
                <a:solidFill>
                  <a:prstClr val="black"/>
                </a:solidFill>
                <a:latin typeface="Aptos" panose="02110004020202020204"/>
              </a:rPr>
              <a:t> </a:t>
            </a:r>
            <a:r>
              <a:rPr lang="en-ID" sz="1200" dirty="0" err="1">
                <a:solidFill>
                  <a:prstClr val="black"/>
                </a:solidFill>
                <a:latin typeface="Aptos" panose="02110004020202020204"/>
              </a:rPr>
              <a:t>maupun</a:t>
            </a:r>
            <a:r>
              <a:rPr lang="en-ID" sz="1200" dirty="0">
                <a:solidFill>
                  <a:prstClr val="black"/>
                </a:solidFill>
                <a:latin typeface="Aptos" panose="02110004020202020204"/>
              </a:rPr>
              <a:t> global.</a:t>
            </a:r>
          </a:p>
        </p:txBody>
      </p:sp>
      <p:sp>
        <p:nvSpPr>
          <p:cNvPr id="9" name="TextBox 8">
            <a:extLst>
              <a:ext uri="{FF2B5EF4-FFF2-40B4-BE49-F238E27FC236}">
                <a16:creationId xmlns:a16="http://schemas.microsoft.com/office/drawing/2014/main" id="{B2E499EE-0702-9F96-3465-B040597A788C}"/>
              </a:ext>
            </a:extLst>
          </p:cNvPr>
          <p:cNvSpPr txBox="1"/>
          <p:nvPr/>
        </p:nvSpPr>
        <p:spPr>
          <a:xfrm>
            <a:off x="463550" y="6424681"/>
            <a:ext cx="10579100" cy="307777"/>
          </a:xfrm>
          <a:prstGeom prst="rect">
            <a:avLst/>
          </a:prstGeom>
          <a:noFill/>
        </p:spPr>
        <p:txBody>
          <a:bodyPr wrap="square">
            <a:spAutoFit/>
          </a:bodyPr>
          <a:lstStyle/>
          <a:p>
            <a:pPr algn="ctr"/>
            <a:r>
              <a:rPr lang="en-ID" sz="1400" dirty="0" err="1">
                <a:solidFill>
                  <a:srgbClr val="FF0000"/>
                </a:solidFill>
              </a:rPr>
              <a:t>Tambahan</a:t>
            </a:r>
            <a:r>
              <a:rPr lang="en-ID" sz="1400" dirty="0">
                <a:solidFill>
                  <a:srgbClr val="FF0000"/>
                </a:solidFill>
              </a:rPr>
              <a:t>: https://validnews.id/ekonomi/kkp-dorong-produk-umkm-perikanan-masuki-pasar-ekspor</a:t>
            </a:r>
          </a:p>
        </p:txBody>
      </p:sp>
    </p:spTree>
    <p:extLst>
      <p:ext uri="{BB962C8B-B14F-4D97-AF65-F5344CB8AC3E}">
        <p14:creationId xmlns:p14="http://schemas.microsoft.com/office/powerpoint/2010/main" val="3174393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2D8937-4B80-9539-02A8-BC8BF56CF8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3" name="Title 2">
            <a:extLst>
              <a:ext uri="{FF2B5EF4-FFF2-40B4-BE49-F238E27FC236}">
                <a16:creationId xmlns:a16="http://schemas.microsoft.com/office/drawing/2014/main" id="{507DDF4A-A4F3-D048-1E60-9E8DBC577C7A}"/>
              </a:ext>
            </a:extLst>
          </p:cNvPr>
          <p:cNvSpPr>
            <a:spLocks noGrp="1"/>
          </p:cNvSpPr>
          <p:nvPr>
            <p:ph type="title"/>
          </p:nvPr>
        </p:nvSpPr>
        <p:spPr/>
        <p:txBody>
          <a:bodyPr>
            <a:normAutofit fontScale="90000"/>
          </a:bodyPr>
          <a:lstStyle/>
          <a:p>
            <a:r>
              <a:rPr lang="en-US" dirty="0"/>
              <a:t>However, various challenges are still faced and have a direct impact on the welfare of vulnerable communities.</a:t>
            </a:r>
            <a:endParaRPr lang="en-ID" dirty="0"/>
          </a:p>
        </p:txBody>
      </p:sp>
      <p:pic>
        <p:nvPicPr>
          <p:cNvPr id="21" name="Picture 20">
            <a:extLst>
              <a:ext uri="{FF2B5EF4-FFF2-40B4-BE49-F238E27FC236}">
                <a16:creationId xmlns:a16="http://schemas.microsoft.com/office/drawing/2014/main" id="{7A4189D1-28D4-5678-F6E5-F14B8BEFA0A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1940" r="2985"/>
          <a:stretch>
            <a:fillRect/>
          </a:stretch>
        </p:blipFill>
        <p:spPr>
          <a:xfrm>
            <a:off x="6096000" y="1037218"/>
            <a:ext cx="6388100" cy="5985881"/>
          </a:xfrm>
          <a:prstGeom prst="rect">
            <a:avLst/>
          </a:prstGeom>
          <a:ln>
            <a:noFill/>
          </a:ln>
          <a:effectLst>
            <a:softEdge rad="112500"/>
          </a:effectLst>
        </p:spPr>
      </p:pic>
      <p:sp>
        <p:nvSpPr>
          <p:cNvPr id="24" name="TextBox 23">
            <a:extLst>
              <a:ext uri="{FF2B5EF4-FFF2-40B4-BE49-F238E27FC236}">
                <a16:creationId xmlns:a16="http://schemas.microsoft.com/office/drawing/2014/main" id="{5E771BA0-4F78-66F0-1938-AAE9521C8D2D}"/>
              </a:ext>
            </a:extLst>
          </p:cNvPr>
          <p:cNvSpPr txBox="1"/>
          <p:nvPr/>
        </p:nvSpPr>
        <p:spPr>
          <a:xfrm>
            <a:off x="116945" y="3656045"/>
            <a:ext cx="2854856" cy="1384995"/>
          </a:xfrm>
          <a:prstGeom prst="rect">
            <a:avLst/>
          </a:prstGeom>
          <a:noFill/>
        </p:spPr>
        <p:txBody>
          <a:bodyPr wrap="square">
            <a:spAutoFit/>
          </a:bodyPr>
          <a:lstStyle/>
          <a:p>
            <a:r>
              <a:rPr lang="en-ID" sz="1600" b="1" dirty="0"/>
              <a:t>Overfishing, </a:t>
            </a:r>
            <a:r>
              <a:rPr lang="en-US" sz="1600" b="1" dirty="0"/>
              <a:t>Illegal, Unreported and Unregulated Fishing</a:t>
            </a:r>
          </a:p>
          <a:p>
            <a:r>
              <a:rPr lang="en-US" sz="1200" dirty="0"/>
              <a:t>Indonesia is ranked 6th lowest out of 152 countries in dealing with IUU Fishing, with a score of 2.89 point</a:t>
            </a:r>
            <a:endParaRPr lang="en-ID" sz="1200" dirty="0"/>
          </a:p>
        </p:txBody>
      </p:sp>
      <p:sp>
        <p:nvSpPr>
          <p:cNvPr id="25" name="TextBox 24">
            <a:extLst>
              <a:ext uri="{FF2B5EF4-FFF2-40B4-BE49-F238E27FC236}">
                <a16:creationId xmlns:a16="http://schemas.microsoft.com/office/drawing/2014/main" id="{DDA1079C-9570-DD2E-213C-FCADCBACAB0E}"/>
              </a:ext>
            </a:extLst>
          </p:cNvPr>
          <p:cNvSpPr txBox="1"/>
          <p:nvPr/>
        </p:nvSpPr>
        <p:spPr>
          <a:xfrm>
            <a:off x="116945" y="5317918"/>
            <a:ext cx="2511955" cy="954107"/>
          </a:xfrm>
          <a:prstGeom prst="rect">
            <a:avLst/>
          </a:prstGeom>
          <a:noFill/>
        </p:spPr>
        <p:txBody>
          <a:bodyPr wrap="square">
            <a:spAutoFit/>
          </a:bodyPr>
          <a:lstStyle/>
          <a:p>
            <a:r>
              <a:rPr lang="en-US" sz="1600" b="1" dirty="0"/>
              <a:t>Degradation of the Marine Environment </a:t>
            </a:r>
          </a:p>
          <a:p>
            <a:r>
              <a:rPr lang="en-US" sz="1200" dirty="0"/>
              <a:t>use of destructive fishing gear, mangrove deforestation,</a:t>
            </a:r>
            <a:endParaRPr lang="en-US" sz="1600" dirty="0"/>
          </a:p>
        </p:txBody>
      </p:sp>
      <p:sp>
        <p:nvSpPr>
          <p:cNvPr id="26" name="TextBox 25">
            <a:extLst>
              <a:ext uri="{FF2B5EF4-FFF2-40B4-BE49-F238E27FC236}">
                <a16:creationId xmlns:a16="http://schemas.microsoft.com/office/drawing/2014/main" id="{C53BE4EF-A7C7-85F9-D0BA-D2B87AEEBAC2}"/>
              </a:ext>
            </a:extLst>
          </p:cNvPr>
          <p:cNvSpPr txBox="1"/>
          <p:nvPr/>
        </p:nvSpPr>
        <p:spPr>
          <a:xfrm>
            <a:off x="116945" y="1317185"/>
            <a:ext cx="2511955" cy="892552"/>
          </a:xfrm>
          <a:prstGeom prst="rect">
            <a:avLst/>
          </a:prstGeom>
          <a:noFill/>
        </p:spPr>
        <p:txBody>
          <a:bodyPr wrap="square">
            <a:spAutoFit/>
          </a:bodyPr>
          <a:lstStyle/>
          <a:p>
            <a:r>
              <a:rPr lang="en-US" sz="1600" b="1" dirty="0"/>
              <a:t>Climate Change</a:t>
            </a:r>
          </a:p>
          <a:p>
            <a:r>
              <a:rPr lang="en-US" sz="1200" dirty="0"/>
              <a:t>Increase in seawater temperature, ocean acidification, and sea level rise</a:t>
            </a:r>
          </a:p>
        </p:txBody>
      </p:sp>
      <p:sp>
        <p:nvSpPr>
          <p:cNvPr id="28" name="TextBox 27">
            <a:extLst>
              <a:ext uri="{FF2B5EF4-FFF2-40B4-BE49-F238E27FC236}">
                <a16:creationId xmlns:a16="http://schemas.microsoft.com/office/drawing/2014/main" id="{DB96BACE-4845-2C69-AF25-91A8484A4000}"/>
              </a:ext>
            </a:extLst>
          </p:cNvPr>
          <p:cNvSpPr txBox="1"/>
          <p:nvPr/>
        </p:nvSpPr>
        <p:spPr>
          <a:xfrm>
            <a:off x="116945" y="2409792"/>
            <a:ext cx="2511955" cy="892552"/>
          </a:xfrm>
          <a:prstGeom prst="rect">
            <a:avLst/>
          </a:prstGeom>
          <a:noFill/>
        </p:spPr>
        <p:txBody>
          <a:bodyPr wrap="square">
            <a:spAutoFit/>
          </a:bodyPr>
          <a:lstStyle/>
          <a:p>
            <a:r>
              <a:rPr lang="en-US" sz="1600" b="1" dirty="0"/>
              <a:t>Marine Pollution</a:t>
            </a:r>
          </a:p>
          <a:p>
            <a:r>
              <a:rPr lang="en-US" sz="1200" dirty="0"/>
              <a:t>53 million metric tons of plastic waste will pollute global aquatic ecosystems by 2030</a:t>
            </a:r>
            <a:endParaRPr lang="en-ID" sz="1200" dirty="0"/>
          </a:p>
        </p:txBody>
      </p:sp>
      <p:sp>
        <p:nvSpPr>
          <p:cNvPr id="29" name="TextBox 28">
            <a:extLst>
              <a:ext uri="{FF2B5EF4-FFF2-40B4-BE49-F238E27FC236}">
                <a16:creationId xmlns:a16="http://schemas.microsoft.com/office/drawing/2014/main" id="{D6F29ADB-B0D4-8A5C-F450-7895AFC94C37}"/>
              </a:ext>
            </a:extLst>
          </p:cNvPr>
          <p:cNvSpPr txBox="1"/>
          <p:nvPr/>
        </p:nvSpPr>
        <p:spPr>
          <a:xfrm>
            <a:off x="3042972" y="3750777"/>
            <a:ext cx="2854856" cy="1138773"/>
          </a:xfrm>
          <a:prstGeom prst="rect">
            <a:avLst/>
          </a:prstGeom>
          <a:noFill/>
        </p:spPr>
        <p:txBody>
          <a:bodyPr wrap="square">
            <a:spAutoFit/>
          </a:bodyPr>
          <a:lstStyle/>
          <a:p>
            <a:r>
              <a:rPr lang="en-ID" sz="1600" b="1" dirty="0"/>
              <a:t>Conflict over Space Utilization</a:t>
            </a:r>
          </a:p>
          <a:p>
            <a:r>
              <a:rPr lang="en-US" sz="1200" dirty="0"/>
              <a:t>Disparity in the utilization of marine space among sectors, including fishing, tourism, transportation, and industry</a:t>
            </a:r>
            <a:endParaRPr lang="en-ID" sz="1200" dirty="0"/>
          </a:p>
        </p:txBody>
      </p:sp>
      <p:sp>
        <p:nvSpPr>
          <p:cNvPr id="30" name="TextBox 29">
            <a:extLst>
              <a:ext uri="{FF2B5EF4-FFF2-40B4-BE49-F238E27FC236}">
                <a16:creationId xmlns:a16="http://schemas.microsoft.com/office/drawing/2014/main" id="{CF0208B0-6201-A3C2-5D3C-64B8BFF043A7}"/>
              </a:ext>
            </a:extLst>
          </p:cNvPr>
          <p:cNvSpPr txBox="1"/>
          <p:nvPr/>
        </p:nvSpPr>
        <p:spPr>
          <a:xfrm>
            <a:off x="3042972" y="5137928"/>
            <a:ext cx="2854856" cy="1384995"/>
          </a:xfrm>
          <a:prstGeom prst="rect">
            <a:avLst/>
          </a:prstGeom>
          <a:noFill/>
        </p:spPr>
        <p:txBody>
          <a:bodyPr wrap="square">
            <a:spAutoFit/>
          </a:bodyPr>
          <a:lstStyle/>
          <a:p>
            <a:r>
              <a:rPr lang="en-US" sz="1600" b="1" dirty="0"/>
              <a:t>Inadequacies in infrastructure and technology</a:t>
            </a:r>
          </a:p>
          <a:p>
            <a:r>
              <a:rPr lang="en-US" sz="1200" dirty="0"/>
              <a:t>Limited access to electricity, clean water, and adequate transportation systems</a:t>
            </a:r>
            <a:endParaRPr lang="en-US" sz="1600" dirty="0"/>
          </a:p>
        </p:txBody>
      </p:sp>
      <p:sp>
        <p:nvSpPr>
          <p:cNvPr id="31" name="TextBox 30">
            <a:extLst>
              <a:ext uri="{FF2B5EF4-FFF2-40B4-BE49-F238E27FC236}">
                <a16:creationId xmlns:a16="http://schemas.microsoft.com/office/drawing/2014/main" id="{ADA7AA64-D190-0B85-1101-DAC7B2E03616}"/>
              </a:ext>
            </a:extLst>
          </p:cNvPr>
          <p:cNvSpPr txBox="1"/>
          <p:nvPr/>
        </p:nvSpPr>
        <p:spPr>
          <a:xfrm>
            <a:off x="3042972" y="1317185"/>
            <a:ext cx="2854856" cy="2185214"/>
          </a:xfrm>
          <a:prstGeom prst="rect">
            <a:avLst/>
          </a:prstGeom>
          <a:noFill/>
        </p:spPr>
        <p:txBody>
          <a:bodyPr wrap="square">
            <a:spAutoFit/>
          </a:bodyPr>
          <a:lstStyle/>
          <a:p>
            <a:r>
              <a:rPr lang="en-US" sz="1600" b="1" dirty="0"/>
              <a:t>Insufficient skills and expertise among fishers, coupled with a significant lack of education</a:t>
            </a:r>
          </a:p>
          <a:p>
            <a:r>
              <a:rPr lang="en-US" sz="1200" dirty="0"/>
              <a:t>skills in navigation, sustainable fisheries management, seafood processing, business management, marketing, and technology that can improve their productivity and competitiveness.</a:t>
            </a:r>
          </a:p>
        </p:txBody>
      </p:sp>
      <p:sp>
        <p:nvSpPr>
          <p:cNvPr id="33" name="TextBox 32">
            <a:extLst>
              <a:ext uri="{FF2B5EF4-FFF2-40B4-BE49-F238E27FC236}">
                <a16:creationId xmlns:a16="http://schemas.microsoft.com/office/drawing/2014/main" id="{98496753-EBB6-F5D2-5499-4640D9D65484}"/>
              </a:ext>
            </a:extLst>
          </p:cNvPr>
          <p:cNvSpPr txBox="1"/>
          <p:nvPr/>
        </p:nvSpPr>
        <p:spPr>
          <a:xfrm>
            <a:off x="6527801" y="1317185"/>
            <a:ext cx="2494226" cy="2677656"/>
          </a:xfrm>
          <a:prstGeom prst="rect">
            <a:avLst/>
          </a:prstGeom>
          <a:noFill/>
        </p:spPr>
        <p:txBody>
          <a:bodyPr wrap="square">
            <a:spAutoFit/>
          </a:bodyPr>
          <a:lstStyle/>
          <a:p>
            <a:r>
              <a:rPr lang="en-US" sz="2800" b="1" dirty="0">
                <a:solidFill>
                  <a:srgbClr val="FF0000"/>
                </a:solidFill>
                <a:effectLst>
                  <a:glow rad="1079500">
                    <a:schemeClr val="bg1">
                      <a:alpha val="40000"/>
                    </a:schemeClr>
                  </a:glow>
                </a:effectLst>
              </a:rPr>
              <a:t>Threaten livelihoods, worsen poverty, and raise food insecurity</a:t>
            </a:r>
            <a:endParaRPr lang="en-ID" sz="2800" b="1" dirty="0">
              <a:solidFill>
                <a:srgbClr val="FF0000"/>
              </a:solidFill>
              <a:effectLst>
                <a:glow rad="1079500">
                  <a:schemeClr val="bg1">
                    <a:alpha val="40000"/>
                  </a:schemeClr>
                </a:glow>
              </a:effectLst>
            </a:endParaRPr>
          </a:p>
        </p:txBody>
      </p:sp>
      <p:sp>
        <p:nvSpPr>
          <p:cNvPr id="4" name="TextBox 3">
            <a:extLst>
              <a:ext uri="{FF2B5EF4-FFF2-40B4-BE49-F238E27FC236}">
                <a16:creationId xmlns:a16="http://schemas.microsoft.com/office/drawing/2014/main" id="{59BA7F5A-623B-87AC-8D2D-FB60227E11A8}"/>
              </a:ext>
            </a:extLst>
          </p:cNvPr>
          <p:cNvSpPr txBox="1"/>
          <p:nvPr/>
        </p:nvSpPr>
        <p:spPr>
          <a:xfrm>
            <a:off x="-5028" y="6652784"/>
            <a:ext cx="6096000" cy="215444"/>
          </a:xfrm>
          <a:prstGeom prst="rect">
            <a:avLst/>
          </a:prstGeom>
          <a:noFill/>
        </p:spPr>
        <p:txBody>
          <a:bodyPr wrap="square">
            <a:spAutoFit/>
          </a:bodyPr>
          <a:lstStyle/>
          <a:p>
            <a:r>
              <a:rPr lang="en-US" sz="800" dirty="0"/>
              <a:t>Statistics of Indonesia, 2024</a:t>
            </a:r>
            <a:endParaRPr lang="en-ID" sz="800" dirty="0"/>
          </a:p>
        </p:txBody>
      </p:sp>
    </p:spTree>
    <p:extLst>
      <p:ext uri="{BB962C8B-B14F-4D97-AF65-F5344CB8AC3E}">
        <p14:creationId xmlns:p14="http://schemas.microsoft.com/office/powerpoint/2010/main" val="2113547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BE6648-1534-0CD4-275A-ABDB554A4D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3" name="Title 2">
            <a:extLst>
              <a:ext uri="{FF2B5EF4-FFF2-40B4-BE49-F238E27FC236}">
                <a16:creationId xmlns:a16="http://schemas.microsoft.com/office/drawing/2014/main" id="{71296616-24EB-8504-3AA1-69D79E904783}"/>
              </a:ext>
            </a:extLst>
          </p:cNvPr>
          <p:cNvSpPr>
            <a:spLocks noGrp="1"/>
          </p:cNvSpPr>
          <p:nvPr>
            <p:ph type="title"/>
          </p:nvPr>
        </p:nvSpPr>
        <p:spPr/>
        <p:txBody>
          <a:bodyPr>
            <a:normAutofit fontScale="90000"/>
          </a:bodyPr>
          <a:lstStyle/>
          <a:p>
            <a:r>
              <a:rPr lang="en-US" dirty="0"/>
              <a:t>To protect marine ecosystems and uphold cultural values, the Indonesian government supports the revitalization of the 'Sasi' customary law from Eastern Indonesia</a:t>
            </a:r>
            <a:endParaRPr lang="en-ID" dirty="0"/>
          </a:p>
        </p:txBody>
      </p:sp>
      <p:sp>
        <p:nvSpPr>
          <p:cNvPr id="7" name="TextBox 6">
            <a:extLst>
              <a:ext uri="{FF2B5EF4-FFF2-40B4-BE49-F238E27FC236}">
                <a16:creationId xmlns:a16="http://schemas.microsoft.com/office/drawing/2014/main" id="{A415A028-720F-96B2-6D26-D5F7F562EA5A}"/>
              </a:ext>
            </a:extLst>
          </p:cNvPr>
          <p:cNvSpPr txBox="1"/>
          <p:nvPr/>
        </p:nvSpPr>
        <p:spPr>
          <a:xfrm>
            <a:off x="31233" y="3878715"/>
            <a:ext cx="3615734" cy="2616101"/>
          </a:xfrm>
          <a:prstGeom prst="rect">
            <a:avLst/>
          </a:prstGeom>
          <a:noFill/>
        </p:spPr>
        <p:txBody>
          <a:bodyPr wrap="square">
            <a:spAutoFit/>
          </a:bodyPr>
          <a:lstStyle/>
          <a:p>
            <a:pPr>
              <a:spcBef>
                <a:spcPts val="1200"/>
              </a:spcBef>
            </a:pPr>
            <a:r>
              <a:rPr lang="en-US" b="1" dirty="0">
                <a:solidFill>
                  <a:srgbClr val="0070C0"/>
                </a:solidFill>
              </a:rPr>
              <a:t>Sasi</a:t>
            </a:r>
            <a:r>
              <a:rPr lang="en-US" sz="1400" dirty="0"/>
              <a:t> is a customary law that restricts the use of natural resources to support conservation and fair distribution within the community.</a:t>
            </a:r>
          </a:p>
          <a:p>
            <a:pPr>
              <a:spcBef>
                <a:spcPts val="1200"/>
              </a:spcBef>
            </a:pPr>
            <a:r>
              <a:rPr lang="en-US" sz="1400" dirty="0"/>
              <a:t>It reflects local norms and taboos that guide </a:t>
            </a:r>
            <a:r>
              <a:rPr lang="en-US" sz="1400" b="1" dirty="0">
                <a:solidFill>
                  <a:srgbClr val="0070C0"/>
                </a:solidFill>
              </a:rPr>
              <a:t>responsible resource management</a:t>
            </a:r>
            <a:r>
              <a:rPr lang="en-US" sz="1400" dirty="0"/>
              <a:t>.</a:t>
            </a:r>
          </a:p>
          <a:p>
            <a:pPr>
              <a:spcBef>
                <a:spcPts val="1200"/>
              </a:spcBef>
            </a:pPr>
            <a:r>
              <a:rPr lang="en-US" sz="1400" dirty="0"/>
              <a:t>Practiced widely across Maluku and Papua, </a:t>
            </a:r>
            <a:r>
              <a:rPr lang="en-US" sz="1400" dirty="0" err="1"/>
              <a:t>sasi</a:t>
            </a:r>
            <a:r>
              <a:rPr lang="en-US" sz="1400" dirty="0"/>
              <a:t> functions as a form of indigenous governance rooted in environmental and social accountability.</a:t>
            </a:r>
          </a:p>
        </p:txBody>
      </p:sp>
      <p:sp>
        <p:nvSpPr>
          <p:cNvPr id="10" name="TextBox 9">
            <a:extLst>
              <a:ext uri="{FF2B5EF4-FFF2-40B4-BE49-F238E27FC236}">
                <a16:creationId xmlns:a16="http://schemas.microsoft.com/office/drawing/2014/main" id="{8320AC60-24F0-09F8-B079-0A569F1F2BA9}"/>
              </a:ext>
            </a:extLst>
          </p:cNvPr>
          <p:cNvSpPr txBox="1"/>
          <p:nvPr/>
        </p:nvSpPr>
        <p:spPr>
          <a:xfrm>
            <a:off x="8135889" y="3878715"/>
            <a:ext cx="4024877" cy="2954655"/>
          </a:xfrm>
          <a:prstGeom prst="rect">
            <a:avLst/>
          </a:prstGeom>
          <a:noFill/>
        </p:spPr>
        <p:txBody>
          <a:bodyPr wrap="square">
            <a:spAutoFit/>
          </a:bodyPr>
          <a:lstStyle/>
          <a:p>
            <a:pPr>
              <a:spcBef>
                <a:spcPts val="1200"/>
              </a:spcBef>
            </a:pPr>
            <a:r>
              <a:rPr lang="en-US" sz="1600" b="1" dirty="0">
                <a:solidFill>
                  <a:srgbClr val="0070C0"/>
                </a:solidFill>
              </a:rPr>
              <a:t>Sasi Label </a:t>
            </a:r>
            <a:r>
              <a:rPr lang="en-US" sz="1400" dirty="0"/>
              <a:t>is an eco-labeling innovation for fisheries and commodities sourced from marine </a:t>
            </a:r>
            <a:r>
              <a:rPr lang="en-US" sz="1400" dirty="0" err="1"/>
              <a:t>sasi</a:t>
            </a:r>
            <a:r>
              <a:rPr lang="en-US" sz="1400" dirty="0"/>
              <a:t> areas.</a:t>
            </a:r>
          </a:p>
          <a:p>
            <a:pPr>
              <a:spcBef>
                <a:spcPts val="1200"/>
              </a:spcBef>
            </a:pPr>
            <a:r>
              <a:rPr lang="en-US" sz="1400" dirty="0"/>
              <a:t>It aims to </a:t>
            </a:r>
            <a:r>
              <a:rPr lang="en-US" sz="1400" b="1" dirty="0">
                <a:solidFill>
                  <a:srgbClr val="0070C0"/>
                </a:solidFill>
              </a:rPr>
              <a:t>add economic value </a:t>
            </a:r>
            <a:r>
              <a:rPr lang="en-US" sz="1400" dirty="0"/>
              <a:t>to these products and </a:t>
            </a:r>
            <a:r>
              <a:rPr lang="en-US" sz="1400" b="1" dirty="0">
                <a:solidFill>
                  <a:srgbClr val="0070C0"/>
                </a:solidFill>
              </a:rPr>
              <a:t>encourage communities </a:t>
            </a:r>
            <a:r>
              <a:rPr lang="en-US" sz="1400" dirty="0"/>
              <a:t>to manage fisheries using an ecosystem-based and sustainable approach.</a:t>
            </a:r>
          </a:p>
          <a:p>
            <a:pPr>
              <a:spcBef>
                <a:spcPts val="1200"/>
              </a:spcBef>
            </a:pPr>
            <a:r>
              <a:rPr lang="en-US" sz="1400" dirty="0"/>
              <a:t>Locations: </a:t>
            </a:r>
            <a:r>
              <a:rPr lang="en-US" sz="1400" dirty="0" err="1"/>
              <a:t>Watkidat</a:t>
            </a:r>
            <a:r>
              <a:rPr lang="en-US" sz="1400" dirty="0"/>
              <a:t>, </a:t>
            </a:r>
            <a:r>
              <a:rPr lang="en-US" sz="1400" dirty="0" err="1"/>
              <a:t>Ohoideratwan</a:t>
            </a:r>
            <a:r>
              <a:rPr lang="en-US" sz="1400" dirty="0"/>
              <a:t>, </a:t>
            </a:r>
            <a:r>
              <a:rPr lang="en-US" sz="1400" dirty="0" err="1"/>
              <a:t>Aisandami</a:t>
            </a:r>
            <a:r>
              <a:rPr lang="en-US" sz="1400" dirty="0"/>
              <a:t>, </a:t>
            </a:r>
            <a:r>
              <a:rPr lang="en-US" sz="1400" dirty="0" err="1"/>
              <a:t>Menarbu</a:t>
            </a:r>
            <a:r>
              <a:rPr lang="en-US" sz="1400" dirty="0"/>
              <a:t>, </a:t>
            </a:r>
            <a:r>
              <a:rPr lang="en-US" sz="1400" dirty="0" err="1"/>
              <a:t>Kilitay</a:t>
            </a:r>
            <a:r>
              <a:rPr lang="en-US" sz="1400" dirty="0"/>
              <a:t>.</a:t>
            </a:r>
          </a:p>
          <a:p>
            <a:pPr>
              <a:spcBef>
                <a:spcPts val="1200"/>
              </a:spcBef>
            </a:pPr>
            <a:r>
              <a:rPr lang="en-US" sz="1400" dirty="0"/>
              <a:t>Replicated in: Waho, Laha, Samber </a:t>
            </a:r>
            <a:r>
              <a:rPr lang="en-US" sz="1400" dirty="0" err="1"/>
              <a:t>Binyeri</a:t>
            </a:r>
            <a:r>
              <a:rPr lang="en-US" sz="1400" dirty="0"/>
              <a:t>, </a:t>
            </a:r>
            <a:r>
              <a:rPr lang="en-US" sz="1400" dirty="0" err="1"/>
              <a:t>Daeo</a:t>
            </a:r>
            <a:r>
              <a:rPr lang="en-US" sz="1400" dirty="0"/>
              <a:t> </a:t>
            </a:r>
            <a:r>
              <a:rPr lang="en-US" sz="1400" dirty="0" err="1"/>
              <a:t>Majiko</a:t>
            </a:r>
            <a:r>
              <a:rPr lang="en-US" sz="1400" dirty="0"/>
              <a:t>, and </a:t>
            </a:r>
            <a:r>
              <a:rPr lang="en-US" sz="1400" dirty="0" err="1"/>
              <a:t>Citius</a:t>
            </a:r>
            <a:r>
              <a:rPr lang="en-US" sz="1400" dirty="0"/>
              <a:t>.</a:t>
            </a:r>
          </a:p>
        </p:txBody>
      </p:sp>
      <p:sp>
        <p:nvSpPr>
          <p:cNvPr id="11" name="TextBox 10">
            <a:extLst>
              <a:ext uri="{FF2B5EF4-FFF2-40B4-BE49-F238E27FC236}">
                <a16:creationId xmlns:a16="http://schemas.microsoft.com/office/drawing/2014/main" id="{E7DC769A-C909-5800-B33E-D9405C05A874}"/>
              </a:ext>
            </a:extLst>
          </p:cNvPr>
          <p:cNvSpPr txBox="1"/>
          <p:nvPr/>
        </p:nvSpPr>
        <p:spPr>
          <a:xfrm>
            <a:off x="3751311" y="3878715"/>
            <a:ext cx="4293773" cy="2862322"/>
          </a:xfrm>
          <a:prstGeom prst="rect">
            <a:avLst/>
          </a:prstGeom>
          <a:noFill/>
        </p:spPr>
        <p:txBody>
          <a:bodyPr wrap="square">
            <a:spAutoFit/>
          </a:bodyPr>
          <a:lstStyle/>
          <a:p>
            <a:pPr>
              <a:spcBef>
                <a:spcPts val="1200"/>
              </a:spcBef>
            </a:pPr>
            <a:r>
              <a:rPr lang="en-US" sz="1600" b="1" dirty="0">
                <a:solidFill>
                  <a:srgbClr val="0070C0"/>
                </a:solidFill>
              </a:rPr>
              <a:t>The Sasi Co-Management</a:t>
            </a:r>
            <a:r>
              <a:rPr lang="en-US" sz="1400" dirty="0"/>
              <a:t>, rooted in Eastern Indonesia’s traditional Sasi system, integrates the Ecosystem Approach to Fisheries Management (EAFM) to promote sustainable fisheries through </a:t>
            </a:r>
            <a:r>
              <a:rPr lang="en-US" sz="1400" b="1" dirty="0">
                <a:solidFill>
                  <a:srgbClr val="0070C0"/>
                </a:solidFill>
              </a:rPr>
              <a:t>capacity building, mapping, legal recognition of customary communities, and the designation of Sasi areas as OECM conservation sites</a:t>
            </a:r>
            <a:r>
              <a:rPr lang="en-US" sz="1400" dirty="0"/>
              <a:t>. </a:t>
            </a:r>
          </a:p>
          <a:p>
            <a:pPr>
              <a:spcBef>
                <a:spcPts val="1200"/>
              </a:spcBef>
            </a:pPr>
            <a:r>
              <a:rPr lang="en-US" sz="1400" dirty="0"/>
              <a:t>Implemented in WPP 715, 717, and 718, this approach supports conservation expansion by empowering local and indigenous stakeholders to manage ecologically important areas outside formal protected zones.</a:t>
            </a:r>
          </a:p>
        </p:txBody>
      </p:sp>
      <p:pic>
        <p:nvPicPr>
          <p:cNvPr id="1026" name="Picture 2">
            <a:extLst>
              <a:ext uri="{FF2B5EF4-FFF2-40B4-BE49-F238E27FC236}">
                <a16:creationId xmlns:a16="http://schemas.microsoft.com/office/drawing/2014/main" id="{91AE6140-4343-6A10-BF89-68E1C6A69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28" r="24445"/>
          <a:stretch>
            <a:fillRect/>
          </a:stretch>
        </p:blipFill>
        <p:spPr bwMode="auto">
          <a:xfrm>
            <a:off x="6296672" y="991787"/>
            <a:ext cx="2144724" cy="17256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A group of people standing on a beach">
            <a:extLst>
              <a:ext uri="{FF2B5EF4-FFF2-40B4-BE49-F238E27FC236}">
                <a16:creationId xmlns:a16="http://schemas.microsoft.com/office/drawing/2014/main" id="{CC637128-A56B-3F48-1C2A-67FBE191674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9142" y="991787"/>
            <a:ext cx="6443842" cy="2899729"/>
          </a:xfrm>
          <a:prstGeom prst="rect">
            <a:avLst/>
          </a:prstGeom>
          <a:ln>
            <a:noFill/>
          </a:ln>
          <a:effectLst>
            <a:softEdge rad="112500"/>
          </a:effectLst>
        </p:spPr>
      </p:pic>
      <p:pic>
        <p:nvPicPr>
          <p:cNvPr id="1028" name="Picture 4">
            <a:extLst>
              <a:ext uri="{FF2B5EF4-FFF2-40B4-BE49-F238E27FC236}">
                <a16:creationId xmlns:a16="http://schemas.microsoft.com/office/drawing/2014/main" id="{5E42C494-1F94-DE2C-56E9-A36305D6E9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664" r="3444"/>
          <a:stretch>
            <a:fillRect/>
          </a:stretch>
        </p:blipFill>
        <p:spPr bwMode="auto">
          <a:xfrm>
            <a:off x="6387477" y="2428006"/>
            <a:ext cx="2053919" cy="1483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Kepala Dinas Perikanan Kabupaten Seram Bagian Timur, Maluku Ramli Sibualamo mengapresiasi sosialisasi yang dilakukan KKP bersama GEF 6 CFI">
            <a:extLst>
              <a:ext uri="{FF2B5EF4-FFF2-40B4-BE49-F238E27FC236}">
                <a16:creationId xmlns:a16="http://schemas.microsoft.com/office/drawing/2014/main" id="{A0C61750-FACB-767E-8A46-3DCC3375390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200581" y="1067782"/>
            <a:ext cx="2340729" cy="1526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9AC786-32BB-BA55-E8A8-9576F518FE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40234" y="2363382"/>
            <a:ext cx="2292202" cy="15281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029C2D7-048C-FC4E-5F04-1B95ABF2F094}"/>
              </a:ext>
            </a:extLst>
          </p:cNvPr>
          <p:cNvPicPr>
            <a:picLocks noChangeAspect="1"/>
          </p:cNvPicPr>
          <p:nvPr/>
        </p:nvPicPr>
        <p:blipFill>
          <a:blip r:embed="rId10">
            <a:clrChange>
              <a:clrFrom>
                <a:srgbClr val="000000"/>
              </a:clrFrom>
              <a:clrTo>
                <a:srgbClr val="000000">
                  <a:alpha val="0"/>
                </a:srgbClr>
              </a:clrTo>
            </a:clrChange>
          </a:blip>
          <a:stretch>
            <a:fillRect/>
          </a:stretch>
        </p:blipFill>
        <p:spPr>
          <a:xfrm>
            <a:off x="10748011" y="1228207"/>
            <a:ext cx="1244696" cy="1199800"/>
          </a:xfrm>
          <a:prstGeom prst="rect">
            <a:avLst/>
          </a:prstGeom>
        </p:spPr>
      </p:pic>
      <p:pic>
        <p:nvPicPr>
          <p:cNvPr id="1034" name="Picture 10">
            <a:extLst>
              <a:ext uri="{FF2B5EF4-FFF2-40B4-BE49-F238E27FC236}">
                <a16:creationId xmlns:a16="http://schemas.microsoft.com/office/drawing/2014/main" id="{AF45A198-C26D-098F-5005-6A601B96C6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28418" y="2572812"/>
            <a:ext cx="1086918" cy="9890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3FBD871-ADA3-EAB1-E06D-F64F75F3B653}"/>
              </a:ext>
            </a:extLst>
          </p:cNvPr>
          <p:cNvSpPr txBox="1"/>
          <p:nvPr/>
        </p:nvSpPr>
        <p:spPr>
          <a:xfrm>
            <a:off x="-5028" y="6652784"/>
            <a:ext cx="6096000" cy="215444"/>
          </a:xfrm>
          <a:prstGeom prst="rect">
            <a:avLst/>
          </a:prstGeom>
          <a:noFill/>
        </p:spPr>
        <p:txBody>
          <a:bodyPr wrap="square">
            <a:spAutoFit/>
          </a:bodyPr>
          <a:lstStyle/>
          <a:p>
            <a:r>
              <a:rPr lang="en-US" sz="800" dirty="0"/>
              <a:t>CFI Indonesia, 2024</a:t>
            </a:r>
            <a:endParaRPr lang="en-ID" sz="800" dirty="0"/>
          </a:p>
        </p:txBody>
      </p:sp>
    </p:spTree>
    <p:extLst>
      <p:ext uri="{BB962C8B-B14F-4D97-AF65-F5344CB8AC3E}">
        <p14:creationId xmlns:p14="http://schemas.microsoft.com/office/powerpoint/2010/main" val="3521990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Chart 42">
            <a:extLst>
              <a:ext uri="{FF2B5EF4-FFF2-40B4-BE49-F238E27FC236}">
                <a16:creationId xmlns:a16="http://schemas.microsoft.com/office/drawing/2014/main" id="{488B395A-D375-5F77-07CF-FC8127A0BC38}"/>
              </a:ext>
            </a:extLst>
          </p:cNvPr>
          <p:cNvGraphicFramePr>
            <a:graphicFrameLocks/>
          </p:cNvGraphicFramePr>
          <p:nvPr>
            <p:extLst>
              <p:ext uri="{D42A27DB-BD31-4B8C-83A1-F6EECF244321}">
                <p14:modId xmlns:p14="http://schemas.microsoft.com/office/powerpoint/2010/main" val="2269831192"/>
              </p:ext>
            </p:extLst>
          </p:nvPr>
        </p:nvGraphicFramePr>
        <p:xfrm>
          <a:off x="3943074" y="1335333"/>
          <a:ext cx="3707260" cy="2006485"/>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620286A1-7F1B-7740-CAFF-4F9A0050CE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3" name="Title 2">
            <a:extLst>
              <a:ext uri="{FF2B5EF4-FFF2-40B4-BE49-F238E27FC236}">
                <a16:creationId xmlns:a16="http://schemas.microsoft.com/office/drawing/2014/main" id="{3BC58AD2-AD4F-9240-FBAB-1E0AB88913B0}"/>
              </a:ext>
            </a:extLst>
          </p:cNvPr>
          <p:cNvSpPr>
            <a:spLocks noGrp="1"/>
          </p:cNvSpPr>
          <p:nvPr>
            <p:ph type="title"/>
          </p:nvPr>
        </p:nvSpPr>
        <p:spPr/>
        <p:txBody>
          <a:bodyPr>
            <a:normAutofit fontScale="90000"/>
          </a:bodyPr>
          <a:lstStyle/>
          <a:p>
            <a:r>
              <a:rPr lang="en-US" dirty="0"/>
              <a:t>The Ministry of Marine Affairs and Fisheries created the KUSUKA program to record Fisheries Business Actors</a:t>
            </a:r>
            <a:endParaRPr lang="en-ID" dirty="0"/>
          </a:p>
        </p:txBody>
      </p:sp>
      <p:pic>
        <p:nvPicPr>
          <p:cNvPr id="4" name="Picture 3">
            <a:extLst>
              <a:ext uri="{FF2B5EF4-FFF2-40B4-BE49-F238E27FC236}">
                <a16:creationId xmlns:a16="http://schemas.microsoft.com/office/drawing/2014/main" id="{0F19E132-A5A5-849B-D989-A8C1211929E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8287" y="676525"/>
            <a:ext cx="3801119" cy="2697059"/>
          </a:xfrm>
          <a:prstGeom prst="rect">
            <a:avLst/>
          </a:prstGeom>
        </p:spPr>
      </p:pic>
      <p:sp>
        <p:nvSpPr>
          <p:cNvPr id="5" name="TextBox 4">
            <a:extLst>
              <a:ext uri="{FF2B5EF4-FFF2-40B4-BE49-F238E27FC236}">
                <a16:creationId xmlns:a16="http://schemas.microsoft.com/office/drawing/2014/main" id="{3A316583-F48D-E941-DD9B-6A68A2BE2126}"/>
              </a:ext>
            </a:extLst>
          </p:cNvPr>
          <p:cNvSpPr txBox="1"/>
          <p:nvPr/>
        </p:nvSpPr>
        <p:spPr>
          <a:xfrm>
            <a:off x="76517" y="2559212"/>
            <a:ext cx="4589411" cy="707886"/>
          </a:xfrm>
          <a:prstGeom prst="rect">
            <a:avLst/>
          </a:prstGeom>
          <a:noFill/>
        </p:spPr>
        <p:txBody>
          <a:bodyPr wrap="square">
            <a:spAutoFit/>
          </a:bodyPr>
          <a:lstStyle/>
          <a:p>
            <a:r>
              <a:rPr lang="en-US" sz="2000" b="1" dirty="0">
                <a:effectLst>
                  <a:glow rad="127000">
                    <a:schemeClr val="bg1"/>
                  </a:glow>
                </a:effectLst>
              </a:rPr>
              <a:t>Card for Marine and Fisheries Business Actors (KUSUKA)</a:t>
            </a:r>
            <a:endParaRPr lang="en-ID" sz="2000" b="1" dirty="0">
              <a:effectLst>
                <a:glow rad="127000">
                  <a:schemeClr val="bg1"/>
                </a:glow>
              </a:effectLst>
            </a:endParaRPr>
          </a:p>
        </p:txBody>
      </p:sp>
      <p:sp>
        <p:nvSpPr>
          <p:cNvPr id="6" name="TextBox 5">
            <a:extLst>
              <a:ext uri="{FF2B5EF4-FFF2-40B4-BE49-F238E27FC236}">
                <a16:creationId xmlns:a16="http://schemas.microsoft.com/office/drawing/2014/main" id="{B8393EF7-E88D-7D6E-B230-C70B8710C3A9}"/>
              </a:ext>
            </a:extLst>
          </p:cNvPr>
          <p:cNvSpPr txBox="1"/>
          <p:nvPr/>
        </p:nvSpPr>
        <p:spPr>
          <a:xfrm>
            <a:off x="0" y="3219568"/>
            <a:ext cx="4674742" cy="738664"/>
          </a:xfrm>
          <a:prstGeom prst="rect">
            <a:avLst/>
          </a:prstGeom>
          <a:noFill/>
        </p:spPr>
        <p:txBody>
          <a:bodyPr wrap="square">
            <a:spAutoFit/>
          </a:bodyPr>
          <a:lstStyle/>
          <a:p>
            <a:r>
              <a:rPr lang="en-US" sz="1400" dirty="0">
                <a:effectLst>
                  <a:glow rad="127000">
                    <a:schemeClr val="bg1">
                      <a:alpha val="80000"/>
                    </a:schemeClr>
                  </a:glow>
                </a:effectLst>
              </a:rPr>
              <a:t>Official identity for business actors in the marine fisheries sector as a national database and makes it easier for business actors to access government programs.</a:t>
            </a:r>
            <a:endParaRPr lang="en-ID" sz="1400" dirty="0">
              <a:effectLst>
                <a:glow rad="127000">
                  <a:schemeClr val="bg1">
                    <a:alpha val="80000"/>
                  </a:schemeClr>
                </a:glow>
              </a:effectLst>
            </a:endParaRPr>
          </a:p>
        </p:txBody>
      </p:sp>
      <p:grpSp>
        <p:nvGrpSpPr>
          <p:cNvPr id="21" name="Group 20">
            <a:extLst>
              <a:ext uri="{FF2B5EF4-FFF2-40B4-BE49-F238E27FC236}">
                <a16:creationId xmlns:a16="http://schemas.microsoft.com/office/drawing/2014/main" id="{02BE871C-A354-226F-4825-CEEDD49BF6EB}"/>
              </a:ext>
            </a:extLst>
          </p:cNvPr>
          <p:cNvGrpSpPr/>
          <p:nvPr/>
        </p:nvGrpSpPr>
        <p:grpSpPr>
          <a:xfrm>
            <a:off x="0" y="4033940"/>
            <a:ext cx="4828855" cy="2732161"/>
            <a:chOff x="-1" y="4189020"/>
            <a:chExt cx="4502439" cy="2663078"/>
          </a:xfrm>
        </p:grpSpPr>
        <p:pic>
          <p:nvPicPr>
            <p:cNvPr id="2054" name="Picture 6">
              <a:extLst>
                <a:ext uri="{FF2B5EF4-FFF2-40B4-BE49-F238E27FC236}">
                  <a16:creationId xmlns:a16="http://schemas.microsoft.com/office/drawing/2014/main" id="{19182DEC-DB16-F43C-3E6E-4F68249C7C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1512" y="4189020"/>
              <a:ext cx="1349013" cy="90310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DA661A8-5F2C-48A8-5E3A-FF51D00908A0}"/>
                </a:ext>
              </a:extLst>
            </p:cNvPr>
            <p:cNvGrpSpPr/>
            <p:nvPr/>
          </p:nvGrpSpPr>
          <p:grpSpPr>
            <a:xfrm>
              <a:off x="105122" y="5360118"/>
              <a:ext cx="4245403" cy="891816"/>
              <a:chOff x="105122" y="5442310"/>
              <a:chExt cx="4454968" cy="891816"/>
            </a:xfrm>
          </p:grpSpPr>
          <p:pic>
            <p:nvPicPr>
              <p:cNvPr id="2056" name="Picture 8">
                <a:extLst>
                  <a:ext uri="{FF2B5EF4-FFF2-40B4-BE49-F238E27FC236}">
                    <a16:creationId xmlns:a16="http://schemas.microsoft.com/office/drawing/2014/main" id="{B37A3B9C-5045-B598-039C-A1F4AF68DE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4673" y="5459792"/>
                <a:ext cx="1449904" cy="87433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B42FB37-6EF8-4D11-08F6-3EC40999A2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3474"/>
              <a:stretch>
                <a:fillRect/>
              </a:stretch>
            </p:blipFill>
            <p:spPr bwMode="auto">
              <a:xfrm>
                <a:off x="105122" y="5442310"/>
                <a:ext cx="1374448" cy="8918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C63F41CC-1779-C649-EB4D-812CE61437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9680" y="5442310"/>
                <a:ext cx="1440410" cy="8918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11678A45-6238-C334-C624-B0C1F66AED3A}"/>
                </a:ext>
              </a:extLst>
            </p:cNvPr>
            <p:cNvGrpSpPr/>
            <p:nvPr/>
          </p:nvGrpSpPr>
          <p:grpSpPr>
            <a:xfrm>
              <a:off x="-1" y="4204054"/>
              <a:ext cx="1568135" cy="1168187"/>
              <a:chOff x="4735874" y="2000246"/>
              <a:chExt cx="1568135" cy="1168187"/>
            </a:xfrm>
          </p:grpSpPr>
          <p:pic>
            <p:nvPicPr>
              <p:cNvPr id="2050" name="Picture 2" descr="Nelayan Tradisional Bangka Belitung Takut Melaut">
                <a:extLst>
                  <a:ext uri="{FF2B5EF4-FFF2-40B4-BE49-F238E27FC236}">
                    <a16:creationId xmlns:a16="http://schemas.microsoft.com/office/drawing/2014/main" id="{EFE439D4-ECA2-36E9-4E20-DB0CC6CF56C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888" r="8794" b="23876"/>
              <a:stretch>
                <a:fillRect/>
              </a:stretch>
            </p:blipFill>
            <p:spPr bwMode="auto">
              <a:xfrm>
                <a:off x="4840997" y="2000246"/>
                <a:ext cx="1311099" cy="9329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978EEB-2FD1-92DD-51EC-D18CFAB99789}"/>
                  </a:ext>
                </a:extLst>
              </p:cNvPr>
              <p:cNvSpPr txBox="1"/>
              <p:nvPr/>
            </p:nvSpPr>
            <p:spPr>
              <a:xfrm>
                <a:off x="4735874" y="2906823"/>
                <a:ext cx="1568135" cy="261610"/>
              </a:xfrm>
              <a:prstGeom prst="rect">
                <a:avLst/>
              </a:prstGeom>
              <a:noFill/>
            </p:spPr>
            <p:txBody>
              <a:bodyPr wrap="square">
                <a:spAutoFit/>
              </a:bodyPr>
              <a:lstStyle/>
              <a:p>
                <a:r>
                  <a:rPr lang="en-US" sz="1100" dirty="0"/>
                  <a:t>Traditional fishermen</a:t>
                </a:r>
                <a:endParaRPr lang="en-ID" sz="1100" dirty="0"/>
              </a:p>
            </p:txBody>
          </p:sp>
        </p:grpSp>
        <p:grpSp>
          <p:nvGrpSpPr>
            <p:cNvPr id="15" name="Group 14">
              <a:extLst>
                <a:ext uri="{FF2B5EF4-FFF2-40B4-BE49-F238E27FC236}">
                  <a16:creationId xmlns:a16="http://schemas.microsoft.com/office/drawing/2014/main" id="{21C22755-20A4-D75B-6D2F-1E0C870B8CF3}"/>
                </a:ext>
              </a:extLst>
            </p:cNvPr>
            <p:cNvGrpSpPr/>
            <p:nvPr/>
          </p:nvGrpSpPr>
          <p:grpSpPr>
            <a:xfrm>
              <a:off x="1521344" y="4204054"/>
              <a:ext cx="1416222" cy="1153427"/>
              <a:chOff x="6257219" y="2000246"/>
              <a:chExt cx="1416222" cy="1153427"/>
            </a:xfrm>
          </p:grpSpPr>
          <p:pic>
            <p:nvPicPr>
              <p:cNvPr id="2052" name="Picture 4">
                <a:extLst>
                  <a:ext uri="{FF2B5EF4-FFF2-40B4-BE49-F238E27FC236}">
                    <a16:creationId xmlns:a16="http://schemas.microsoft.com/office/drawing/2014/main" id="{8F6D19B0-E467-A6EE-08A8-7FF6C0A926A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9485" r="12467" b="29286"/>
              <a:stretch>
                <a:fillRect/>
              </a:stretch>
            </p:blipFill>
            <p:spPr bwMode="auto">
              <a:xfrm>
                <a:off x="6304010" y="2000246"/>
                <a:ext cx="1311099" cy="8984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DF09DE4-35FE-47D2-1465-655C6388B62F}"/>
                  </a:ext>
                </a:extLst>
              </p:cNvPr>
              <p:cNvSpPr txBox="1"/>
              <p:nvPr/>
            </p:nvSpPr>
            <p:spPr>
              <a:xfrm>
                <a:off x="6257219" y="2892063"/>
                <a:ext cx="1416222" cy="261610"/>
              </a:xfrm>
              <a:prstGeom prst="rect">
                <a:avLst/>
              </a:prstGeom>
              <a:noFill/>
            </p:spPr>
            <p:txBody>
              <a:bodyPr wrap="square">
                <a:spAutoFit/>
              </a:bodyPr>
              <a:lstStyle/>
              <a:p>
                <a:r>
                  <a:rPr lang="en-US" sz="1100" dirty="0"/>
                  <a:t>Modern fishermen</a:t>
                </a:r>
                <a:endParaRPr lang="en-ID" sz="1100" dirty="0"/>
              </a:p>
            </p:txBody>
          </p:sp>
        </p:grpSp>
        <p:sp>
          <p:nvSpPr>
            <p:cNvPr id="16" name="TextBox 15">
              <a:extLst>
                <a:ext uri="{FF2B5EF4-FFF2-40B4-BE49-F238E27FC236}">
                  <a16:creationId xmlns:a16="http://schemas.microsoft.com/office/drawing/2014/main" id="{418902D7-FAA9-46DF-19A4-664D0E4BDCF4}"/>
                </a:ext>
              </a:extLst>
            </p:cNvPr>
            <p:cNvSpPr txBox="1"/>
            <p:nvPr/>
          </p:nvSpPr>
          <p:spPr>
            <a:xfrm>
              <a:off x="2934303" y="5095871"/>
              <a:ext cx="1568135" cy="261610"/>
            </a:xfrm>
            <a:prstGeom prst="rect">
              <a:avLst/>
            </a:prstGeom>
            <a:noFill/>
          </p:spPr>
          <p:txBody>
            <a:bodyPr wrap="square">
              <a:spAutoFit/>
            </a:bodyPr>
            <a:lstStyle/>
            <a:p>
              <a:r>
                <a:rPr lang="en-US" sz="1100" dirty="0"/>
                <a:t>Fish farmers</a:t>
              </a:r>
              <a:endParaRPr lang="en-ID" sz="1100" dirty="0"/>
            </a:p>
          </p:txBody>
        </p:sp>
        <p:sp>
          <p:nvSpPr>
            <p:cNvPr id="18" name="TextBox 17">
              <a:extLst>
                <a:ext uri="{FF2B5EF4-FFF2-40B4-BE49-F238E27FC236}">
                  <a16:creationId xmlns:a16="http://schemas.microsoft.com/office/drawing/2014/main" id="{392C1533-E59D-2EF1-4F0D-9EEB47211EED}"/>
                </a:ext>
              </a:extLst>
            </p:cNvPr>
            <p:cNvSpPr txBox="1"/>
            <p:nvPr/>
          </p:nvSpPr>
          <p:spPr>
            <a:xfrm>
              <a:off x="2934303" y="6251934"/>
              <a:ext cx="1568135" cy="600164"/>
            </a:xfrm>
            <a:prstGeom prst="rect">
              <a:avLst/>
            </a:prstGeom>
            <a:noFill/>
          </p:spPr>
          <p:txBody>
            <a:bodyPr wrap="square">
              <a:spAutoFit/>
            </a:bodyPr>
            <a:lstStyle/>
            <a:p>
              <a:r>
                <a:rPr lang="en-US" sz="1100" dirty="0"/>
                <a:t>Service providers and other supporting businesses</a:t>
              </a:r>
              <a:endParaRPr lang="en-ID" sz="1100" dirty="0"/>
            </a:p>
          </p:txBody>
        </p:sp>
        <p:sp>
          <p:nvSpPr>
            <p:cNvPr id="19" name="TextBox 18">
              <a:extLst>
                <a:ext uri="{FF2B5EF4-FFF2-40B4-BE49-F238E27FC236}">
                  <a16:creationId xmlns:a16="http://schemas.microsoft.com/office/drawing/2014/main" id="{B3F3B3F8-886D-6062-D0C1-3A88E234FBC5}"/>
                </a:ext>
              </a:extLst>
            </p:cNvPr>
            <p:cNvSpPr txBox="1"/>
            <p:nvPr/>
          </p:nvSpPr>
          <p:spPr>
            <a:xfrm>
              <a:off x="1473177" y="6251934"/>
              <a:ext cx="1568135" cy="600164"/>
            </a:xfrm>
            <a:prstGeom prst="rect">
              <a:avLst/>
            </a:prstGeom>
            <a:noFill/>
          </p:spPr>
          <p:txBody>
            <a:bodyPr wrap="square">
              <a:spAutoFit/>
            </a:bodyPr>
            <a:lstStyle/>
            <a:p>
              <a:r>
                <a:rPr lang="en-US" sz="1100" dirty="0"/>
                <a:t>Fishery product processors and marketers</a:t>
              </a:r>
              <a:endParaRPr lang="en-ID" sz="1100" dirty="0"/>
            </a:p>
          </p:txBody>
        </p:sp>
        <p:sp>
          <p:nvSpPr>
            <p:cNvPr id="20" name="TextBox 19">
              <a:extLst>
                <a:ext uri="{FF2B5EF4-FFF2-40B4-BE49-F238E27FC236}">
                  <a16:creationId xmlns:a16="http://schemas.microsoft.com/office/drawing/2014/main" id="{59C8BD27-7BCB-9859-8675-B8D5AEE86258}"/>
                </a:ext>
              </a:extLst>
            </p:cNvPr>
            <p:cNvSpPr txBox="1"/>
            <p:nvPr/>
          </p:nvSpPr>
          <p:spPr>
            <a:xfrm>
              <a:off x="56955" y="6251934"/>
              <a:ext cx="1568135" cy="430887"/>
            </a:xfrm>
            <a:prstGeom prst="rect">
              <a:avLst/>
            </a:prstGeom>
            <a:noFill/>
          </p:spPr>
          <p:txBody>
            <a:bodyPr wrap="square">
              <a:spAutoFit/>
            </a:bodyPr>
            <a:lstStyle/>
            <a:p>
              <a:r>
                <a:rPr lang="en-US" sz="1100" dirty="0"/>
                <a:t>Fishery sector workers</a:t>
              </a:r>
              <a:endParaRPr lang="en-ID" sz="1100" dirty="0"/>
            </a:p>
          </p:txBody>
        </p:sp>
      </p:grpSp>
      <p:sp>
        <p:nvSpPr>
          <p:cNvPr id="24" name="TextBox 23">
            <a:extLst>
              <a:ext uri="{FF2B5EF4-FFF2-40B4-BE49-F238E27FC236}">
                <a16:creationId xmlns:a16="http://schemas.microsoft.com/office/drawing/2014/main" id="{C1298E4D-F90D-ADAC-CCE8-43BDAD6A9372}"/>
              </a:ext>
            </a:extLst>
          </p:cNvPr>
          <p:cNvSpPr txBox="1"/>
          <p:nvPr/>
        </p:nvSpPr>
        <p:spPr>
          <a:xfrm>
            <a:off x="4716112" y="3373584"/>
            <a:ext cx="7327601" cy="3416320"/>
          </a:xfrm>
          <a:prstGeom prst="rect">
            <a:avLst/>
          </a:prstGeom>
          <a:noFill/>
        </p:spPr>
        <p:txBody>
          <a:bodyPr wrap="square" numCol="2" spcCol="108000">
            <a:spAutoFit/>
          </a:bodyPr>
          <a:lstStyle/>
          <a:p>
            <a:pPr marL="285750" indent="-285750">
              <a:spcBef>
                <a:spcPts val="1200"/>
              </a:spcBef>
              <a:buFont typeface="Wingdings" panose="05000000000000000000" pitchFamily="2" charset="2"/>
              <a:buChar char="ü"/>
            </a:pPr>
            <a:r>
              <a:rPr lang="en-US" sz="1400" b="1" dirty="0">
                <a:solidFill>
                  <a:srgbClr val="0070C0"/>
                </a:solidFill>
              </a:rPr>
              <a:t>Identity</a:t>
            </a:r>
            <a:r>
              <a:rPr lang="en-US" sz="1400" dirty="0"/>
              <a:t>: Integrates all fisheries business actor cards into a single card and consolidates stakeholder data for cross-unit use and inter-agency collaboration.</a:t>
            </a:r>
          </a:p>
          <a:p>
            <a:pPr marL="285750" indent="-285750">
              <a:spcBef>
                <a:spcPts val="1200"/>
              </a:spcBef>
              <a:buFont typeface="Wingdings" panose="05000000000000000000" pitchFamily="2" charset="2"/>
              <a:buChar char="ü"/>
            </a:pPr>
            <a:r>
              <a:rPr lang="en-US" sz="1400" b="1" dirty="0">
                <a:solidFill>
                  <a:srgbClr val="0070C0"/>
                </a:solidFill>
              </a:rPr>
              <a:t>Protection</a:t>
            </a:r>
            <a:r>
              <a:rPr lang="en-US" sz="1400" dirty="0"/>
              <a:t>: Serves as a prerequisite for accessing social assistance (BPAN) and insurance schemes such as fisheries and salt farming insurance.</a:t>
            </a:r>
          </a:p>
          <a:p>
            <a:pPr marL="285750" indent="-285750">
              <a:spcBef>
                <a:spcPts val="1200"/>
              </a:spcBef>
              <a:buFont typeface="Wingdings" panose="05000000000000000000" pitchFamily="2" charset="2"/>
              <a:buChar char="ü"/>
            </a:pPr>
            <a:r>
              <a:rPr lang="en-US" sz="1400" b="1" dirty="0">
                <a:solidFill>
                  <a:srgbClr val="0070C0"/>
                </a:solidFill>
              </a:rPr>
              <a:t>Empowerment</a:t>
            </a:r>
            <a:r>
              <a:rPr lang="en-US" sz="1400" dirty="0"/>
              <a:t>: Required for receiving assistance from technical units and applying for credit through Marine and Fisheries Business Capital Management Institution (LPMUKP) or financial institution partners.</a:t>
            </a:r>
          </a:p>
          <a:p>
            <a:pPr marL="285750" indent="-285750">
              <a:spcBef>
                <a:spcPts val="1200"/>
              </a:spcBef>
              <a:buFont typeface="Wingdings" panose="05000000000000000000" pitchFamily="2" charset="2"/>
              <a:buChar char="ü"/>
            </a:pPr>
            <a:r>
              <a:rPr lang="en-US" sz="1400" b="1" dirty="0">
                <a:solidFill>
                  <a:srgbClr val="0070C0"/>
                </a:solidFill>
              </a:rPr>
              <a:t>Service Delivery</a:t>
            </a:r>
            <a:r>
              <a:rPr lang="en-US" sz="1400" dirty="0"/>
              <a:t>: Acts as a prerequisite for licensing, certification, and quarantine services managed by Ministry of Marine Affairs and Fisheries (KKP) technical units.</a:t>
            </a:r>
          </a:p>
          <a:p>
            <a:pPr marL="285750" indent="-285750">
              <a:spcBef>
                <a:spcPts val="1200"/>
              </a:spcBef>
              <a:buFont typeface="Wingdings" panose="05000000000000000000" pitchFamily="2" charset="2"/>
              <a:buChar char="ü"/>
            </a:pPr>
            <a:r>
              <a:rPr lang="en-US" sz="1400" b="1" dirty="0">
                <a:solidFill>
                  <a:srgbClr val="0070C0"/>
                </a:solidFill>
              </a:rPr>
              <a:t>Capacity Building</a:t>
            </a:r>
            <a:r>
              <a:rPr lang="en-US" sz="1400" dirty="0"/>
              <a:t>: Required to access training and extension programs in the fisheries and marine sector.</a:t>
            </a:r>
          </a:p>
          <a:p>
            <a:pPr marL="285750" indent="-285750">
              <a:spcBef>
                <a:spcPts val="1200"/>
              </a:spcBef>
              <a:buFont typeface="Wingdings" panose="05000000000000000000" pitchFamily="2" charset="2"/>
              <a:buChar char="ü"/>
            </a:pPr>
            <a:r>
              <a:rPr lang="en-US" sz="1400" b="1" dirty="0">
                <a:solidFill>
                  <a:srgbClr val="0070C0"/>
                </a:solidFill>
              </a:rPr>
              <a:t>Monitoring and Evaluation</a:t>
            </a:r>
            <a:r>
              <a:rPr lang="en-US" sz="1400" dirty="0"/>
              <a:t>: Functions as a tool for program monitoring, policy planning, and integration with other ministries and agencies.</a:t>
            </a:r>
          </a:p>
        </p:txBody>
      </p:sp>
      <p:grpSp>
        <p:nvGrpSpPr>
          <p:cNvPr id="27" name="Group 26">
            <a:extLst>
              <a:ext uri="{FF2B5EF4-FFF2-40B4-BE49-F238E27FC236}">
                <a16:creationId xmlns:a16="http://schemas.microsoft.com/office/drawing/2014/main" id="{9FCE26A0-06F8-7094-0218-4A3CE4E7527E}"/>
              </a:ext>
            </a:extLst>
          </p:cNvPr>
          <p:cNvGrpSpPr/>
          <p:nvPr/>
        </p:nvGrpSpPr>
        <p:grpSpPr>
          <a:xfrm>
            <a:off x="6836717" y="1303998"/>
            <a:ext cx="5131849" cy="2510427"/>
            <a:chOff x="84619" y="4067675"/>
            <a:chExt cx="5678006" cy="2777599"/>
          </a:xfrm>
        </p:grpSpPr>
        <p:pic>
          <p:nvPicPr>
            <p:cNvPr id="28" name="Picture 27">
              <a:extLst>
                <a:ext uri="{FF2B5EF4-FFF2-40B4-BE49-F238E27FC236}">
                  <a16:creationId xmlns:a16="http://schemas.microsoft.com/office/drawing/2014/main" id="{050CA19C-20CE-00C1-DED7-534DBCCCE3B0}"/>
                </a:ext>
              </a:extLst>
            </p:cNvPr>
            <p:cNvPicPr>
              <a:picLocks noChangeAspect="1"/>
            </p:cNvPicPr>
            <p:nvPr/>
          </p:nvPicPr>
          <p:blipFill>
            <a:blip r:embed="rId11">
              <a:clrChange>
                <a:clrFrom>
                  <a:srgbClr val="FFFFFF"/>
                </a:clrFrom>
                <a:clrTo>
                  <a:srgbClr val="FFFFFF">
                    <a:alpha val="0"/>
                  </a:srgbClr>
                </a:clrTo>
              </a:clrChange>
            </a:blip>
            <a:srcRect b="41295"/>
            <a:stretch>
              <a:fillRect/>
            </a:stretch>
          </p:blipFill>
          <p:spPr>
            <a:xfrm>
              <a:off x="84619" y="4067675"/>
              <a:ext cx="5678006" cy="1630581"/>
            </a:xfrm>
            <a:prstGeom prst="rect">
              <a:avLst/>
            </a:prstGeom>
          </p:spPr>
        </p:pic>
        <p:pic>
          <p:nvPicPr>
            <p:cNvPr id="29" name="Picture 28">
              <a:extLst>
                <a:ext uri="{FF2B5EF4-FFF2-40B4-BE49-F238E27FC236}">
                  <a16:creationId xmlns:a16="http://schemas.microsoft.com/office/drawing/2014/main" id="{1E98F70A-9B67-0E0F-C912-54BC7BB527A1}"/>
                </a:ext>
              </a:extLst>
            </p:cNvPr>
            <p:cNvPicPr>
              <a:picLocks noChangeAspect="1"/>
            </p:cNvPicPr>
            <p:nvPr/>
          </p:nvPicPr>
          <p:blipFill>
            <a:blip r:embed="rId11">
              <a:clrChange>
                <a:clrFrom>
                  <a:srgbClr val="FFFFFF"/>
                </a:clrFrom>
                <a:clrTo>
                  <a:srgbClr val="FFFFFF">
                    <a:alpha val="0"/>
                  </a:srgbClr>
                </a:clrTo>
              </a:clrChange>
            </a:blip>
            <a:srcRect l="20131" t="58705"/>
            <a:stretch>
              <a:fillRect/>
            </a:stretch>
          </p:blipFill>
          <p:spPr>
            <a:xfrm>
              <a:off x="1227667" y="5698255"/>
              <a:ext cx="4534958" cy="1147019"/>
            </a:xfrm>
            <a:prstGeom prst="rect">
              <a:avLst/>
            </a:prstGeom>
          </p:spPr>
        </p:pic>
      </p:grpSp>
      <p:pic>
        <p:nvPicPr>
          <p:cNvPr id="30" name="Picture 29">
            <a:extLst>
              <a:ext uri="{FF2B5EF4-FFF2-40B4-BE49-F238E27FC236}">
                <a16:creationId xmlns:a16="http://schemas.microsoft.com/office/drawing/2014/main" id="{D2877F71-1B80-CE3B-B6AD-4FFB74858023}"/>
              </a:ext>
            </a:extLst>
          </p:cNvPr>
          <p:cNvPicPr>
            <a:picLocks noChangeAspect="1"/>
          </p:cNvPicPr>
          <p:nvPr/>
        </p:nvPicPr>
        <p:blipFill>
          <a:blip r:embed="rId11">
            <a:clrChange>
              <a:clrFrom>
                <a:srgbClr val="FFFFFF"/>
              </a:clrFrom>
              <a:clrTo>
                <a:srgbClr val="FFFFFF">
                  <a:alpha val="0"/>
                </a:srgbClr>
              </a:clrTo>
            </a:clrChange>
          </a:blip>
          <a:srcRect t="58705" r="83520"/>
          <a:stretch>
            <a:fillRect/>
          </a:stretch>
        </p:blipFill>
        <p:spPr>
          <a:xfrm>
            <a:off x="11300059" y="1235487"/>
            <a:ext cx="634819" cy="778188"/>
          </a:xfrm>
          <a:prstGeom prst="rect">
            <a:avLst/>
          </a:prstGeom>
        </p:spPr>
      </p:pic>
      <p:grpSp>
        <p:nvGrpSpPr>
          <p:cNvPr id="44" name="Group 43">
            <a:extLst>
              <a:ext uri="{FF2B5EF4-FFF2-40B4-BE49-F238E27FC236}">
                <a16:creationId xmlns:a16="http://schemas.microsoft.com/office/drawing/2014/main" id="{ED3A7399-5778-4610-0045-31D2E8233FF2}"/>
              </a:ext>
            </a:extLst>
          </p:cNvPr>
          <p:cNvGrpSpPr/>
          <p:nvPr/>
        </p:nvGrpSpPr>
        <p:grpSpPr>
          <a:xfrm>
            <a:off x="5396780" y="1540236"/>
            <a:ext cx="1512019" cy="767561"/>
            <a:chOff x="4576171" y="1185873"/>
            <a:chExt cx="2012708" cy="1021730"/>
          </a:xfrm>
        </p:grpSpPr>
        <p:pic>
          <p:nvPicPr>
            <p:cNvPr id="33" name="Picture 32">
              <a:extLst>
                <a:ext uri="{FF2B5EF4-FFF2-40B4-BE49-F238E27FC236}">
                  <a16:creationId xmlns:a16="http://schemas.microsoft.com/office/drawing/2014/main" id="{49934E71-BF8D-1AE1-E837-D7FD9FE14776}"/>
                </a:ext>
              </a:extLst>
            </p:cNvPr>
            <p:cNvPicPr>
              <a:picLocks noChangeAspect="1"/>
            </p:cNvPicPr>
            <p:nvPr/>
          </p:nvPicPr>
          <p:blipFill>
            <a:blip r:embed="rId12"/>
            <a:stretch>
              <a:fillRect/>
            </a:stretch>
          </p:blipFill>
          <p:spPr>
            <a:xfrm>
              <a:off x="5621700" y="1185873"/>
              <a:ext cx="695247" cy="695248"/>
            </a:xfrm>
            <a:prstGeom prst="rect">
              <a:avLst/>
            </a:prstGeom>
          </p:spPr>
        </p:pic>
        <p:pic>
          <p:nvPicPr>
            <p:cNvPr id="35" name="Picture 34">
              <a:extLst>
                <a:ext uri="{FF2B5EF4-FFF2-40B4-BE49-F238E27FC236}">
                  <a16:creationId xmlns:a16="http://schemas.microsoft.com/office/drawing/2014/main" id="{8330792A-342A-1B63-04D0-D10201EB6BD2}"/>
                </a:ext>
              </a:extLst>
            </p:cNvPr>
            <p:cNvPicPr>
              <a:picLocks noChangeAspect="1"/>
            </p:cNvPicPr>
            <p:nvPr/>
          </p:nvPicPr>
          <p:blipFill>
            <a:blip r:embed="rId13"/>
            <a:stretch>
              <a:fillRect/>
            </a:stretch>
          </p:blipFill>
          <p:spPr>
            <a:xfrm>
              <a:off x="4740333" y="1188623"/>
              <a:ext cx="602005" cy="602005"/>
            </a:xfrm>
            <a:prstGeom prst="rect">
              <a:avLst/>
            </a:prstGeom>
          </p:spPr>
        </p:pic>
        <p:sp>
          <p:nvSpPr>
            <p:cNvPr id="37" name="TextBox 36">
              <a:extLst>
                <a:ext uri="{FF2B5EF4-FFF2-40B4-BE49-F238E27FC236}">
                  <a16:creationId xmlns:a16="http://schemas.microsoft.com/office/drawing/2014/main" id="{65C2C2D1-8200-2FD8-CEE9-127208267503}"/>
                </a:ext>
              </a:extLst>
            </p:cNvPr>
            <p:cNvSpPr txBox="1"/>
            <p:nvPr/>
          </p:nvSpPr>
          <p:spPr>
            <a:xfrm>
              <a:off x="4576171" y="1743719"/>
              <a:ext cx="942147" cy="450662"/>
            </a:xfrm>
            <a:prstGeom prst="rect">
              <a:avLst/>
            </a:prstGeom>
            <a:noFill/>
          </p:spPr>
          <p:txBody>
            <a:bodyPr wrap="square">
              <a:spAutoFit/>
            </a:bodyPr>
            <a:lstStyle/>
            <a:p>
              <a:pPr algn="ctr"/>
              <a:r>
                <a:rPr lang="en-US" sz="800" dirty="0">
                  <a:effectLst>
                    <a:glow rad="127000">
                      <a:schemeClr val="bg1">
                        <a:alpha val="80000"/>
                      </a:schemeClr>
                    </a:glow>
                  </a:effectLst>
                </a:rPr>
                <a:t>Individual</a:t>
              </a:r>
            </a:p>
            <a:p>
              <a:pPr algn="ctr"/>
              <a:r>
                <a:rPr lang="en-US" sz="800" b="1" dirty="0">
                  <a:effectLst>
                    <a:glow rad="127000">
                      <a:schemeClr val="bg1">
                        <a:alpha val="80000"/>
                      </a:schemeClr>
                    </a:glow>
                  </a:effectLst>
                </a:rPr>
                <a:t>1.720.747</a:t>
              </a:r>
              <a:endParaRPr lang="en-ID" sz="800" b="1" dirty="0">
                <a:effectLst>
                  <a:glow rad="127000">
                    <a:schemeClr val="bg1">
                      <a:alpha val="80000"/>
                    </a:schemeClr>
                  </a:glow>
                </a:effectLst>
              </a:endParaRPr>
            </a:p>
          </p:txBody>
        </p:sp>
        <p:sp>
          <p:nvSpPr>
            <p:cNvPr id="38" name="TextBox 37">
              <a:extLst>
                <a:ext uri="{FF2B5EF4-FFF2-40B4-BE49-F238E27FC236}">
                  <a16:creationId xmlns:a16="http://schemas.microsoft.com/office/drawing/2014/main" id="{428F33E3-D352-C729-069C-11A754859AEB}"/>
                </a:ext>
              </a:extLst>
            </p:cNvPr>
            <p:cNvSpPr txBox="1"/>
            <p:nvPr/>
          </p:nvSpPr>
          <p:spPr>
            <a:xfrm>
              <a:off x="5330223" y="1756941"/>
              <a:ext cx="1258656" cy="450662"/>
            </a:xfrm>
            <a:prstGeom prst="rect">
              <a:avLst/>
            </a:prstGeom>
            <a:noFill/>
          </p:spPr>
          <p:txBody>
            <a:bodyPr wrap="square">
              <a:spAutoFit/>
            </a:bodyPr>
            <a:lstStyle/>
            <a:p>
              <a:pPr algn="ctr"/>
              <a:r>
                <a:rPr lang="en-US" sz="800" dirty="0">
                  <a:effectLst>
                    <a:glow rad="127000">
                      <a:schemeClr val="bg1">
                        <a:alpha val="80000"/>
                      </a:schemeClr>
                    </a:glow>
                  </a:effectLst>
                </a:rPr>
                <a:t>Business Entity</a:t>
              </a:r>
            </a:p>
            <a:p>
              <a:pPr algn="ctr"/>
              <a:r>
                <a:rPr lang="en-US" sz="800" b="1" dirty="0">
                  <a:effectLst>
                    <a:glow rad="127000">
                      <a:schemeClr val="bg1">
                        <a:alpha val="80000"/>
                      </a:schemeClr>
                    </a:glow>
                  </a:effectLst>
                </a:rPr>
                <a:t>4.571</a:t>
              </a:r>
              <a:endParaRPr lang="en-ID" sz="800" b="1" dirty="0">
                <a:effectLst>
                  <a:glow rad="127000">
                    <a:schemeClr val="bg1">
                      <a:alpha val="80000"/>
                    </a:schemeClr>
                  </a:glow>
                </a:effectLst>
              </a:endParaRPr>
            </a:p>
          </p:txBody>
        </p:sp>
      </p:grpSp>
      <p:sp>
        <p:nvSpPr>
          <p:cNvPr id="39" name="TextBox 38">
            <a:extLst>
              <a:ext uri="{FF2B5EF4-FFF2-40B4-BE49-F238E27FC236}">
                <a16:creationId xmlns:a16="http://schemas.microsoft.com/office/drawing/2014/main" id="{55F55BBD-2D48-3A7D-0617-7BAD0F378C59}"/>
              </a:ext>
            </a:extLst>
          </p:cNvPr>
          <p:cNvSpPr txBox="1"/>
          <p:nvPr/>
        </p:nvSpPr>
        <p:spPr>
          <a:xfrm>
            <a:off x="4032135" y="1127378"/>
            <a:ext cx="7960572" cy="261610"/>
          </a:xfrm>
          <a:prstGeom prst="rect">
            <a:avLst/>
          </a:prstGeom>
          <a:noFill/>
        </p:spPr>
        <p:txBody>
          <a:bodyPr wrap="square">
            <a:spAutoFit/>
          </a:bodyPr>
          <a:lstStyle/>
          <a:p>
            <a:r>
              <a:rPr lang="en-US" sz="1100" dirty="0">
                <a:effectLst>
                  <a:glow rad="127000">
                    <a:schemeClr val="bg1">
                      <a:alpha val="80000"/>
                    </a:schemeClr>
                  </a:glow>
                </a:effectLst>
              </a:rPr>
              <a:t>The Distribution of Business Actors Registered in KUSUKA (by business type, entity, and province), July 2025</a:t>
            </a:r>
            <a:endParaRPr lang="en-ID" sz="1100" dirty="0">
              <a:effectLst>
                <a:glow rad="127000">
                  <a:schemeClr val="bg1">
                    <a:alpha val="80000"/>
                  </a:schemeClr>
                </a:glow>
              </a:effectLst>
            </a:endParaRPr>
          </a:p>
        </p:txBody>
      </p:sp>
    </p:spTree>
    <p:extLst>
      <p:ext uri="{BB962C8B-B14F-4D97-AF65-F5344CB8AC3E}">
        <p14:creationId xmlns:p14="http://schemas.microsoft.com/office/powerpoint/2010/main" val="1226153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AC9A13-AA61-D9B7-0541-2E4863A1DA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3" name="Title 2">
            <a:extLst>
              <a:ext uri="{FF2B5EF4-FFF2-40B4-BE49-F238E27FC236}">
                <a16:creationId xmlns:a16="http://schemas.microsoft.com/office/drawing/2014/main" id="{DC4BE631-797C-E788-A698-A1CD79FA9341}"/>
              </a:ext>
            </a:extLst>
          </p:cNvPr>
          <p:cNvSpPr>
            <a:spLocks noGrp="1"/>
          </p:cNvSpPr>
          <p:nvPr>
            <p:ph type="title"/>
          </p:nvPr>
        </p:nvSpPr>
        <p:spPr/>
        <p:txBody>
          <a:bodyPr>
            <a:noAutofit/>
          </a:bodyPr>
          <a:lstStyle/>
          <a:p>
            <a:r>
              <a:rPr lang="en-US" dirty="0"/>
              <a:t>Fisheries Data Collection Aligned with GSBPM by the Ministry of Marine Affairs and Fisheries</a:t>
            </a:r>
            <a:endParaRPr lang="en-ID" dirty="0"/>
          </a:p>
        </p:txBody>
      </p:sp>
      <p:sp>
        <p:nvSpPr>
          <p:cNvPr id="12" name="TextBox 11">
            <a:extLst>
              <a:ext uri="{FF2B5EF4-FFF2-40B4-BE49-F238E27FC236}">
                <a16:creationId xmlns:a16="http://schemas.microsoft.com/office/drawing/2014/main" id="{DA05F699-266C-0A84-92D0-9E9AE002C0B4}"/>
              </a:ext>
            </a:extLst>
          </p:cNvPr>
          <p:cNvSpPr txBox="1"/>
          <p:nvPr/>
        </p:nvSpPr>
        <p:spPr>
          <a:xfrm>
            <a:off x="147145" y="1321029"/>
            <a:ext cx="2827283" cy="923330"/>
          </a:xfrm>
          <a:prstGeom prst="rect">
            <a:avLst/>
          </a:prstGeom>
          <a:noFill/>
        </p:spPr>
        <p:txBody>
          <a:bodyPr wrap="square">
            <a:spAutoFit/>
          </a:bodyPr>
          <a:lstStyle/>
          <a:p>
            <a:r>
              <a:rPr lang="en-US" dirty="0"/>
              <a:t>GSBPM (Generic Statistical Business Process Model)</a:t>
            </a:r>
            <a:endParaRPr lang="en-ID" dirty="0"/>
          </a:p>
        </p:txBody>
      </p:sp>
      <p:sp>
        <p:nvSpPr>
          <p:cNvPr id="14" name="TextBox 13">
            <a:extLst>
              <a:ext uri="{FF2B5EF4-FFF2-40B4-BE49-F238E27FC236}">
                <a16:creationId xmlns:a16="http://schemas.microsoft.com/office/drawing/2014/main" id="{272A7EF5-AAB3-0629-E92B-72CF7AE2D2D5}"/>
              </a:ext>
            </a:extLst>
          </p:cNvPr>
          <p:cNvSpPr txBox="1"/>
          <p:nvPr/>
        </p:nvSpPr>
        <p:spPr>
          <a:xfrm>
            <a:off x="0" y="6670643"/>
            <a:ext cx="6096000" cy="215444"/>
          </a:xfrm>
          <a:prstGeom prst="rect">
            <a:avLst/>
          </a:prstGeom>
          <a:noFill/>
        </p:spPr>
        <p:txBody>
          <a:bodyPr wrap="square">
            <a:spAutoFit/>
          </a:bodyPr>
          <a:lstStyle/>
          <a:p>
            <a:r>
              <a:rPr lang="en-ID" sz="800" dirty="0">
                <a:hlinkClick r:id="rId3"/>
              </a:rPr>
              <a:t>https://unstats.un.org/unsd/nationalaccount/workshops/2015/gabon/bd/GSBPM-ENG.pdf</a:t>
            </a:r>
            <a:r>
              <a:rPr lang="en-ID" sz="800" dirty="0"/>
              <a:t> </a:t>
            </a:r>
          </a:p>
        </p:txBody>
      </p:sp>
      <p:sp>
        <p:nvSpPr>
          <p:cNvPr id="17" name="TextBox 16">
            <a:extLst>
              <a:ext uri="{FF2B5EF4-FFF2-40B4-BE49-F238E27FC236}">
                <a16:creationId xmlns:a16="http://schemas.microsoft.com/office/drawing/2014/main" id="{C45F7CB9-D41C-B09B-DD89-BA155CF59858}"/>
              </a:ext>
            </a:extLst>
          </p:cNvPr>
          <p:cNvSpPr txBox="1"/>
          <p:nvPr/>
        </p:nvSpPr>
        <p:spPr>
          <a:xfrm>
            <a:off x="147145" y="2244359"/>
            <a:ext cx="4214892" cy="830997"/>
          </a:xfrm>
          <a:prstGeom prst="rect">
            <a:avLst/>
          </a:prstGeom>
          <a:noFill/>
        </p:spPr>
        <p:txBody>
          <a:bodyPr wrap="square">
            <a:spAutoFit/>
          </a:bodyPr>
          <a:lstStyle/>
          <a:p>
            <a:r>
              <a:rPr lang="en-US" sz="1200" dirty="0"/>
              <a:t>to harmonize terminology and processes across statistical organizations, improve quality, facilitate process documentation, and support integration of data and metadata standards</a:t>
            </a:r>
            <a:endParaRPr lang="en-ID" sz="1200" dirty="0"/>
          </a:p>
        </p:txBody>
      </p:sp>
      <p:grpSp>
        <p:nvGrpSpPr>
          <p:cNvPr id="21" name="Group 20">
            <a:extLst>
              <a:ext uri="{FF2B5EF4-FFF2-40B4-BE49-F238E27FC236}">
                <a16:creationId xmlns:a16="http://schemas.microsoft.com/office/drawing/2014/main" id="{19374963-A746-DF0E-B9D2-889B3121A75F}"/>
              </a:ext>
            </a:extLst>
          </p:cNvPr>
          <p:cNvGrpSpPr/>
          <p:nvPr/>
        </p:nvGrpSpPr>
        <p:grpSpPr>
          <a:xfrm>
            <a:off x="2359572" y="1367195"/>
            <a:ext cx="2002465" cy="830997"/>
            <a:chOff x="4084775" y="1281056"/>
            <a:chExt cx="2756091" cy="1143741"/>
          </a:xfrm>
        </p:grpSpPr>
        <p:pic>
          <p:nvPicPr>
            <p:cNvPr id="1030" name="Picture 6">
              <a:extLst>
                <a:ext uri="{FF2B5EF4-FFF2-40B4-BE49-F238E27FC236}">
                  <a16:creationId xmlns:a16="http://schemas.microsoft.com/office/drawing/2014/main" id="{5490EF78-A7AB-478B-B7A5-63FF2948A3D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660" t="7040" r="23168" b="12883"/>
            <a:stretch>
              <a:fillRect/>
            </a:stretch>
          </p:blipFill>
          <p:spPr bwMode="auto">
            <a:xfrm>
              <a:off x="4084775" y="1287266"/>
              <a:ext cx="1366346" cy="11154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34BBC487-9D45-C36E-BFF4-9BA1CBDE9C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4008" y="1281056"/>
              <a:ext cx="1256858" cy="1143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4CD642A8-CE64-10A2-70ED-48F8B5AF6FC3}"/>
              </a:ext>
            </a:extLst>
          </p:cNvPr>
          <p:cNvGrpSpPr/>
          <p:nvPr/>
        </p:nvGrpSpPr>
        <p:grpSpPr>
          <a:xfrm>
            <a:off x="4746792" y="2811017"/>
            <a:ext cx="3546021" cy="3644183"/>
            <a:chOff x="5196073" y="2848692"/>
            <a:chExt cx="3546021" cy="3644183"/>
          </a:xfrm>
        </p:grpSpPr>
        <p:grpSp>
          <p:nvGrpSpPr>
            <p:cNvPr id="24" name="Group 23">
              <a:extLst>
                <a:ext uri="{FF2B5EF4-FFF2-40B4-BE49-F238E27FC236}">
                  <a16:creationId xmlns:a16="http://schemas.microsoft.com/office/drawing/2014/main" id="{B11FFABA-512C-9D53-EFA6-C523C13C67EA}"/>
                </a:ext>
              </a:extLst>
            </p:cNvPr>
            <p:cNvGrpSpPr/>
            <p:nvPr/>
          </p:nvGrpSpPr>
          <p:grpSpPr>
            <a:xfrm>
              <a:off x="5196073" y="5246380"/>
              <a:ext cx="3546021" cy="1246495"/>
              <a:chOff x="4596036" y="3087866"/>
              <a:chExt cx="3546021" cy="1246495"/>
            </a:xfrm>
          </p:grpSpPr>
          <p:pic>
            <p:nvPicPr>
              <p:cNvPr id="9" name="Picture 8" descr="A group of people in a factory&#10;&#10;AI-generated content may be incorrect.">
                <a:extLst>
                  <a:ext uri="{FF2B5EF4-FFF2-40B4-BE49-F238E27FC236}">
                    <a16:creationId xmlns:a16="http://schemas.microsoft.com/office/drawing/2014/main" id="{64290546-1DA5-2E28-F2BF-7A2FA45BCE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36" y="3193690"/>
                <a:ext cx="1710171" cy="1140671"/>
              </a:xfrm>
              <a:prstGeom prst="rect">
                <a:avLst/>
              </a:prstGeom>
            </p:spPr>
          </p:pic>
          <p:sp>
            <p:nvSpPr>
              <p:cNvPr id="15" name="TextBox 14">
                <a:extLst>
                  <a:ext uri="{FF2B5EF4-FFF2-40B4-BE49-F238E27FC236}">
                    <a16:creationId xmlns:a16="http://schemas.microsoft.com/office/drawing/2014/main" id="{725AACD4-B236-3673-003D-1F4865E54151}"/>
                  </a:ext>
                </a:extLst>
              </p:cNvPr>
              <p:cNvSpPr txBox="1"/>
              <p:nvPr/>
            </p:nvSpPr>
            <p:spPr>
              <a:xfrm>
                <a:off x="6306207" y="3087866"/>
                <a:ext cx="1835850" cy="646331"/>
              </a:xfrm>
              <a:prstGeom prst="rect">
                <a:avLst/>
              </a:prstGeom>
              <a:noFill/>
            </p:spPr>
            <p:txBody>
              <a:bodyPr wrap="square">
                <a:spAutoFit/>
              </a:bodyPr>
              <a:lstStyle/>
              <a:p>
                <a:r>
                  <a:rPr lang="en-US" dirty="0">
                    <a:effectLst>
                      <a:glow rad="127000">
                        <a:schemeClr val="bg1">
                          <a:alpha val="80000"/>
                        </a:schemeClr>
                      </a:glow>
                    </a:effectLst>
                  </a:rPr>
                  <a:t>Fish Processing Unit </a:t>
                </a:r>
                <a:endParaRPr lang="en-ID" dirty="0">
                  <a:effectLst>
                    <a:glow rad="127000">
                      <a:schemeClr val="bg1">
                        <a:alpha val="80000"/>
                      </a:schemeClr>
                    </a:glow>
                  </a:effectLst>
                </a:endParaRPr>
              </a:p>
            </p:txBody>
          </p:sp>
          <p:sp>
            <p:nvSpPr>
              <p:cNvPr id="16" name="TextBox 15">
                <a:extLst>
                  <a:ext uri="{FF2B5EF4-FFF2-40B4-BE49-F238E27FC236}">
                    <a16:creationId xmlns:a16="http://schemas.microsoft.com/office/drawing/2014/main" id="{3C1BAAD1-AC2A-E0B4-8A2D-791349783E54}"/>
                  </a:ext>
                </a:extLst>
              </p:cNvPr>
              <p:cNvSpPr txBox="1"/>
              <p:nvPr/>
            </p:nvSpPr>
            <p:spPr>
              <a:xfrm>
                <a:off x="6306207" y="3734197"/>
                <a:ext cx="1835850" cy="600164"/>
              </a:xfrm>
              <a:prstGeom prst="rect">
                <a:avLst/>
              </a:prstGeom>
              <a:noFill/>
            </p:spPr>
            <p:txBody>
              <a:bodyPr wrap="square">
                <a:spAutoFit/>
              </a:bodyPr>
              <a:lstStyle/>
              <a:p>
                <a:r>
                  <a:rPr lang="en-US" sz="1100" dirty="0">
                    <a:effectLst>
                      <a:glow rad="127000">
                        <a:schemeClr val="bg1">
                          <a:alpha val="80000"/>
                        </a:schemeClr>
                      </a:glow>
                    </a:effectLst>
                  </a:rPr>
                  <a:t>34 Provinces, 382 Cities</a:t>
                </a:r>
              </a:p>
              <a:p>
                <a:r>
                  <a:rPr lang="en-US" sz="1100" dirty="0">
                    <a:effectLst>
                      <a:glow rad="127000">
                        <a:schemeClr val="bg1">
                          <a:alpha val="80000"/>
                        </a:schemeClr>
                      </a:glow>
                    </a:effectLst>
                  </a:rPr>
                  <a:t>109.299 Samples</a:t>
                </a:r>
              </a:p>
              <a:p>
                <a:r>
                  <a:rPr lang="en-US" sz="1100" dirty="0">
                    <a:effectLst>
                      <a:glow rad="127000">
                        <a:schemeClr val="bg1">
                          <a:alpha val="80000"/>
                        </a:schemeClr>
                      </a:glow>
                    </a:effectLst>
                  </a:rPr>
                  <a:t>688 Data Collectors</a:t>
                </a:r>
                <a:endParaRPr lang="en-ID" sz="1100" dirty="0">
                  <a:effectLst>
                    <a:glow rad="127000">
                      <a:schemeClr val="bg1">
                        <a:alpha val="80000"/>
                      </a:schemeClr>
                    </a:glow>
                  </a:effectLst>
                </a:endParaRPr>
              </a:p>
            </p:txBody>
          </p:sp>
        </p:grpSp>
        <p:grpSp>
          <p:nvGrpSpPr>
            <p:cNvPr id="29" name="Group 28">
              <a:extLst>
                <a:ext uri="{FF2B5EF4-FFF2-40B4-BE49-F238E27FC236}">
                  <a16:creationId xmlns:a16="http://schemas.microsoft.com/office/drawing/2014/main" id="{92A4D374-F491-FEB9-AC05-F052CFD70339}"/>
                </a:ext>
              </a:extLst>
            </p:cNvPr>
            <p:cNvGrpSpPr/>
            <p:nvPr/>
          </p:nvGrpSpPr>
          <p:grpSpPr>
            <a:xfrm>
              <a:off x="5196073" y="2848692"/>
              <a:ext cx="3420342" cy="1200090"/>
              <a:chOff x="5196073" y="4010319"/>
              <a:chExt cx="3420342" cy="1200090"/>
            </a:xfrm>
          </p:grpSpPr>
          <p:pic>
            <p:nvPicPr>
              <p:cNvPr id="25" name="Picture 2" descr="Nelayan Tradisional Bangka Belitung Takut Melaut">
                <a:extLst>
                  <a:ext uri="{FF2B5EF4-FFF2-40B4-BE49-F238E27FC236}">
                    <a16:creationId xmlns:a16="http://schemas.microsoft.com/office/drawing/2014/main" id="{63F5E694-9584-1D5F-589F-FCCB7C1A2A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888" r="8794" b="23876"/>
              <a:stretch>
                <a:fillRect/>
              </a:stretch>
            </p:blipFill>
            <p:spPr bwMode="auto">
              <a:xfrm>
                <a:off x="5196073" y="4010319"/>
                <a:ext cx="1710171" cy="116411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824F4A3-00B8-4FE0-5D1E-6C0B3ED17CDE}"/>
                  </a:ext>
                </a:extLst>
              </p:cNvPr>
              <p:cNvSpPr txBox="1"/>
              <p:nvPr/>
            </p:nvSpPr>
            <p:spPr>
              <a:xfrm>
                <a:off x="6906244" y="4010319"/>
                <a:ext cx="1710171" cy="646331"/>
              </a:xfrm>
              <a:prstGeom prst="rect">
                <a:avLst/>
              </a:prstGeom>
              <a:noFill/>
            </p:spPr>
            <p:txBody>
              <a:bodyPr wrap="square">
                <a:spAutoFit/>
              </a:bodyPr>
              <a:lstStyle/>
              <a:p>
                <a:r>
                  <a:rPr lang="en-US" dirty="0">
                    <a:effectLst>
                      <a:glow rad="127000">
                        <a:schemeClr val="bg1">
                          <a:alpha val="80000"/>
                        </a:schemeClr>
                      </a:glow>
                    </a:effectLst>
                  </a:rPr>
                  <a:t>Capture Fisheries</a:t>
                </a:r>
                <a:endParaRPr lang="en-ID" dirty="0">
                  <a:effectLst>
                    <a:glow rad="127000">
                      <a:schemeClr val="bg1">
                        <a:alpha val="80000"/>
                      </a:schemeClr>
                    </a:glow>
                  </a:effectLst>
                </a:endParaRPr>
              </a:p>
            </p:txBody>
          </p:sp>
          <p:sp>
            <p:nvSpPr>
              <p:cNvPr id="27" name="TextBox 26">
                <a:extLst>
                  <a:ext uri="{FF2B5EF4-FFF2-40B4-BE49-F238E27FC236}">
                    <a16:creationId xmlns:a16="http://schemas.microsoft.com/office/drawing/2014/main" id="{C99DE599-2A09-13E5-44FD-5BF0E45EC3FC}"/>
                  </a:ext>
                </a:extLst>
              </p:cNvPr>
              <p:cNvSpPr txBox="1"/>
              <p:nvPr/>
            </p:nvSpPr>
            <p:spPr>
              <a:xfrm>
                <a:off x="6906244" y="4610245"/>
                <a:ext cx="1509623" cy="600164"/>
              </a:xfrm>
              <a:prstGeom prst="rect">
                <a:avLst/>
              </a:prstGeom>
              <a:noFill/>
            </p:spPr>
            <p:txBody>
              <a:bodyPr wrap="square">
                <a:spAutoFit/>
              </a:bodyPr>
              <a:lstStyle/>
              <a:p>
                <a:r>
                  <a:rPr lang="en-US" sz="1100" dirty="0">
                    <a:effectLst>
                      <a:glow rad="127000">
                        <a:schemeClr val="bg1">
                          <a:alpha val="80000"/>
                        </a:schemeClr>
                      </a:glow>
                    </a:effectLst>
                  </a:rPr>
                  <a:t>Divided by Fish Port &amp; Non-Fish Port</a:t>
                </a:r>
              </a:p>
              <a:p>
                <a:r>
                  <a:rPr lang="en-US" sz="1100" dirty="0">
                    <a:effectLst>
                      <a:glow rad="127000">
                        <a:schemeClr val="bg1">
                          <a:alpha val="80000"/>
                        </a:schemeClr>
                      </a:glow>
                    </a:effectLst>
                  </a:rPr>
                  <a:t>665 Data Collectors</a:t>
                </a:r>
                <a:endParaRPr lang="en-ID" sz="1100" dirty="0">
                  <a:effectLst>
                    <a:glow rad="127000">
                      <a:schemeClr val="bg1">
                        <a:alpha val="80000"/>
                      </a:schemeClr>
                    </a:glow>
                  </a:effectLst>
                </a:endParaRPr>
              </a:p>
            </p:txBody>
          </p:sp>
        </p:grpSp>
        <p:pic>
          <p:nvPicPr>
            <p:cNvPr id="28" name="Picture 6">
              <a:extLst>
                <a:ext uri="{FF2B5EF4-FFF2-40B4-BE49-F238E27FC236}">
                  <a16:creationId xmlns:a16="http://schemas.microsoft.com/office/drawing/2014/main" id="{52ED89D9-5179-9E27-2299-53E18DE77C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6073" y="4129755"/>
              <a:ext cx="1726286" cy="110550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94A118EE-52DB-0EFA-CD1E-706EB73CD91E}"/>
                </a:ext>
              </a:extLst>
            </p:cNvPr>
            <p:cNvSpPr txBox="1"/>
            <p:nvPr/>
          </p:nvSpPr>
          <p:spPr>
            <a:xfrm>
              <a:off x="6929950" y="4059904"/>
              <a:ext cx="1710171" cy="646331"/>
            </a:xfrm>
            <a:prstGeom prst="rect">
              <a:avLst/>
            </a:prstGeom>
            <a:noFill/>
          </p:spPr>
          <p:txBody>
            <a:bodyPr wrap="square">
              <a:spAutoFit/>
            </a:bodyPr>
            <a:lstStyle/>
            <a:p>
              <a:r>
                <a:rPr lang="en-US" dirty="0">
                  <a:effectLst>
                    <a:glow rad="127000">
                      <a:schemeClr val="bg1">
                        <a:alpha val="80000"/>
                      </a:schemeClr>
                    </a:glow>
                  </a:effectLst>
                </a:rPr>
                <a:t>Aquaculture Fisheries</a:t>
              </a:r>
              <a:endParaRPr lang="en-ID" dirty="0">
                <a:effectLst>
                  <a:glow rad="127000">
                    <a:schemeClr val="bg1">
                      <a:alpha val="80000"/>
                    </a:schemeClr>
                  </a:glow>
                </a:effectLst>
              </a:endParaRPr>
            </a:p>
          </p:txBody>
        </p:sp>
        <p:sp>
          <p:nvSpPr>
            <p:cNvPr id="31" name="TextBox 30">
              <a:extLst>
                <a:ext uri="{FF2B5EF4-FFF2-40B4-BE49-F238E27FC236}">
                  <a16:creationId xmlns:a16="http://schemas.microsoft.com/office/drawing/2014/main" id="{9BCDB3A6-36EB-EB96-7E15-293FB7FC8E8C}"/>
                </a:ext>
              </a:extLst>
            </p:cNvPr>
            <p:cNvSpPr txBox="1"/>
            <p:nvPr/>
          </p:nvSpPr>
          <p:spPr>
            <a:xfrm>
              <a:off x="6929950" y="4659830"/>
              <a:ext cx="1686465" cy="584775"/>
            </a:xfrm>
            <a:prstGeom prst="rect">
              <a:avLst/>
            </a:prstGeom>
            <a:noFill/>
          </p:spPr>
          <p:txBody>
            <a:bodyPr wrap="square">
              <a:spAutoFit/>
            </a:bodyPr>
            <a:lstStyle/>
            <a:p>
              <a:r>
                <a:rPr lang="en-US" sz="800" dirty="0">
                  <a:effectLst>
                    <a:glow rad="127000">
                      <a:schemeClr val="bg1">
                        <a:alpha val="80000"/>
                      </a:schemeClr>
                    </a:glow>
                  </a:effectLst>
                </a:rPr>
                <a:t>Covers seawater aquaculture, brackish water aquaculture, and freshwater aquaculture.</a:t>
              </a:r>
            </a:p>
            <a:p>
              <a:r>
                <a:rPr lang="en-US" sz="800" dirty="0">
                  <a:effectLst>
                    <a:glow rad="127000">
                      <a:schemeClr val="bg1">
                        <a:alpha val="80000"/>
                      </a:schemeClr>
                    </a:glow>
                  </a:effectLst>
                </a:rPr>
                <a:t>4.428 Enumerators</a:t>
              </a:r>
              <a:endParaRPr lang="en-ID" sz="800" dirty="0">
                <a:effectLst>
                  <a:glow rad="127000">
                    <a:schemeClr val="bg1">
                      <a:alpha val="80000"/>
                    </a:schemeClr>
                  </a:glow>
                </a:effectLst>
              </a:endParaRPr>
            </a:p>
          </p:txBody>
        </p:sp>
      </p:grpSp>
      <p:sp>
        <p:nvSpPr>
          <p:cNvPr id="33" name="TextBox 32">
            <a:extLst>
              <a:ext uri="{FF2B5EF4-FFF2-40B4-BE49-F238E27FC236}">
                <a16:creationId xmlns:a16="http://schemas.microsoft.com/office/drawing/2014/main" id="{399CDAAB-69ED-D625-6035-C09CF1B2E5E3}"/>
              </a:ext>
            </a:extLst>
          </p:cNvPr>
          <p:cNvSpPr txBox="1"/>
          <p:nvPr/>
        </p:nvSpPr>
        <p:spPr>
          <a:xfrm>
            <a:off x="8380296" y="1236742"/>
            <a:ext cx="3484379" cy="1077218"/>
          </a:xfrm>
          <a:prstGeom prst="rect">
            <a:avLst/>
          </a:prstGeom>
          <a:noFill/>
        </p:spPr>
        <p:txBody>
          <a:bodyPr wrap="square">
            <a:spAutoFit/>
          </a:bodyPr>
          <a:lstStyle/>
          <a:p>
            <a:r>
              <a:rPr lang="en-US" sz="1600" dirty="0"/>
              <a:t>Data collecting is conducted with </a:t>
            </a:r>
            <a:r>
              <a:rPr lang="en-US" sz="1600" b="1" dirty="0">
                <a:solidFill>
                  <a:srgbClr val="0070C0"/>
                </a:solidFill>
              </a:rPr>
              <a:t>hierarchical validation </a:t>
            </a:r>
            <a:r>
              <a:rPr lang="en-US" sz="1600" dirty="0"/>
              <a:t>from the District/City level to the Provincial and National levels.</a:t>
            </a:r>
            <a:endParaRPr lang="en-ID" sz="1600" dirty="0"/>
          </a:p>
        </p:txBody>
      </p:sp>
      <p:sp>
        <p:nvSpPr>
          <p:cNvPr id="35" name="TextBox 34">
            <a:extLst>
              <a:ext uri="{FF2B5EF4-FFF2-40B4-BE49-F238E27FC236}">
                <a16:creationId xmlns:a16="http://schemas.microsoft.com/office/drawing/2014/main" id="{A37612EA-216A-24D6-3167-B66CC79DC2A3}"/>
              </a:ext>
            </a:extLst>
          </p:cNvPr>
          <p:cNvSpPr txBox="1"/>
          <p:nvPr/>
        </p:nvSpPr>
        <p:spPr>
          <a:xfrm>
            <a:off x="4670178" y="1302911"/>
            <a:ext cx="3484379" cy="1569660"/>
          </a:xfrm>
          <a:prstGeom prst="rect">
            <a:avLst/>
          </a:prstGeom>
          <a:noFill/>
        </p:spPr>
        <p:txBody>
          <a:bodyPr wrap="square">
            <a:spAutoFit/>
          </a:bodyPr>
          <a:lstStyle/>
          <a:p>
            <a:r>
              <a:rPr lang="en-US" sz="1600" dirty="0"/>
              <a:t>Fisheries Data Collection is carried out by the </a:t>
            </a:r>
            <a:r>
              <a:rPr lang="en-US" sz="1600" b="1" dirty="0">
                <a:solidFill>
                  <a:srgbClr val="0070C0"/>
                </a:solidFill>
              </a:rPr>
              <a:t>Ministry of Maritime Affairs and Fisheries and Local Governments</a:t>
            </a:r>
            <a:r>
              <a:rPr lang="en-US" sz="1600" dirty="0"/>
              <a:t> with different methods for the type of business sector.</a:t>
            </a:r>
            <a:endParaRPr lang="en-ID" sz="1600" dirty="0"/>
          </a:p>
        </p:txBody>
      </p:sp>
      <p:sp>
        <p:nvSpPr>
          <p:cNvPr id="37" name="TextBox 36">
            <a:extLst>
              <a:ext uri="{FF2B5EF4-FFF2-40B4-BE49-F238E27FC236}">
                <a16:creationId xmlns:a16="http://schemas.microsoft.com/office/drawing/2014/main" id="{678270DD-3B0D-D16C-6A64-4C8F1B7A1657}"/>
              </a:ext>
            </a:extLst>
          </p:cNvPr>
          <p:cNvSpPr txBox="1"/>
          <p:nvPr/>
        </p:nvSpPr>
        <p:spPr>
          <a:xfrm>
            <a:off x="8380296" y="2376338"/>
            <a:ext cx="3811620" cy="3416320"/>
          </a:xfrm>
          <a:prstGeom prst="rect">
            <a:avLst/>
          </a:prstGeom>
          <a:noFill/>
        </p:spPr>
        <p:txBody>
          <a:bodyPr wrap="square">
            <a:spAutoFit/>
          </a:bodyPr>
          <a:lstStyle/>
          <a:p>
            <a:pPr marL="342900" indent="-342900">
              <a:spcBef>
                <a:spcPts val="600"/>
              </a:spcBef>
              <a:buFont typeface="+mj-lt"/>
              <a:buAutoNum type="arabicPeriod"/>
            </a:pPr>
            <a:r>
              <a:rPr lang="en-US" sz="1400" dirty="0"/>
              <a:t>Validated data should be </a:t>
            </a:r>
            <a:r>
              <a:rPr lang="en-US" sz="1400" b="1" dirty="0">
                <a:solidFill>
                  <a:srgbClr val="0070C0"/>
                </a:solidFill>
              </a:rPr>
              <a:t>based on aggregated data </a:t>
            </a:r>
            <a:r>
              <a:rPr lang="en-US" sz="1400" dirty="0"/>
              <a:t>at the district/city level.</a:t>
            </a:r>
          </a:p>
          <a:p>
            <a:pPr marL="342900" indent="-342900">
              <a:spcBef>
                <a:spcPts val="600"/>
              </a:spcBef>
              <a:buFont typeface="+mj-lt"/>
              <a:buAutoNum type="arabicPeriod"/>
            </a:pPr>
            <a:r>
              <a:rPr lang="en-US" sz="1400" dirty="0"/>
              <a:t>Ensure aggregated data </a:t>
            </a:r>
            <a:r>
              <a:rPr lang="en-US" sz="1400" b="1" dirty="0">
                <a:solidFill>
                  <a:srgbClr val="0070C0"/>
                </a:solidFill>
              </a:rPr>
              <a:t>sufficiently represents</a:t>
            </a:r>
            <a:r>
              <a:rPr lang="en-US" sz="1400" dirty="0"/>
              <a:t> the actual conditions.</a:t>
            </a:r>
          </a:p>
          <a:p>
            <a:pPr marL="342900" indent="-342900">
              <a:spcBef>
                <a:spcPts val="600"/>
              </a:spcBef>
              <a:buFont typeface="+mj-lt"/>
              <a:buAutoNum type="arabicPeriod"/>
            </a:pPr>
            <a:r>
              <a:rPr lang="en-US" sz="1400" b="1" dirty="0">
                <a:solidFill>
                  <a:srgbClr val="0070C0"/>
                </a:solidFill>
              </a:rPr>
              <a:t>Data adjustments </a:t>
            </a:r>
            <a:r>
              <a:rPr lang="en-US" sz="1400" dirty="0"/>
              <a:t>may still be required based on population area and sample size.</a:t>
            </a:r>
          </a:p>
          <a:p>
            <a:pPr marL="342900" indent="-342900">
              <a:spcBef>
                <a:spcPts val="600"/>
              </a:spcBef>
              <a:buFont typeface="+mj-lt"/>
              <a:buAutoNum type="arabicPeriod"/>
            </a:pPr>
            <a:r>
              <a:rPr lang="en-US" sz="1400" dirty="0"/>
              <a:t>Validated data must be</a:t>
            </a:r>
            <a:r>
              <a:rPr lang="en-US" sz="1400" b="1" dirty="0">
                <a:solidFill>
                  <a:srgbClr val="0070C0"/>
                </a:solidFill>
              </a:rPr>
              <a:t> nationally agreed upon</a:t>
            </a:r>
            <a:r>
              <a:rPr lang="en-US" sz="1400" dirty="0"/>
              <a:t>, </a:t>
            </a:r>
            <a:r>
              <a:rPr lang="en-US" sz="1400" b="1" dirty="0">
                <a:solidFill>
                  <a:srgbClr val="0070C0"/>
                </a:solidFill>
              </a:rPr>
              <a:t>with no discrepancies </a:t>
            </a:r>
            <a:r>
              <a:rPr lang="en-US" sz="1400" dirty="0"/>
              <a:t>between central and regional data.</a:t>
            </a:r>
          </a:p>
          <a:p>
            <a:pPr marL="342900" indent="-342900">
              <a:spcBef>
                <a:spcPts val="600"/>
              </a:spcBef>
              <a:buFont typeface="+mj-lt"/>
              <a:buAutoNum type="arabicPeriod"/>
            </a:pPr>
            <a:r>
              <a:rPr lang="en-US" sz="1400" dirty="0"/>
              <a:t>Incomplete data, missing data, or limited fish type data </a:t>
            </a:r>
            <a:r>
              <a:rPr lang="en-US" sz="1400" b="1" dirty="0">
                <a:solidFill>
                  <a:srgbClr val="0070C0"/>
                </a:solidFill>
              </a:rPr>
              <a:t>should be filled</a:t>
            </a:r>
            <a:r>
              <a:rPr lang="en-US" sz="1400" dirty="0"/>
              <a:t> using previous year’s data or other reliable sources.</a:t>
            </a:r>
            <a:endParaRPr lang="en-ID" sz="1400" dirty="0"/>
          </a:p>
        </p:txBody>
      </p:sp>
      <p:grpSp>
        <p:nvGrpSpPr>
          <p:cNvPr id="61" name="Group 60">
            <a:extLst>
              <a:ext uri="{FF2B5EF4-FFF2-40B4-BE49-F238E27FC236}">
                <a16:creationId xmlns:a16="http://schemas.microsoft.com/office/drawing/2014/main" id="{F8604E4E-9803-5C49-1C25-6752DC86B6C6}"/>
              </a:ext>
            </a:extLst>
          </p:cNvPr>
          <p:cNvGrpSpPr/>
          <p:nvPr/>
        </p:nvGrpSpPr>
        <p:grpSpPr>
          <a:xfrm>
            <a:off x="221899" y="3163567"/>
            <a:ext cx="3772294" cy="825488"/>
            <a:chOff x="221899" y="3163567"/>
            <a:chExt cx="3772294" cy="825488"/>
          </a:xfrm>
        </p:grpSpPr>
        <p:sp>
          <p:nvSpPr>
            <p:cNvPr id="39" name="TextBox 38">
              <a:extLst>
                <a:ext uri="{FF2B5EF4-FFF2-40B4-BE49-F238E27FC236}">
                  <a16:creationId xmlns:a16="http://schemas.microsoft.com/office/drawing/2014/main" id="{7124B8C0-3976-7135-BEB1-9B205462D3E0}"/>
                </a:ext>
              </a:extLst>
            </p:cNvPr>
            <p:cNvSpPr txBox="1"/>
            <p:nvPr/>
          </p:nvSpPr>
          <p:spPr>
            <a:xfrm>
              <a:off x="221899" y="3194188"/>
              <a:ext cx="1417715" cy="324994"/>
            </a:xfrm>
            <a:prstGeom prst="roundRect">
              <a:avLst/>
            </a:prstGeom>
            <a:gradFill flip="none" rotWithShape="1">
              <a:gsLst>
                <a:gs pos="0">
                  <a:srgbClr val="076B8D"/>
                </a:gs>
                <a:gs pos="100000">
                  <a:srgbClr val="0C8EA6"/>
                </a:gs>
              </a:gsLst>
              <a:lin ang="13500000" scaled="1"/>
              <a:tileRect/>
            </a:gradFill>
          </p:spPr>
          <p:txBody>
            <a:bodyPr wrap="none" anchor="ctr">
              <a:noAutofit/>
            </a:bodyPr>
            <a:lstStyle/>
            <a:p>
              <a:pPr algn="ctr"/>
              <a:r>
                <a:rPr lang="en-US" sz="1400" b="1" dirty="0">
                  <a:solidFill>
                    <a:schemeClr val="bg1"/>
                  </a:solidFill>
                </a:rPr>
                <a:t>Specify Needs</a:t>
              </a:r>
              <a:endParaRPr lang="en-ID" sz="1400" dirty="0">
                <a:solidFill>
                  <a:schemeClr val="bg1"/>
                </a:solidFill>
              </a:endParaRPr>
            </a:p>
          </p:txBody>
        </p:sp>
        <p:sp>
          <p:nvSpPr>
            <p:cNvPr id="43" name="TextBox 42">
              <a:extLst>
                <a:ext uri="{FF2B5EF4-FFF2-40B4-BE49-F238E27FC236}">
                  <a16:creationId xmlns:a16="http://schemas.microsoft.com/office/drawing/2014/main" id="{C6A31EB5-F6D3-1D09-26A9-46E9039A6847}"/>
                </a:ext>
              </a:extLst>
            </p:cNvPr>
            <p:cNvSpPr txBox="1"/>
            <p:nvPr/>
          </p:nvSpPr>
          <p:spPr>
            <a:xfrm>
              <a:off x="1641714" y="3163567"/>
              <a:ext cx="2040891" cy="430887"/>
            </a:xfrm>
            <a:prstGeom prst="rect">
              <a:avLst/>
            </a:prstGeom>
            <a:noFill/>
          </p:spPr>
          <p:txBody>
            <a:bodyPr wrap="square">
              <a:spAutoFit/>
            </a:bodyPr>
            <a:lstStyle/>
            <a:p>
              <a:r>
                <a:rPr lang="en-US" sz="1050" dirty="0"/>
                <a:t>Identify and confirm statistical requirements and objectives</a:t>
              </a:r>
              <a:endParaRPr lang="en-ID" sz="1050" dirty="0"/>
            </a:p>
          </p:txBody>
        </p:sp>
        <p:sp>
          <p:nvSpPr>
            <p:cNvPr id="57" name="TextBox 56">
              <a:extLst>
                <a:ext uri="{FF2B5EF4-FFF2-40B4-BE49-F238E27FC236}">
                  <a16:creationId xmlns:a16="http://schemas.microsoft.com/office/drawing/2014/main" id="{59A2838C-F9AF-691C-B15F-5C86DD109813}"/>
                </a:ext>
              </a:extLst>
            </p:cNvPr>
            <p:cNvSpPr txBox="1"/>
            <p:nvPr/>
          </p:nvSpPr>
          <p:spPr>
            <a:xfrm>
              <a:off x="2576478" y="3625114"/>
              <a:ext cx="1417715" cy="324994"/>
            </a:xfrm>
            <a:prstGeom prst="roundRect">
              <a:avLst/>
            </a:prstGeom>
            <a:gradFill flip="none" rotWithShape="1">
              <a:gsLst>
                <a:gs pos="0">
                  <a:srgbClr val="076B8D"/>
                </a:gs>
                <a:gs pos="100000">
                  <a:srgbClr val="0C8EA6"/>
                </a:gs>
              </a:gsLst>
              <a:lin ang="13500000" scaled="1"/>
              <a:tileRect/>
            </a:gradFill>
          </p:spPr>
          <p:txBody>
            <a:bodyPr wrap="none" anchor="ctr">
              <a:noAutofit/>
            </a:bodyPr>
            <a:lstStyle/>
            <a:p>
              <a:pPr algn="ctr"/>
              <a:r>
                <a:rPr lang="en-US" sz="1400" b="1" dirty="0">
                  <a:solidFill>
                    <a:schemeClr val="bg1"/>
                  </a:solidFill>
                </a:rPr>
                <a:t>Design</a:t>
              </a:r>
              <a:endParaRPr lang="en-ID" sz="1400" dirty="0">
                <a:solidFill>
                  <a:schemeClr val="bg1"/>
                </a:solidFill>
              </a:endParaRPr>
            </a:p>
          </p:txBody>
        </p:sp>
        <p:sp>
          <p:nvSpPr>
            <p:cNvPr id="58" name="TextBox 57">
              <a:extLst>
                <a:ext uri="{FF2B5EF4-FFF2-40B4-BE49-F238E27FC236}">
                  <a16:creationId xmlns:a16="http://schemas.microsoft.com/office/drawing/2014/main" id="{FBF5F89E-C726-E036-DAD4-415769556A80}"/>
                </a:ext>
              </a:extLst>
            </p:cNvPr>
            <p:cNvSpPr txBox="1"/>
            <p:nvPr/>
          </p:nvSpPr>
          <p:spPr>
            <a:xfrm>
              <a:off x="221899" y="3573557"/>
              <a:ext cx="2327391" cy="415498"/>
            </a:xfrm>
            <a:prstGeom prst="rect">
              <a:avLst/>
            </a:prstGeom>
            <a:noFill/>
          </p:spPr>
          <p:txBody>
            <a:bodyPr wrap="square">
              <a:spAutoFit/>
            </a:bodyPr>
            <a:lstStyle/>
            <a:p>
              <a:pPr algn="r"/>
              <a:r>
                <a:rPr lang="en-US" sz="1050" dirty="0"/>
                <a:t>Develop methodology, collection instruments, and processing plans</a:t>
              </a:r>
              <a:endParaRPr lang="en-ID" sz="1050" dirty="0"/>
            </a:p>
          </p:txBody>
        </p:sp>
      </p:grpSp>
      <p:grpSp>
        <p:nvGrpSpPr>
          <p:cNvPr id="62" name="Group 61">
            <a:extLst>
              <a:ext uri="{FF2B5EF4-FFF2-40B4-BE49-F238E27FC236}">
                <a16:creationId xmlns:a16="http://schemas.microsoft.com/office/drawing/2014/main" id="{BE482B6D-8AD8-C4AA-2B71-967165A3E226}"/>
              </a:ext>
            </a:extLst>
          </p:cNvPr>
          <p:cNvGrpSpPr/>
          <p:nvPr/>
        </p:nvGrpSpPr>
        <p:grpSpPr>
          <a:xfrm>
            <a:off x="221899" y="3975135"/>
            <a:ext cx="3772294" cy="840877"/>
            <a:chOff x="221899" y="3163567"/>
            <a:chExt cx="3772294" cy="840877"/>
          </a:xfrm>
        </p:grpSpPr>
        <p:sp>
          <p:nvSpPr>
            <p:cNvPr id="63" name="TextBox 62">
              <a:extLst>
                <a:ext uri="{FF2B5EF4-FFF2-40B4-BE49-F238E27FC236}">
                  <a16:creationId xmlns:a16="http://schemas.microsoft.com/office/drawing/2014/main" id="{C47FD2F9-9906-2489-2020-E8897E13242C}"/>
                </a:ext>
              </a:extLst>
            </p:cNvPr>
            <p:cNvSpPr txBox="1"/>
            <p:nvPr/>
          </p:nvSpPr>
          <p:spPr>
            <a:xfrm>
              <a:off x="221899" y="3194188"/>
              <a:ext cx="1417715" cy="324994"/>
            </a:xfrm>
            <a:prstGeom prst="roundRect">
              <a:avLst/>
            </a:prstGeom>
            <a:gradFill flip="none" rotWithShape="1">
              <a:gsLst>
                <a:gs pos="0">
                  <a:srgbClr val="076B8D"/>
                </a:gs>
                <a:gs pos="100000">
                  <a:srgbClr val="0C8EA6"/>
                </a:gs>
              </a:gsLst>
              <a:lin ang="13500000" scaled="1"/>
              <a:tileRect/>
            </a:gradFill>
          </p:spPr>
          <p:txBody>
            <a:bodyPr wrap="none" anchor="ctr">
              <a:noAutofit/>
            </a:bodyPr>
            <a:lstStyle/>
            <a:p>
              <a:pPr algn="ctr"/>
              <a:r>
                <a:rPr lang="en-US" sz="1400" b="1" dirty="0">
                  <a:solidFill>
                    <a:schemeClr val="bg1"/>
                  </a:solidFill>
                </a:rPr>
                <a:t>Build</a:t>
              </a:r>
              <a:endParaRPr lang="en-ID" sz="1400" dirty="0">
                <a:solidFill>
                  <a:schemeClr val="bg1"/>
                </a:solidFill>
              </a:endParaRPr>
            </a:p>
          </p:txBody>
        </p:sp>
        <p:sp>
          <p:nvSpPr>
            <p:cNvPr id="1024" name="TextBox 1023">
              <a:extLst>
                <a:ext uri="{FF2B5EF4-FFF2-40B4-BE49-F238E27FC236}">
                  <a16:creationId xmlns:a16="http://schemas.microsoft.com/office/drawing/2014/main" id="{8248C765-FD0A-BC3C-AA31-2C54BD2DF182}"/>
                </a:ext>
              </a:extLst>
            </p:cNvPr>
            <p:cNvSpPr txBox="1"/>
            <p:nvPr/>
          </p:nvSpPr>
          <p:spPr>
            <a:xfrm>
              <a:off x="1641714" y="3163567"/>
              <a:ext cx="2327391" cy="415498"/>
            </a:xfrm>
            <a:prstGeom prst="rect">
              <a:avLst/>
            </a:prstGeom>
            <a:noFill/>
          </p:spPr>
          <p:txBody>
            <a:bodyPr wrap="square">
              <a:spAutoFit/>
            </a:bodyPr>
            <a:lstStyle/>
            <a:p>
              <a:r>
                <a:rPr lang="en-US" sz="1050" dirty="0"/>
                <a:t>Create or adapt systems and tools for data collection and processing</a:t>
              </a:r>
              <a:endParaRPr lang="en-ID" sz="1050" dirty="0"/>
            </a:p>
          </p:txBody>
        </p:sp>
        <p:sp>
          <p:nvSpPr>
            <p:cNvPr id="1025" name="TextBox 1024">
              <a:extLst>
                <a:ext uri="{FF2B5EF4-FFF2-40B4-BE49-F238E27FC236}">
                  <a16:creationId xmlns:a16="http://schemas.microsoft.com/office/drawing/2014/main" id="{E58FE3CB-29FE-9ABE-C4BC-2315E83E837F}"/>
                </a:ext>
              </a:extLst>
            </p:cNvPr>
            <p:cNvSpPr txBox="1"/>
            <p:nvPr/>
          </p:nvSpPr>
          <p:spPr>
            <a:xfrm>
              <a:off x="2576478" y="3625114"/>
              <a:ext cx="1417715" cy="324994"/>
            </a:xfrm>
            <a:prstGeom prst="roundRect">
              <a:avLst/>
            </a:prstGeom>
            <a:gradFill flip="none" rotWithShape="1">
              <a:gsLst>
                <a:gs pos="0">
                  <a:srgbClr val="076B8D"/>
                </a:gs>
                <a:gs pos="100000">
                  <a:srgbClr val="0C8EA6"/>
                </a:gs>
              </a:gsLst>
              <a:lin ang="13500000" scaled="1"/>
              <a:tileRect/>
            </a:gradFill>
          </p:spPr>
          <p:txBody>
            <a:bodyPr wrap="none" anchor="ctr">
              <a:noAutofit/>
            </a:bodyPr>
            <a:lstStyle/>
            <a:p>
              <a:pPr algn="ctr"/>
              <a:r>
                <a:rPr lang="en-US" sz="1400" b="1" dirty="0">
                  <a:solidFill>
                    <a:schemeClr val="bg1"/>
                  </a:solidFill>
                </a:rPr>
                <a:t>Collect</a:t>
              </a:r>
              <a:endParaRPr lang="en-ID" sz="1400" dirty="0">
                <a:solidFill>
                  <a:schemeClr val="bg1"/>
                </a:solidFill>
              </a:endParaRPr>
            </a:p>
          </p:txBody>
        </p:sp>
        <p:sp>
          <p:nvSpPr>
            <p:cNvPr id="1026" name="TextBox 1025">
              <a:extLst>
                <a:ext uri="{FF2B5EF4-FFF2-40B4-BE49-F238E27FC236}">
                  <a16:creationId xmlns:a16="http://schemas.microsoft.com/office/drawing/2014/main" id="{038D6003-8AB4-DF8A-C9F0-C40DC5A02B5E}"/>
                </a:ext>
              </a:extLst>
            </p:cNvPr>
            <p:cNvSpPr txBox="1"/>
            <p:nvPr/>
          </p:nvSpPr>
          <p:spPr>
            <a:xfrm>
              <a:off x="221899" y="3573557"/>
              <a:ext cx="2327391" cy="430887"/>
            </a:xfrm>
            <a:prstGeom prst="rect">
              <a:avLst/>
            </a:prstGeom>
            <a:noFill/>
          </p:spPr>
          <p:txBody>
            <a:bodyPr wrap="square">
              <a:spAutoFit/>
            </a:bodyPr>
            <a:lstStyle/>
            <a:p>
              <a:pPr algn="r"/>
              <a:r>
                <a:rPr lang="en-US" sz="1050" dirty="0"/>
                <a:t>Gather data using designed instruments and methods</a:t>
              </a:r>
              <a:endParaRPr lang="en-ID" sz="1050" dirty="0"/>
            </a:p>
          </p:txBody>
        </p:sp>
      </p:grpSp>
      <p:grpSp>
        <p:nvGrpSpPr>
          <p:cNvPr id="1027" name="Group 1026">
            <a:extLst>
              <a:ext uri="{FF2B5EF4-FFF2-40B4-BE49-F238E27FC236}">
                <a16:creationId xmlns:a16="http://schemas.microsoft.com/office/drawing/2014/main" id="{B1F1CC29-511A-B174-68D6-E26021914FC5}"/>
              </a:ext>
            </a:extLst>
          </p:cNvPr>
          <p:cNvGrpSpPr/>
          <p:nvPr/>
        </p:nvGrpSpPr>
        <p:grpSpPr>
          <a:xfrm>
            <a:off x="221899" y="4786491"/>
            <a:ext cx="3772294" cy="840877"/>
            <a:chOff x="221899" y="3163567"/>
            <a:chExt cx="3772294" cy="840877"/>
          </a:xfrm>
        </p:grpSpPr>
        <p:sp>
          <p:nvSpPr>
            <p:cNvPr id="1028" name="TextBox 1027">
              <a:extLst>
                <a:ext uri="{FF2B5EF4-FFF2-40B4-BE49-F238E27FC236}">
                  <a16:creationId xmlns:a16="http://schemas.microsoft.com/office/drawing/2014/main" id="{479C01D0-CD1B-2D9F-FBE6-55D6D856EDCC}"/>
                </a:ext>
              </a:extLst>
            </p:cNvPr>
            <p:cNvSpPr txBox="1"/>
            <p:nvPr/>
          </p:nvSpPr>
          <p:spPr>
            <a:xfrm>
              <a:off x="221899" y="3194188"/>
              <a:ext cx="1417715" cy="324994"/>
            </a:xfrm>
            <a:prstGeom prst="roundRect">
              <a:avLst/>
            </a:prstGeom>
            <a:gradFill flip="none" rotWithShape="1">
              <a:gsLst>
                <a:gs pos="0">
                  <a:srgbClr val="076B8D"/>
                </a:gs>
                <a:gs pos="100000">
                  <a:srgbClr val="0C8EA6"/>
                </a:gs>
              </a:gsLst>
              <a:lin ang="13500000" scaled="1"/>
              <a:tileRect/>
            </a:gradFill>
          </p:spPr>
          <p:txBody>
            <a:bodyPr wrap="none" anchor="ctr">
              <a:noAutofit/>
            </a:bodyPr>
            <a:lstStyle/>
            <a:p>
              <a:pPr algn="ctr"/>
              <a:r>
                <a:rPr lang="en-US" sz="1400" b="1" dirty="0">
                  <a:solidFill>
                    <a:schemeClr val="bg1"/>
                  </a:solidFill>
                </a:rPr>
                <a:t>Process</a:t>
              </a:r>
              <a:endParaRPr lang="en-ID" sz="1400" dirty="0">
                <a:solidFill>
                  <a:schemeClr val="bg1"/>
                </a:solidFill>
              </a:endParaRPr>
            </a:p>
          </p:txBody>
        </p:sp>
        <p:sp>
          <p:nvSpPr>
            <p:cNvPr id="1029" name="TextBox 1028">
              <a:extLst>
                <a:ext uri="{FF2B5EF4-FFF2-40B4-BE49-F238E27FC236}">
                  <a16:creationId xmlns:a16="http://schemas.microsoft.com/office/drawing/2014/main" id="{24F0630B-AFCB-756F-8160-F0B82E331E00}"/>
                </a:ext>
              </a:extLst>
            </p:cNvPr>
            <p:cNvSpPr txBox="1"/>
            <p:nvPr/>
          </p:nvSpPr>
          <p:spPr>
            <a:xfrm>
              <a:off x="1641714" y="3163567"/>
              <a:ext cx="2040891" cy="430887"/>
            </a:xfrm>
            <a:prstGeom prst="rect">
              <a:avLst/>
            </a:prstGeom>
            <a:noFill/>
          </p:spPr>
          <p:txBody>
            <a:bodyPr wrap="square">
              <a:spAutoFit/>
            </a:bodyPr>
            <a:lstStyle/>
            <a:p>
              <a:r>
                <a:rPr lang="en-US" sz="1050" dirty="0"/>
                <a:t>Validate, edit, integrate, and aggregate collected data</a:t>
              </a:r>
              <a:endParaRPr lang="en-ID" sz="1050" dirty="0"/>
            </a:p>
          </p:txBody>
        </p:sp>
        <p:sp>
          <p:nvSpPr>
            <p:cNvPr id="1031" name="TextBox 1030">
              <a:extLst>
                <a:ext uri="{FF2B5EF4-FFF2-40B4-BE49-F238E27FC236}">
                  <a16:creationId xmlns:a16="http://schemas.microsoft.com/office/drawing/2014/main" id="{3DF51ABC-7821-CD24-ACE6-0660A3C72A3B}"/>
                </a:ext>
              </a:extLst>
            </p:cNvPr>
            <p:cNvSpPr txBox="1"/>
            <p:nvPr/>
          </p:nvSpPr>
          <p:spPr>
            <a:xfrm>
              <a:off x="2576478" y="3625114"/>
              <a:ext cx="1417715" cy="324994"/>
            </a:xfrm>
            <a:prstGeom prst="roundRect">
              <a:avLst/>
            </a:prstGeom>
            <a:gradFill flip="none" rotWithShape="1">
              <a:gsLst>
                <a:gs pos="0">
                  <a:srgbClr val="076B8D"/>
                </a:gs>
                <a:gs pos="100000">
                  <a:srgbClr val="0C8EA6"/>
                </a:gs>
              </a:gsLst>
              <a:lin ang="13500000" scaled="1"/>
              <a:tileRect/>
            </a:gradFill>
          </p:spPr>
          <p:txBody>
            <a:bodyPr wrap="none" anchor="ctr">
              <a:noAutofit/>
            </a:bodyPr>
            <a:lstStyle/>
            <a:p>
              <a:pPr algn="ctr"/>
              <a:r>
                <a:rPr lang="en-US" sz="1400" b="1" dirty="0">
                  <a:solidFill>
                    <a:schemeClr val="bg1"/>
                  </a:solidFill>
                </a:rPr>
                <a:t>Analyze</a:t>
              </a:r>
              <a:endParaRPr lang="en-ID" sz="1400" dirty="0">
                <a:solidFill>
                  <a:schemeClr val="bg1"/>
                </a:solidFill>
              </a:endParaRPr>
            </a:p>
          </p:txBody>
        </p:sp>
        <p:sp>
          <p:nvSpPr>
            <p:cNvPr id="1032" name="TextBox 1031">
              <a:extLst>
                <a:ext uri="{FF2B5EF4-FFF2-40B4-BE49-F238E27FC236}">
                  <a16:creationId xmlns:a16="http://schemas.microsoft.com/office/drawing/2014/main" id="{BEB43CC2-1E0D-2024-6A05-BD8332EC8A39}"/>
                </a:ext>
              </a:extLst>
            </p:cNvPr>
            <p:cNvSpPr txBox="1"/>
            <p:nvPr/>
          </p:nvSpPr>
          <p:spPr>
            <a:xfrm>
              <a:off x="839119" y="3573557"/>
              <a:ext cx="1710171" cy="430887"/>
            </a:xfrm>
            <a:prstGeom prst="rect">
              <a:avLst/>
            </a:prstGeom>
            <a:noFill/>
          </p:spPr>
          <p:txBody>
            <a:bodyPr wrap="square">
              <a:spAutoFit/>
            </a:bodyPr>
            <a:lstStyle/>
            <a:p>
              <a:pPr algn="r"/>
              <a:r>
                <a:rPr lang="en-US" sz="1050" dirty="0"/>
                <a:t>Interpret data and prepare outputs</a:t>
              </a:r>
              <a:endParaRPr lang="en-ID" sz="1050" dirty="0"/>
            </a:p>
          </p:txBody>
        </p:sp>
      </p:grpSp>
      <p:grpSp>
        <p:nvGrpSpPr>
          <p:cNvPr id="1033" name="Group 1032">
            <a:extLst>
              <a:ext uri="{FF2B5EF4-FFF2-40B4-BE49-F238E27FC236}">
                <a16:creationId xmlns:a16="http://schemas.microsoft.com/office/drawing/2014/main" id="{EDA22412-D423-18C5-C677-E386B16133A8}"/>
              </a:ext>
            </a:extLst>
          </p:cNvPr>
          <p:cNvGrpSpPr/>
          <p:nvPr/>
        </p:nvGrpSpPr>
        <p:grpSpPr>
          <a:xfrm>
            <a:off x="221899" y="5614323"/>
            <a:ext cx="3772294" cy="825488"/>
            <a:chOff x="221899" y="3163567"/>
            <a:chExt cx="3772294" cy="825488"/>
          </a:xfrm>
        </p:grpSpPr>
        <p:sp>
          <p:nvSpPr>
            <p:cNvPr id="1034" name="TextBox 1033">
              <a:extLst>
                <a:ext uri="{FF2B5EF4-FFF2-40B4-BE49-F238E27FC236}">
                  <a16:creationId xmlns:a16="http://schemas.microsoft.com/office/drawing/2014/main" id="{48886736-634C-9710-9AFE-C59D96D5E49B}"/>
                </a:ext>
              </a:extLst>
            </p:cNvPr>
            <p:cNvSpPr txBox="1"/>
            <p:nvPr/>
          </p:nvSpPr>
          <p:spPr>
            <a:xfrm>
              <a:off x="221899" y="3194188"/>
              <a:ext cx="1417715" cy="324994"/>
            </a:xfrm>
            <a:prstGeom prst="roundRect">
              <a:avLst/>
            </a:prstGeom>
            <a:gradFill flip="none" rotWithShape="1">
              <a:gsLst>
                <a:gs pos="0">
                  <a:srgbClr val="076B8D"/>
                </a:gs>
                <a:gs pos="100000">
                  <a:srgbClr val="0C8EA6"/>
                </a:gs>
              </a:gsLst>
              <a:lin ang="13500000" scaled="1"/>
              <a:tileRect/>
            </a:gradFill>
          </p:spPr>
          <p:txBody>
            <a:bodyPr wrap="none" anchor="ctr">
              <a:noAutofit/>
            </a:bodyPr>
            <a:lstStyle/>
            <a:p>
              <a:pPr algn="ctr"/>
              <a:r>
                <a:rPr lang="en-US" sz="1400" b="1" dirty="0">
                  <a:solidFill>
                    <a:schemeClr val="bg1"/>
                  </a:solidFill>
                </a:rPr>
                <a:t>Disseminate</a:t>
              </a:r>
              <a:endParaRPr lang="en-ID" sz="1400" dirty="0">
                <a:solidFill>
                  <a:schemeClr val="bg1"/>
                </a:solidFill>
              </a:endParaRPr>
            </a:p>
          </p:txBody>
        </p:sp>
        <p:sp>
          <p:nvSpPr>
            <p:cNvPr id="1035" name="TextBox 1034">
              <a:extLst>
                <a:ext uri="{FF2B5EF4-FFF2-40B4-BE49-F238E27FC236}">
                  <a16:creationId xmlns:a16="http://schemas.microsoft.com/office/drawing/2014/main" id="{97BFEEAC-F5BC-306B-304A-B9F359396BBD}"/>
                </a:ext>
              </a:extLst>
            </p:cNvPr>
            <p:cNvSpPr txBox="1"/>
            <p:nvPr/>
          </p:nvSpPr>
          <p:spPr>
            <a:xfrm>
              <a:off x="1641714" y="3163567"/>
              <a:ext cx="2040891" cy="430887"/>
            </a:xfrm>
            <a:prstGeom prst="rect">
              <a:avLst/>
            </a:prstGeom>
            <a:noFill/>
          </p:spPr>
          <p:txBody>
            <a:bodyPr wrap="square">
              <a:spAutoFit/>
            </a:bodyPr>
            <a:lstStyle/>
            <a:p>
              <a:r>
                <a:rPr lang="en-US" sz="1050" dirty="0"/>
                <a:t>Publish and distribute statistical products</a:t>
              </a:r>
              <a:endParaRPr lang="en-ID" sz="1050" dirty="0"/>
            </a:p>
          </p:txBody>
        </p:sp>
        <p:sp>
          <p:nvSpPr>
            <p:cNvPr id="1036" name="TextBox 1035">
              <a:extLst>
                <a:ext uri="{FF2B5EF4-FFF2-40B4-BE49-F238E27FC236}">
                  <a16:creationId xmlns:a16="http://schemas.microsoft.com/office/drawing/2014/main" id="{B8A161BE-05A6-D7E3-3E7E-83E7E9CB219E}"/>
                </a:ext>
              </a:extLst>
            </p:cNvPr>
            <p:cNvSpPr txBox="1"/>
            <p:nvPr/>
          </p:nvSpPr>
          <p:spPr>
            <a:xfrm>
              <a:off x="2576478" y="3625114"/>
              <a:ext cx="1417715" cy="324994"/>
            </a:xfrm>
            <a:prstGeom prst="roundRect">
              <a:avLst/>
            </a:prstGeom>
            <a:gradFill flip="none" rotWithShape="1">
              <a:gsLst>
                <a:gs pos="0">
                  <a:srgbClr val="076B8D"/>
                </a:gs>
                <a:gs pos="100000">
                  <a:srgbClr val="0C8EA6"/>
                </a:gs>
              </a:gsLst>
              <a:lin ang="13500000" scaled="1"/>
              <a:tileRect/>
            </a:gradFill>
          </p:spPr>
          <p:txBody>
            <a:bodyPr wrap="none" anchor="ctr">
              <a:noAutofit/>
            </a:bodyPr>
            <a:lstStyle/>
            <a:p>
              <a:pPr algn="ctr"/>
              <a:r>
                <a:rPr lang="en-US" sz="1400" b="1" dirty="0">
                  <a:solidFill>
                    <a:schemeClr val="bg1"/>
                  </a:solidFill>
                </a:rPr>
                <a:t>Evaluate</a:t>
              </a:r>
              <a:endParaRPr lang="en-ID" sz="1400" dirty="0">
                <a:solidFill>
                  <a:schemeClr val="bg1"/>
                </a:solidFill>
              </a:endParaRPr>
            </a:p>
          </p:txBody>
        </p:sp>
        <p:sp>
          <p:nvSpPr>
            <p:cNvPr id="1037" name="TextBox 1036">
              <a:extLst>
                <a:ext uri="{FF2B5EF4-FFF2-40B4-BE49-F238E27FC236}">
                  <a16:creationId xmlns:a16="http://schemas.microsoft.com/office/drawing/2014/main" id="{629FB894-65DE-3D66-5D2C-5FC66F85460B}"/>
                </a:ext>
              </a:extLst>
            </p:cNvPr>
            <p:cNvSpPr txBox="1"/>
            <p:nvPr/>
          </p:nvSpPr>
          <p:spPr>
            <a:xfrm>
              <a:off x="315311" y="3573557"/>
              <a:ext cx="2233980" cy="415498"/>
            </a:xfrm>
            <a:prstGeom prst="rect">
              <a:avLst/>
            </a:prstGeom>
            <a:noFill/>
          </p:spPr>
          <p:txBody>
            <a:bodyPr wrap="square">
              <a:spAutoFit/>
            </a:bodyPr>
            <a:lstStyle/>
            <a:p>
              <a:pPr algn="r"/>
              <a:r>
                <a:rPr lang="en-US" sz="1050" dirty="0"/>
                <a:t>Assess the process and outputs for quality improvement</a:t>
              </a:r>
              <a:endParaRPr lang="en-ID" sz="1050" dirty="0"/>
            </a:p>
          </p:txBody>
        </p:sp>
      </p:grpSp>
      <p:sp>
        <p:nvSpPr>
          <p:cNvPr id="1038" name="TextBox 1037">
            <a:extLst>
              <a:ext uri="{FF2B5EF4-FFF2-40B4-BE49-F238E27FC236}">
                <a16:creationId xmlns:a16="http://schemas.microsoft.com/office/drawing/2014/main" id="{8D3AF781-565B-9054-86CB-0E4F6FA5CA74}"/>
              </a:ext>
            </a:extLst>
          </p:cNvPr>
          <p:cNvSpPr txBox="1"/>
          <p:nvPr/>
        </p:nvSpPr>
        <p:spPr>
          <a:xfrm>
            <a:off x="106856" y="3166504"/>
            <a:ext cx="228600" cy="369332"/>
          </a:xfrm>
          <a:prstGeom prst="rect">
            <a:avLst/>
          </a:prstGeom>
          <a:noFill/>
        </p:spPr>
        <p:txBody>
          <a:bodyPr wrap="square">
            <a:spAutoFit/>
          </a:bodyPr>
          <a:lstStyle/>
          <a:p>
            <a:pPr algn="ctr"/>
            <a:r>
              <a:rPr lang="en-US" b="1" dirty="0">
                <a:solidFill>
                  <a:schemeClr val="bg1"/>
                </a:solidFill>
                <a:effectLst>
                  <a:glow rad="101600">
                    <a:schemeClr val="accent1">
                      <a:lumMod val="50000"/>
                      <a:alpha val="60000"/>
                    </a:schemeClr>
                  </a:glow>
                </a:effectLst>
              </a:rPr>
              <a:t>1</a:t>
            </a:r>
            <a:endParaRPr lang="en-ID" b="1" dirty="0">
              <a:solidFill>
                <a:schemeClr val="bg1"/>
              </a:solidFill>
              <a:effectLst>
                <a:glow rad="101600">
                  <a:schemeClr val="accent1">
                    <a:lumMod val="50000"/>
                    <a:alpha val="60000"/>
                  </a:schemeClr>
                </a:glow>
              </a:effectLst>
            </a:endParaRPr>
          </a:p>
        </p:txBody>
      </p:sp>
      <p:sp>
        <p:nvSpPr>
          <p:cNvPr id="1039" name="TextBox 1038">
            <a:extLst>
              <a:ext uri="{FF2B5EF4-FFF2-40B4-BE49-F238E27FC236}">
                <a16:creationId xmlns:a16="http://schemas.microsoft.com/office/drawing/2014/main" id="{080D06F3-2F46-9392-6D88-7D4BE650615F}"/>
              </a:ext>
            </a:extLst>
          </p:cNvPr>
          <p:cNvSpPr txBox="1"/>
          <p:nvPr/>
        </p:nvSpPr>
        <p:spPr>
          <a:xfrm>
            <a:off x="2627338" y="3601422"/>
            <a:ext cx="228600" cy="369332"/>
          </a:xfrm>
          <a:prstGeom prst="rect">
            <a:avLst/>
          </a:prstGeom>
          <a:noFill/>
        </p:spPr>
        <p:txBody>
          <a:bodyPr wrap="square">
            <a:spAutoFit/>
          </a:bodyPr>
          <a:lstStyle/>
          <a:p>
            <a:pPr algn="ctr"/>
            <a:r>
              <a:rPr lang="en-US" b="1" dirty="0">
                <a:solidFill>
                  <a:schemeClr val="bg1"/>
                </a:solidFill>
                <a:effectLst>
                  <a:glow rad="101600">
                    <a:schemeClr val="accent1">
                      <a:lumMod val="50000"/>
                      <a:alpha val="60000"/>
                    </a:schemeClr>
                  </a:glow>
                </a:effectLst>
              </a:rPr>
              <a:t>2</a:t>
            </a:r>
            <a:endParaRPr lang="en-ID" b="1" dirty="0">
              <a:solidFill>
                <a:schemeClr val="bg1"/>
              </a:solidFill>
              <a:effectLst>
                <a:glow rad="101600">
                  <a:schemeClr val="accent1">
                    <a:lumMod val="50000"/>
                    <a:alpha val="60000"/>
                  </a:schemeClr>
                </a:glow>
              </a:effectLst>
            </a:endParaRPr>
          </a:p>
        </p:txBody>
      </p:sp>
      <p:sp>
        <p:nvSpPr>
          <p:cNvPr id="1040" name="TextBox 1039">
            <a:extLst>
              <a:ext uri="{FF2B5EF4-FFF2-40B4-BE49-F238E27FC236}">
                <a16:creationId xmlns:a16="http://schemas.microsoft.com/office/drawing/2014/main" id="{BCC34701-7396-F542-8415-CDFEBE45ED46}"/>
              </a:ext>
            </a:extLst>
          </p:cNvPr>
          <p:cNvSpPr txBox="1"/>
          <p:nvPr/>
        </p:nvSpPr>
        <p:spPr>
          <a:xfrm>
            <a:off x="132091" y="3975135"/>
            <a:ext cx="228600" cy="369332"/>
          </a:xfrm>
          <a:prstGeom prst="rect">
            <a:avLst/>
          </a:prstGeom>
          <a:noFill/>
        </p:spPr>
        <p:txBody>
          <a:bodyPr wrap="square">
            <a:spAutoFit/>
          </a:bodyPr>
          <a:lstStyle/>
          <a:p>
            <a:pPr algn="ctr"/>
            <a:r>
              <a:rPr lang="en-US" b="1" dirty="0">
                <a:solidFill>
                  <a:schemeClr val="bg1"/>
                </a:solidFill>
                <a:effectLst>
                  <a:glow rad="101600">
                    <a:schemeClr val="accent1">
                      <a:lumMod val="50000"/>
                      <a:alpha val="60000"/>
                    </a:schemeClr>
                  </a:glow>
                </a:effectLst>
              </a:rPr>
              <a:t>3</a:t>
            </a:r>
            <a:endParaRPr lang="en-ID" b="1" dirty="0">
              <a:solidFill>
                <a:schemeClr val="bg1"/>
              </a:solidFill>
              <a:effectLst>
                <a:glow rad="101600">
                  <a:schemeClr val="accent1">
                    <a:lumMod val="50000"/>
                    <a:alpha val="60000"/>
                  </a:schemeClr>
                </a:glow>
              </a:effectLst>
            </a:endParaRPr>
          </a:p>
        </p:txBody>
      </p:sp>
      <p:sp>
        <p:nvSpPr>
          <p:cNvPr id="1041" name="TextBox 1040">
            <a:extLst>
              <a:ext uri="{FF2B5EF4-FFF2-40B4-BE49-F238E27FC236}">
                <a16:creationId xmlns:a16="http://schemas.microsoft.com/office/drawing/2014/main" id="{B1D22C4C-FF81-E6BB-F3EA-3D0289DF4C26}"/>
              </a:ext>
            </a:extLst>
          </p:cNvPr>
          <p:cNvSpPr txBox="1"/>
          <p:nvPr/>
        </p:nvSpPr>
        <p:spPr>
          <a:xfrm>
            <a:off x="132091" y="4794943"/>
            <a:ext cx="228600" cy="369332"/>
          </a:xfrm>
          <a:prstGeom prst="rect">
            <a:avLst/>
          </a:prstGeom>
          <a:noFill/>
        </p:spPr>
        <p:txBody>
          <a:bodyPr wrap="square">
            <a:spAutoFit/>
          </a:bodyPr>
          <a:lstStyle/>
          <a:p>
            <a:pPr algn="ctr"/>
            <a:r>
              <a:rPr lang="en-US" b="1" dirty="0">
                <a:solidFill>
                  <a:schemeClr val="bg1"/>
                </a:solidFill>
                <a:effectLst>
                  <a:glow rad="101600">
                    <a:schemeClr val="accent1">
                      <a:lumMod val="50000"/>
                      <a:alpha val="60000"/>
                    </a:schemeClr>
                  </a:glow>
                </a:effectLst>
              </a:rPr>
              <a:t>5</a:t>
            </a:r>
            <a:endParaRPr lang="en-ID" b="1" dirty="0">
              <a:solidFill>
                <a:schemeClr val="bg1"/>
              </a:solidFill>
              <a:effectLst>
                <a:glow rad="101600">
                  <a:schemeClr val="accent1">
                    <a:lumMod val="50000"/>
                    <a:alpha val="60000"/>
                  </a:schemeClr>
                </a:glow>
              </a:effectLst>
            </a:endParaRPr>
          </a:p>
        </p:txBody>
      </p:sp>
      <p:sp>
        <p:nvSpPr>
          <p:cNvPr id="1042" name="TextBox 1041">
            <a:extLst>
              <a:ext uri="{FF2B5EF4-FFF2-40B4-BE49-F238E27FC236}">
                <a16:creationId xmlns:a16="http://schemas.microsoft.com/office/drawing/2014/main" id="{F0E34F80-AE62-5798-C439-132AB26A212D}"/>
              </a:ext>
            </a:extLst>
          </p:cNvPr>
          <p:cNvSpPr txBox="1"/>
          <p:nvPr/>
        </p:nvSpPr>
        <p:spPr>
          <a:xfrm>
            <a:off x="132091" y="5619144"/>
            <a:ext cx="228600" cy="369332"/>
          </a:xfrm>
          <a:prstGeom prst="rect">
            <a:avLst/>
          </a:prstGeom>
          <a:noFill/>
        </p:spPr>
        <p:txBody>
          <a:bodyPr wrap="square">
            <a:spAutoFit/>
          </a:bodyPr>
          <a:lstStyle/>
          <a:p>
            <a:pPr algn="ctr"/>
            <a:r>
              <a:rPr lang="en-US" b="1" dirty="0">
                <a:solidFill>
                  <a:schemeClr val="bg1"/>
                </a:solidFill>
                <a:effectLst>
                  <a:glow rad="101600">
                    <a:schemeClr val="accent1">
                      <a:lumMod val="50000"/>
                      <a:alpha val="60000"/>
                    </a:schemeClr>
                  </a:glow>
                </a:effectLst>
              </a:rPr>
              <a:t>7</a:t>
            </a:r>
            <a:endParaRPr lang="en-ID" b="1" dirty="0">
              <a:solidFill>
                <a:schemeClr val="bg1"/>
              </a:solidFill>
              <a:effectLst>
                <a:glow rad="101600">
                  <a:schemeClr val="accent1">
                    <a:lumMod val="50000"/>
                    <a:alpha val="60000"/>
                  </a:schemeClr>
                </a:glow>
              </a:effectLst>
            </a:endParaRPr>
          </a:p>
        </p:txBody>
      </p:sp>
      <p:sp>
        <p:nvSpPr>
          <p:cNvPr id="1043" name="TextBox 1042">
            <a:extLst>
              <a:ext uri="{FF2B5EF4-FFF2-40B4-BE49-F238E27FC236}">
                <a16:creationId xmlns:a16="http://schemas.microsoft.com/office/drawing/2014/main" id="{54498146-8AF3-C17E-C23C-1C75503FC55E}"/>
              </a:ext>
            </a:extLst>
          </p:cNvPr>
          <p:cNvSpPr txBox="1"/>
          <p:nvPr/>
        </p:nvSpPr>
        <p:spPr>
          <a:xfrm>
            <a:off x="2627338" y="4414983"/>
            <a:ext cx="228600" cy="369332"/>
          </a:xfrm>
          <a:prstGeom prst="rect">
            <a:avLst/>
          </a:prstGeom>
          <a:noFill/>
        </p:spPr>
        <p:txBody>
          <a:bodyPr wrap="square">
            <a:spAutoFit/>
          </a:bodyPr>
          <a:lstStyle/>
          <a:p>
            <a:pPr algn="ctr"/>
            <a:r>
              <a:rPr lang="en-US" b="1" dirty="0">
                <a:solidFill>
                  <a:schemeClr val="bg1"/>
                </a:solidFill>
                <a:effectLst>
                  <a:glow rad="101600">
                    <a:schemeClr val="accent1">
                      <a:lumMod val="50000"/>
                      <a:alpha val="60000"/>
                    </a:schemeClr>
                  </a:glow>
                </a:effectLst>
              </a:rPr>
              <a:t>4</a:t>
            </a:r>
            <a:endParaRPr lang="en-ID" b="1" dirty="0">
              <a:solidFill>
                <a:schemeClr val="bg1"/>
              </a:solidFill>
              <a:effectLst>
                <a:glow rad="101600">
                  <a:schemeClr val="accent1">
                    <a:lumMod val="50000"/>
                    <a:alpha val="60000"/>
                  </a:schemeClr>
                </a:glow>
              </a:effectLst>
            </a:endParaRPr>
          </a:p>
        </p:txBody>
      </p:sp>
      <p:sp>
        <p:nvSpPr>
          <p:cNvPr id="1044" name="TextBox 1043">
            <a:extLst>
              <a:ext uri="{FF2B5EF4-FFF2-40B4-BE49-F238E27FC236}">
                <a16:creationId xmlns:a16="http://schemas.microsoft.com/office/drawing/2014/main" id="{114F5A98-1084-5FBE-C43D-F7831B644EEB}"/>
              </a:ext>
            </a:extLst>
          </p:cNvPr>
          <p:cNvSpPr txBox="1"/>
          <p:nvPr/>
        </p:nvSpPr>
        <p:spPr>
          <a:xfrm>
            <a:off x="2627338" y="5230012"/>
            <a:ext cx="228600" cy="369332"/>
          </a:xfrm>
          <a:prstGeom prst="rect">
            <a:avLst/>
          </a:prstGeom>
          <a:noFill/>
        </p:spPr>
        <p:txBody>
          <a:bodyPr wrap="square">
            <a:spAutoFit/>
          </a:bodyPr>
          <a:lstStyle/>
          <a:p>
            <a:pPr algn="ctr"/>
            <a:r>
              <a:rPr lang="en-US" b="1" dirty="0">
                <a:solidFill>
                  <a:schemeClr val="bg1"/>
                </a:solidFill>
                <a:effectLst>
                  <a:glow rad="101600">
                    <a:schemeClr val="accent1">
                      <a:lumMod val="50000"/>
                      <a:alpha val="60000"/>
                    </a:schemeClr>
                  </a:glow>
                </a:effectLst>
              </a:rPr>
              <a:t>6</a:t>
            </a:r>
            <a:endParaRPr lang="en-ID" b="1" dirty="0">
              <a:solidFill>
                <a:schemeClr val="bg1"/>
              </a:solidFill>
              <a:effectLst>
                <a:glow rad="101600">
                  <a:schemeClr val="accent1">
                    <a:lumMod val="50000"/>
                    <a:alpha val="60000"/>
                  </a:schemeClr>
                </a:glow>
              </a:effectLst>
            </a:endParaRPr>
          </a:p>
        </p:txBody>
      </p:sp>
      <p:sp>
        <p:nvSpPr>
          <p:cNvPr id="1045" name="TextBox 1044">
            <a:extLst>
              <a:ext uri="{FF2B5EF4-FFF2-40B4-BE49-F238E27FC236}">
                <a16:creationId xmlns:a16="http://schemas.microsoft.com/office/drawing/2014/main" id="{2F19EEDD-9AE7-8B8E-4BF4-8B96BFA00D4E}"/>
              </a:ext>
            </a:extLst>
          </p:cNvPr>
          <p:cNvSpPr txBox="1"/>
          <p:nvPr/>
        </p:nvSpPr>
        <p:spPr>
          <a:xfrm>
            <a:off x="2627338" y="6047396"/>
            <a:ext cx="228600" cy="369332"/>
          </a:xfrm>
          <a:prstGeom prst="rect">
            <a:avLst/>
          </a:prstGeom>
          <a:noFill/>
        </p:spPr>
        <p:txBody>
          <a:bodyPr wrap="square">
            <a:spAutoFit/>
          </a:bodyPr>
          <a:lstStyle/>
          <a:p>
            <a:pPr algn="ctr"/>
            <a:r>
              <a:rPr lang="en-US" b="1" dirty="0">
                <a:solidFill>
                  <a:schemeClr val="bg1"/>
                </a:solidFill>
                <a:effectLst>
                  <a:glow rad="101600">
                    <a:schemeClr val="accent1">
                      <a:lumMod val="50000"/>
                      <a:alpha val="60000"/>
                    </a:schemeClr>
                  </a:glow>
                </a:effectLst>
              </a:rPr>
              <a:t>8</a:t>
            </a:r>
            <a:endParaRPr lang="en-ID" b="1" dirty="0">
              <a:solidFill>
                <a:schemeClr val="bg1"/>
              </a:solidFill>
              <a:effectLst>
                <a:glow rad="101600">
                  <a:schemeClr val="accent1">
                    <a:lumMod val="50000"/>
                    <a:alpha val="60000"/>
                  </a:schemeClr>
                </a:glow>
              </a:effectLst>
            </a:endParaRPr>
          </a:p>
        </p:txBody>
      </p:sp>
      <p:sp>
        <p:nvSpPr>
          <p:cNvPr id="1047" name="TextBox 1046">
            <a:extLst>
              <a:ext uri="{FF2B5EF4-FFF2-40B4-BE49-F238E27FC236}">
                <a16:creationId xmlns:a16="http://schemas.microsoft.com/office/drawing/2014/main" id="{71668EBA-A328-95E7-B073-ECC28091D81B}"/>
              </a:ext>
            </a:extLst>
          </p:cNvPr>
          <p:cNvSpPr txBox="1"/>
          <p:nvPr/>
        </p:nvSpPr>
        <p:spPr>
          <a:xfrm>
            <a:off x="8543925" y="6605707"/>
            <a:ext cx="3648075" cy="246221"/>
          </a:xfrm>
          <a:prstGeom prst="rect">
            <a:avLst/>
          </a:prstGeom>
          <a:noFill/>
        </p:spPr>
        <p:txBody>
          <a:bodyPr wrap="square">
            <a:spAutoFit/>
          </a:bodyPr>
          <a:lstStyle/>
          <a:p>
            <a:r>
              <a:rPr lang="en-US" sz="1000" dirty="0"/>
              <a:t>Ministry of Maritime Affairs and Fisheries , 2025</a:t>
            </a:r>
            <a:endParaRPr lang="en-ID" sz="1000" dirty="0"/>
          </a:p>
        </p:txBody>
      </p:sp>
    </p:spTree>
    <p:extLst>
      <p:ext uri="{BB962C8B-B14F-4D97-AF65-F5344CB8AC3E}">
        <p14:creationId xmlns:p14="http://schemas.microsoft.com/office/powerpoint/2010/main" val="440185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880248-31CD-4028-8CAD-786397F9BA4E}"/>
              </a:ext>
            </a:extLst>
          </p:cNvPr>
          <p:cNvSpPr txBox="1"/>
          <p:nvPr/>
        </p:nvSpPr>
        <p:spPr>
          <a:xfrm>
            <a:off x="4087714" y="2505670"/>
            <a:ext cx="4016571" cy="923330"/>
          </a:xfrm>
          <a:prstGeom prst="rect">
            <a:avLst/>
          </a:prstGeom>
          <a:noFill/>
        </p:spPr>
        <p:txBody>
          <a:bodyPr wrap="square">
            <a:spAutoFit/>
          </a:bodyPr>
          <a:lstStyle/>
          <a:p>
            <a:r>
              <a:rPr lang="fi-FI" sz="5400" b="1" dirty="0">
                <a:gradFill>
                  <a:gsLst>
                    <a:gs pos="0">
                      <a:schemeClr val="accent6">
                        <a:lumMod val="50000"/>
                      </a:schemeClr>
                    </a:gs>
                    <a:gs pos="100000">
                      <a:srgbClr val="0C8EA6"/>
                    </a:gs>
                  </a:gsLst>
                  <a:path path="circle">
                    <a:fillToRect l="100000" t="100000"/>
                  </a:path>
                </a:gradFill>
              </a:rPr>
              <a:t>Thank You</a:t>
            </a:r>
            <a:endParaRPr lang="fi-FI" sz="5400" b="1" baseline="30000" dirty="0">
              <a:gradFill>
                <a:gsLst>
                  <a:gs pos="0">
                    <a:schemeClr val="accent6">
                      <a:lumMod val="50000"/>
                    </a:schemeClr>
                  </a:gs>
                  <a:gs pos="100000">
                    <a:srgbClr val="0C8EA6"/>
                  </a:gs>
                </a:gsLst>
                <a:path path="circle">
                  <a:fillToRect l="100000" t="100000"/>
                </a:path>
              </a:gradFill>
            </a:endParaRPr>
          </a:p>
        </p:txBody>
      </p:sp>
    </p:spTree>
    <p:extLst>
      <p:ext uri="{BB962C8B-B14F-4D97-AF65-F5344CB8AC3E}">
        <p14:creationId xmlns:p14="http://schemas.microsoft.com/office/powerpoint/2010/main" val="355696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A5A835-B54A-BC35-390A-4F75887598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4" name="Title 3">
            <a:extLst>
              <a:ext uri="{FF2B5EF4-FFF2-40B4-BE49-F238E27FC236}">
                <a16:creationId xmlns:a16="http://schemas.microsoft.com/office/drawing/2014/main" id="{C003F163-AA42-20EA-BBA7-C80DBD6FCE24}"/>
              </a:ext>
            </a:extLst>
          </p:cNvPr>
          <p:cNvSpPr>
            <a:spLocks noGrp="1"/>
          </p:cNvSpPr>
          <p:nvPr>
            <p:ph type="title"/>
          </p:nvPr>
        </p:nvSpPr>
        <p:spPr/>
        <p:txBody>
          <a:bodyPr/>
          <a:lstStyle/>
          <a:p>
            <a:pPr algn="ctr"/>
            <a:r>
              <a:rPr lang="en-US" dirty="0"/>
              <a:t>Term of Reference</a:t>
            </a:r>
            <a:endParaRPr lang="en-ID" dirty="0"/>
          </a:p>
        </p:txBody>
      </p:sp>
      <p:sp>
        <p:nvSpPr>
          <p:cNvPr id="3" name="TextBox 2">
            <a:extLst>
              <a:ext uri="{FF2B5EF4-FFF2-40B4-BE49-F238E27FC236}">
                <a16:creationId xmlns:a16="http://schemas.microsoft.com/office/drawing/2014/main" id="{B2D13B0E-0F0A-B527-4B53-4D596BE3A264}"/>
              </a:ext>
            </a:extLst>
          </p:cNvPr>
          <p:cNvSpPr txBox="1"/>
          <p:nvPr/>
        </p:nvSpPr>
        <p:spPr>
          <a:xfrm>
            <a:off x="314325" y="1397675"/>
            <a:ext cx="2905125" cy="2031325"/>
          </a:xfrm>
          <a:prstGeom prst="rect">
            <a:avLst/>
          </a:prstGeom>
          <a:noFill/>
        </p:spPr>
        <p:txBody>
          <a:bodyPr wrap="square">
            <a:spAutoFit/>
          </a:bodyPr>
          <a:lstStyle/>
          <a:p>
            <a:r>
              <a:rPr lang="en-US" dirty="0"/>
              <a:t>small-scale marine fisheries face complex and dynamic issues including </a:t>
            </a:r>
          </a:p>
          <a:p>
            <a:pPr marL="342900" indent="-342900">
              <a:buFont typeface="+mj-lt"/>
              <a:buAutoNum type="arabicPeriod"/>
            </a:pPr>
            <a:r>
              <a:rPr lang="en-US" dirty="0"/>
              <a:t>ecosystem health, </a:t>
            </a:r>
          </a:p>
          <a:p>
            <a:pPr marL="342900" indent="-342900">
              <a:buFont typeface="+mj-lt"/>
              <a:buAutoNum type="arabicPeriod"/>
            </a:pPr>
            <a:r>
              <a:rPr lang="en-US" dirty="0"/>
              <a:t>social justice, </a:t>
            </a:r>
          </a:p>
          <a:p>
            <a:pPr marL="342900" indent="-342900">
              <a:buFont typeface="+mj-lt"/>
              <a:buAutoNum type="arabicPeriod"/>
            </a:pPr>
            <a:r>
              <a:rPr lang="en-US" dirty="0"/>
              <a:t>livelihood, and </a:t>
            </a:r>
          </a:p>
          <a:p>
            <a:pPr marL="342900" indent="-342900">
              <a:buFont typeface="+mj-lt"/>
              <a:buAutoNum type="arabicPeriod"/>
            </a:pPr>
            <a:r>
              <a:rPr lang="en-US" dirty="0"/>
              <a:t>food security. </a:t>
            </a:r>
            <a:endParaRPr lang="en-ID" dirty="0"/>
          </a:p>
        </p:txBody>
      </p:sp>
      <p:sp>
        <p:nvSpPr>
          <p:cNvPr id="5" name="TextBox 4">
            <a:extLst>
              <a:ext uri="{FF2B5EF4-FFF2-40B4-BE49-F238E27FC236}">
                <a16:creationId xmlns:a16="http://schemas.microsoft.com/office/drawing/2014/main" id="{E3E10AFE-8F59-3D09-CE03-CFD41AB065CD}"/>
              </a:ext>
            </a:extLst>
          </p:cNvPr>
          <p:cNvSpPr txBox="1"/>
          <p:nvPr/>
        </p:nvSpPr>
        <p:spPr>
          <a:xfrm>
            <a:off x="171450" y="3607475"/>
            <a:ext cx="2905125" cy="2031325"/>
          </a:xfrm>
          <a:prstGeom prst="rect">
            <a:avLst/>
          </a:prstGeom>
          <a:noFill/>
        </p:spPr>
        <p:txBody>
          <a:bodyPr wrap="square">
            <a:spAutoFit/>
          </a:bodyPr>
          <a:lstStyle/>
          <a:p>
            <a:r>
              <a:rPr lang="en-US" dirty="0"/>
              <a:t>sustainable fisheries management which will</a:t>
            </a:r>
          </a:p>
          <a:p>
            <a:pPr marL="342900" indent="-342900">
              <a:buFont typeface="+mj-lt"/>
              <a:buAutoNum type="arabicPeriod"/>
            </a:pPr>
            <a:r>
              <a:rPr lang="en-US" dirty="0"/>
              <a:t>enhance the contribution of fisheries to food security</a:t>
            </a:r>
          </a:p>
          <a:p>
            <a:pPr marL="342900" indent="-342900">
              <a:buFont typeface="+mj-lt"/>
              <a:buAutoNum type="arabicPeriod"/>
            </a:pPr>
            <a:r>
              <a:rPr lang="en-US" dirty="0"/>
              <a:t>better livelihood of the peoples of the region.</a:t>
            </a:r>
            <a:endParaRPr lang="en-ID" dirty="0"/>
          </a:p>
        </p:txBody>
      </p:sp>
      <p:sp>
        <p:nvSpPr>
          <p:cNvPr id="6" name="TextBox 5">
            <a:extLst>
              <a:ext uri="{FF2B5EF4-FFF2-40B4-BE49-F238E27FC236}">
                <a16:creationId xmlns:a16="http://schemas.microsoft.com/office/drawing/2014/main" id="{BB4C8A50-7BB0-87B4-6DF5-C1814EB2C41F}"/>
              </a:ext>
            </a:extLst>
          </p:cNvPr>
          <p:cNvSpPr txBox="1"/>
          <p:nvPr/>
        </p:nvSpPr>
        <p:spPr>
          <a:xfrm>
            <a:off x="3736629" y="1397675"/>
            <a:ext cx="7188546" cy="2031325"/>
          </a:xfrm>
          <a:prstGeom prst="rect">
            <a:avLst/>
          </a:prstGeom>
          <a:noFill/>
        </p:spPr>
        <p:txBody>
          <a:bodyPr wrap="square">
            <a:spAutoFit/>
          </a:bodyPr>
          <a:lstStyle/>
          <a:p>
            <a:r>
              <a:rPr lang="en-US" dirty="0"/>
              <a:t>1. Technical fisheries data from small-scale marine fisheries</a:t>
            </a:r>
          </a:p>
          <a:p>
            <a:r>
              <a:rPr lang="en-US" dirty="0"/>
              <a:t>2. commercial fisheries data </a:t>
            </a:r>
          </a:p>
          <a:p>
            <a:r>
              <a:rPr lang="en-US" dirty="0"/>
              <a:t>is an essential scientific database to </a:t>
            </a:r>
          </a:p>
          <a:p>
            <a:pPr marL="342900" indent="-342900">
              <a:buAutoNum type="arabicPeriod"/>
            </a:pPr>
            <a:r>
              <a:rPr lang="en-US" dirty="0"/>
              <a:t>assess the status of fishery resources, </a:t>
            </a:r>
          </a:p>
          <a:p>
            <a:pPr marL="342900" indent="-342900">
              <a:buAutoNum type="arabicPeriod"/>
            </a:pPr>
            <a:r>
              <a:rPr lang="en-US" dirty="0"/>
              <a:t>providing a more accurate assessment </a:t>
            </a:r>
          </a:p>
          <a:p>
            <a:r>
              <a:rPr lang="en-US" dirty="0"/>
              <a:t>leading to appropriate fishery management measures establishment for </a:t>
            </a:r>
            <a:r>
              <a:rPr lang="en-US" b="1" dirty="0">
                <a:solidFill>
                  <a:srgbClr val="0070C0"/>
                </a:solidFill>
              </a:rPr>
              <a:t>sustainable fisheries </a:t>
            </a:r>
            <a:r>
              <a:rPr lang="en-US" dirty="0"/>
              <a:t>among AMS</a:t>
            </a:r>
            <a:endParaRPr lang="en-ID" dirty="0"/>
          </a:p>
        </p:txBody>
      </p:sp>
      <p:sp>
        <p:nvSpPr>
          <p:cNvPr id="7" name="TextBox 6">
            <a:extLst>
              <a:ext uri="{FF2B5EF4-FFF2-40B4-BE49-F238E27FC236}">
                <a16:creationId xmlns:a16="http://schemas.microsoft.com/office/drawing/2014/main" id="{FE862BEB-CEE8-B562-40B3-C13EE7B8A179}"/>
              </a:ext>
            </a:extLst>
          </p:cNvPr>
          <p:cNvSpPr txBox="1"/>
          <p:nvPr/>
        </p:nvSpPr>
        <p:spPr>
          <a:xfrm>
            <a:off x="3736629" y="3607474"/>
            <a:ext cx="7188546" cy="2585323"/>
          </a:xfrm>
          <a:prstGeom prst="rect">
            <a:avLst/>
          </a:prstGeom>
          <a:noFill/>
        </p:spPr>
        <p:txBody>
          <a:bodyPr wrap="square">
            <a:spAutoFit/>
          </a:bodyPr>
          <a:lstStyle/>
          <a:p>
            <a:r>
              <a:rPr lang="en-US" dirty="0"/>
              <a:t>the project’s objectives are:</a:t>
            </a:r>
          </a:p>
          <a:p>
            <a:pPr marL="342900" indent="-342900">
              <a:buFont typeface="+mj-lt"/>
              <a:buAutoNum type="arabicPeriod"/>
            </a:pPr>
            <a:r>
              <a:rPr lang="en-US" dirty="0"/>
              <a:t>To improve </a:t>
            </a:r>
            <a:r>
              <a:rPr lang="en-US" b="1" dirty="0">
                <a:solidFill>
                  <a:srgbClr val="0070C0"/>
                </a:solidFill>
              </a:rPr>
              <a:t>data collection and records </a:t>
            </a:r>
            <a:r>
              <a:rPr lang="en-US" dirty="0"/>
              <a:t>of small-scale marine fisheries for sustainable fisheries management;</a:t>
            </a:r>
          </a:p>
          <a:p>
            <a:pPr marL="342900" indent="-342900">
              <a:buFont typeface="+mj-lt"/>
              <a:buAutoNum type="arabicPeriod"/>
            </a:pPr>
            <a:r>
              <a:rPr lang="en-US" dirty="0"/>
              <a:t>To serve as a forum for AMS </a:t>
            </a:r>
            <a:r>
              <a:rPr lang="en-US" b="1" dirty="0">
                <a:solidFill>
                  <a:srgbClr val="0070C0"/>
                </a:solidFill>
                <a:highlight>
                  <a:srgbClr val="FFFF00"/>
                </a:highlight>
              </a:rPr>
              <a:t>to identify and exchange best practices, lessons learned and experiences</a:t>
            </a:r>
            <a:r>
              <a:rPr lang="en-US" dirty="0"/>
              <a:t> in small-scale marine fisheries </a:t>
            </a:r>
            <a:r>
              <a:rPr lang="en-US" b="1" dirty="0">
                <a:solidFill>
                  <a:srgbClr val="0070C0"/>
                </a:solidFill>
              </a:rPr>
              <a:t>data collection and analysis</a:t>
            </a:r>
            <a:r>
              <a:rPr lang="en-US" dirty="0"/>
              <a:t> as a tool to promote sustainable fisheries in the region; and</a:t>
            </a:r>
          </a:p>
          <a:p>
            <a:pPr marL="342900" indent="-342900">
              <a:buFont typeface="+mj-lt"/>
              <a:buAutoNum type="arabicPeriod"/>
            </a:pPr>
            <a:r>
              <a:rPr lang="en-US" dirty="0"/>
              <a:t>To </a:t>
            </a:r>
            <a:r>
              <a:rPr lang="en-US" b="1" dirty="0">
                <a:solidFill>
                  <a:srgbClr val="0070C0"/>
                </a:solidFill>
              </a:rPr>
              <a:t>strengthen networking and close coordination </a:t>
            </a:r>
            <a:r>
              <a:rPr lang="en-US" dirty="0"/>
              <a:t>of fishery sector among AMS.</a:t>
            </a:r>
            <a:endParaRPr lang="en-ID" dirty="0"/>
          </a:p>
        </p:txBody>
      </p:sp>
    </p:spTree>
    <p:extLst>
      <p:ext uri="{BB962C8B-B14F-4D97-AF65-F5344CB8AC3E}">
        <p14:creationId xmlns:p14="http://schemas.microsoft.com/office/powerpoint/2010/main" val="1363422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CB4BAE-7DEB-141B-F1C3-521EB77741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3" name="Title 2">
            <a:extLst>
              <a:ext uri="{FF2B5EF4-FFF2-40B4-BE49-F238E27FC236}">
                <a16:creationId xmlns:a16="http://schemas.microsoft.com/office/drawing/2014/main" id="{0974C0E5-D51E-0192-5345-1598E4E291E4}"/>
              </a:ext>
            </a:extLst>
          </p:cNvPr>
          <p:cNvSpPr>
            <a:spLocks noGrp="1"/>
          </p:cNvSpPr>
          <p:nvPr>
            <p:ph type="title"/>
          </p:nvPr>
        </p:nvSpPr>
        <p:spPr/>
        <p:txBody>
          <a:bodyPr/>
          <a:lstStyle/>
          <a:p>
            <a:endParaRPr lang="en-ID"/>
          </a:p>
        </p:txBody>
      </p:sp>
      <p:pic>
        <p:nvPicPr>
          <p:cNvPr id="5" name="Picture 4">
            <a:extLst>
              <a:ext uri="{FF2B5EF4-FFF2-40B4-BE49-F238E27FC236}">
                <a16:creationId xmlns:a16="http://schemas.microsoft.com/office/drawing/2014/main" id="{2A517745-30F4-08EB-11E3-5A45417102C7}"/>
              </a:ext>
            </a:extLst>
          </p:cNvPr>
          <p:cNvPicPr>
            <a:picLocks noChangeAspect="1"/>
          </p:cNvPicPr>
          <p:nvPr/>
        </p:nvPicPr>
        <p:blipFill>
          <a:blip r:embed="rId2"/>
          <a:stretch>
            <a:fillRect/>
          </a:stretch>
        </p:blipFill>
        <p:spPr>
          <a:xfrm>
            <a:off x="1397734" y="1539620"/>
            <a:ext cx="7506086" cy="4953255"/>
          </a:xfrm>
          <a:prstGeom prst="rect">
            <a:avLst/>
          </a:prstGeom>
        </p:spPr>
      </p:pic>
    </p:spTree>
    <p:extLst>
      <p:ext uri="{BB962C8B-B14F-4D97-AF65-F5344CB8AC3E}">
        <p14:creationId xmlns:p14="http://schemas.microsoft.com/office/powerpoint/2010/main" val="2393999509"/>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4214</TotalTime>
  <Words>4553</Words>
  <Application>Microsoft Office PowerPoint</Application>
  <PresentationFormat>Widescreen</PresentationFormat>
  <Paragraphs>407</Paragraphs>
  <Slides>28</Slides>
  <Notes>11</Notes>
  <HiddenSlides>21</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1_Office Theme</vt:lpstr>
      <vt:lpstr>PowerPoint Presentation</vt:lpstr>
      <vt:lpstr>ASEAN is home to one of the world's largest marine and fisheries wealths, as well as the largest population that relies on it</vt:lpstr>
      <vt:lpstr>However, various challenges are still faced and have a direct impact on the welfare of vulnerable communities.</vt:lpstr>
      <vt:lpstr>To protect marine ecosystems and uphold cultural values, the Indonesian government supports the revitalization of the 'Sasi' customary law from Eastern Indonesia</vt:lpstr>
      <vt:lpstr>The Ministry of Marine Affairs and Fisheries created the KUSUKA program to record Fisheries Business Actors</vt:lpstr>
      <vt:lpstr>Fisheries Data Collection Aligned with GSBPM by the Ministry of Marine Affairs and Fisheries</vt:lpstr>
      <vt:lpstr>PowerPoint Presentation</vt:lpstr>
      <vt:lpstr>Term of Reference</vt:lpstr>
      <vt:lpstr>PowerPoint Presentation</vt:lpstr>
      <vt:lpstr>PowerPoint Presentation</vt:lpstr>
      <vt:lpstr>PowerPoint Presentation</vt:lpstr>
      <vt:lpstr>Peningkatan Kapasitas UPI</vt:lpstr>
      <vt:lpstr>KMNP</vt:lpstr>
      <vt:lpstr>Upaya pemerintah dalam mengelola perikanan skala kecil Berbasis kearifan lokal</vt:lpstr>
      <vt:lpstr>KUSUKA</vt:lpstr>
      <vt:lpstr>Small-scale fisheries management have become one of the major concerns to be addressed in the ASEAN Blue Economy Framework</vt:lpstr>
      <vt:lpstr>PowerPoint Presentation</vt:lpstr>
      <vt:lpstr>PowerPoint Presentation</vt:lpstr>
      <vt:lpstr>PowerPoint Presentation</vt:lpstr>
      <vt:lpstr>RPJMN</vt:lpstr>
      <vt:lpstr>PowerPoint Presentation</vt:lpstr>
      <vt:lpstr>Nilai Tukar Nelayan</vt:lpstr>
      <vt:lpstr>Issues and challenges faced by Indonesia's fisheries sector</vt:lpstr>
      <vt:lpstr>The direction of marine capture fisheries and aquaculture development</vt:lpstr>
      <vt:lpstr>Update on Issues and Challenges of small-scale fisheries in Indonesia</vt:lpstr>
      <vt:lpstr>Policy Direction of Indonesia Blue Economy</vt:lpstr>
      <vt:lpstr>PowerPoint Presentation</vt:lpstr>
      <vt:lpstr>Salah satu upaya pemerintah meningkatkan kapasitas UMKM Perikanan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Indra Muhammad</dc:creator>
  <cp:lastModifiedBy>Indra Muhammad</cp:lastModifiedBy>
  <cp:revision>14</cp:revision>
  <dcterms:created xsi:type="dcterms:W3CDTF">2025-07-03T21:47:36Z</dcterms:created>
  <dcterms:modified xsi:type="dcterms:W3CDTF">2025-07-15T01:55:19Z</dcterms:modified>
</cp:coreProperties>
</file>