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5"/>
    <p:restoredTop sz="96341"/>
  </p:normalViewPr>
  <p:slideViewPr>
    <p:cSldViewPr snapToGrid="0" snapToObjects="1">
      <p:cViewPr varScale="1">
        <p:scale>
          <a:sx n="73" d="100"/>
          <a:sy n="7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0BE5-2D89-7E40-B532-895BED9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D1C6C-822A-6143-ACEE-3ACD39FEA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414D9-3384-A044-8DC2-F9DFC7BE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6217D-06BB-4F47-858D-C263FE5C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2770-2E03-804E-BD01-EE7FE608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ED10-CEDA-B84F-8673-FEBA1563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54B2B-C3B4-A443-8581-F3A85A65D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89AA-3861-0141-ACC2-A3E531D4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EA87A-34B2-9E41-9F0B-D8E697A6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71FD-7C27-B144-827C-D4E14699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3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DB28D-81DD-F048-BB40-63B7DC839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45233-875F-4C4A-A4D8-F2220F71C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A4B8-8DB3-9044-9F2B-6B98474D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3499-21A2-4C41-8C10-A6BD51D5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D7DB-52CE-524D-AB96-AFE9DC48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2D10-56AD-A443-A996-370E3CD6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18E8-CF3F-004E-A1C8-A98F714EA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DAFAB-D3AC-4D4E-B2FC-366543A0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F3486-9FEC-DD40-9F7B-F66953D3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BAFF-5C6F-1D4E-90A5-7F43D9F3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04A9-8763-7B48-A08E-5AAC76ED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8363C-EC1C-4141-980F-9CE526842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7A4C7-6894-214C-A5B2-2EDED3FF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8BC4-31FA-5A4F-86ED-1E62600D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08129-DE59-1841-AAAE-7AA27BB6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9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37FA1-2494-E74B-9045-B5D73317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42253-956D-E749-A43A-2F6418B19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8B4F6-AC12-8440-93B8-F1296D071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6794B-589E-8D49-88EC-2E722F26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5B7E4-F6F7-2047-8D14-AE8F559B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496C6-CA41-EC45-96E6-FEACB61B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6C38-3EBD-4D4E-96BC-8FA984E3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A07A5-B755-EA41-A256-DF64C7774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D22EC-42DD-F841-9AB8-223BCF06D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09710-B3A3-654B-9D29-9C69A5E2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27EA4-2CEA-494F-9D9F-9DF4BA1E1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2DE6E-A7A3-E24B-95DE-C50CFD08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DA797-D834-2A40-B596-38583048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2914E-B46C-7440-844D-DB46965A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F01C-D3B3-0049-AF3A-DCBF42A4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EB04B-8B9A-0648-A538-09CA985C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076AF-82F0-1A4F-824B-2976BBBD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C9918-B0B0-C941-95FA-EF047084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730A8-DA7B-F648-A7FC-0C422E3D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31577-F63E-8C44-858D-F75BA8D8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05D7B-6229-924C-8633-167F369E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58DB-7505-7E41-A566-9FDC5013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2ED2-A5F6-7E42-BEC1-66487D366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67977-B8E7-CB4D-BEED-D99A8077F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1DC74-76CD-FA42-BBA3-C6B83E8B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D45C-DF8B-5B4F-B23C-FDB79386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792E-24E1-4140-855E-1E9F3BEF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4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B9EB-FF12-BE4F-957B-5F4723C5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C151F-B16B-A64B-AE87-74A65A935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81A59-9A59-A842-8F2E-5E28FCAD7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84052-BE8C-0547-9FD4-D6BB3ED1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022E6-4CB3-7E42-9320-C36CCEF3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F00CE-AEB4-0A4D-9A72-4D919654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052EA-2258-F746-8930-5076005D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7F7E4-C106-5F4F-A324-989B7CA29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0F04-F078-0D40-9FD2-1C27DEB69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2D6D-3A2F-B54F-9C10-C76BC488E067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6DAD5-30CA-6041-A0CB-7E2C60D00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95E5C-E98A-6A48-99B5-166FA7C9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8765-6523-974F-B03E-F3EC603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00FEFA1-07DB-0046-AE12-B402148B9920}"/>
              </a:ext>
            </a:extLst>
          </p:cNvPr>
          <p:cNvGrpSpPr/>
          <p:nvPr/>
        </p:nvGrpSpPr>
        <p:grpSpPr>
          <a:xfrm rot="19852630">
            <a:off x="90588" y="3446370"/>
            <a:ext cx="2693745" cy="3356184"/>
            <a:chOff x="862055" y="1402298"/>
            <a:chExt cx="5678705" cy="5133274"/>
          </a:xfrm>
        </p:grpSpPr>
        <p:sp>
          <p:nvSpPr>
            <p:cNvPr id="14" name="Curved Right Arrow 13">
              <a:extLst>
                <a:ext uri="{FF2B5EF4-FFF2-40B4-BE49-F238E27FC236}">
                  <a16:creationId xmlns:a16="http://schemas.microsoft.com/office/drawing/2014/main" id="{9E057812-92A0-9C41-96EA-6A85E14ED0D6}"/>
                </a:ext>
              </a:extLst>
            </p:cNvPr>
            <p:cNvSpPr/>
            <p:nvPr/>
          </p:nvSpPr>
          <p:spPr>
            <a:xfrm>
              <a:off x="862055" y="1635454"/>
              <a:ext cx="4484318" cy="4725901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Right Arrow 14">
              <a:extLst>
                <a:ext uri="{FF2B5EF4-FFF2-40B4-BE49-F238E27FC236}">
                  <a16:creationId xmlns:a16="http://schemas.microsoft.com/office/drawing/2014/main" id="{A2DD39B3-35C5-AA44-91C1-99935D04FC84}"/>
                </a:ext>
              </a:extLst>
            </p:cNvPr>
            <p:cNvSpPr/>
            <p:nvPr/>
          </p:nvSpPr>
          <p:spPr>
            <a:xfrm>
              <a:off x="1363250" y="1809671"/>
              <a:ext cx="4484318" cy="4725901"/>
            </a:xfrm>
            <a:prstGeom prst="curved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urved Right Arrow 15">
              <a:extLst>
                <a:ext uri="{FF2B5EF4-FFF2-40B4-BE49-F238E27FC236}">
                  <a16:creationId xmlns:a16="http://schemas.microsoft.com/office/drawing/2014/main" id="{CFD6EBA2-D2B3-1C4A-84D5-5480ABD43445}"/>
                </a:ext>
              </a:extLst>
            </p:cNvPr>
            <p:cNvSpPr/>
            <p:nvPr/>
          </p:nvSpPr>
          <p:spPr>
            <a:xfrm>
              <a:off x="2056442" y="1402298"/>
              <a:ext cx="4484318" cy="4725902"/>
            </a:xfrm>
            <a:prstGeom prst="curved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558BE8E-4F61-BC4B-ABC8-B4982336CDD6}"/>
              </a:ext>
            </a:extLst>
          </p:cNvPr>
          <p:cNvSpPr txBox="1">
            <a:spLocks/>
          </p:cNvSpPr>
          <p:nvPr/>
        </p:nvSpPr>
        <p:spPr>
          <a:xfrm>
            <a:off x="-1" y="1161256"/>
            <a:ext cx="12292149" cy="1645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effectLst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Status and challenges of Small-scale Marine </a:t>
            </a:r>
            <a:r>
              <a:rPr lang="en-US" sz="3600" b="1" dirty="0" smtClean="0">
                <a:solidFill>
                  <a:schemeClr val="accent1"/>
                </a:solidFill>
                <a:effectLst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Fisheries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1"/>
                </a:solidFill>
                <a:effectLst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effectLst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dirty="0" smtClean="0">
                <a:solidFill>
                  <a:schemeClr val="accent1"/>
                </a:solidFill>
                <a:effectLst>
                  <a:reflection endPos="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Myanmar</a:t>
            </a:r>
            <a:endParaRPr lang="en-US" sz="3600" b="1" dirty="0">
              <a:solidFill>
                <a:schemeClr val="accent1"/>
              </a:solidFill>
              <a:effectLst>
                <a:reflection endPos="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73587-4CC9-B444-9633-7195CD203274}"/>
              </a:ext>
            </a:extLst>
          </p:cNvPr>
          <p:cNvSpPr txBox="1"/>
          <p:nvPr/>
        </p:nvSpPr>
        <p:spPr>
          <a:xfrm>
            <a:off x="9204437" y="6337386"/>
            <a:ext cx="2987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2025, Bangkok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E3053-0337-F148-A262-EB178D9E8252}"/>
              </a:ext>
            </a:extLst>
          </p:cNvPr>
          <p:cNvSpPr/>
          <p:nvPr/>
        </p:nvSpPr>
        <p:spPr>
          <a:xfrm>
            <a:off x="0" y="22903"/>
            <a:ext cx="12192000" cy="1401418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on Small-scale Marine Fisheries Data Collection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Fisheries Management in ASEAN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45" t="5244" r="28812" b="4502"/>
          <a:stretch/>
        </p:blipFill>
        <p:spPr>
          <a:xfrm>
            <a:off x="3171235" y="2899954"/>
            <a:ext cx="1596708" cy="3252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5551" y="4099533"/>
            <a:ext cx="35339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Htet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Aung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</a:t>
            </a:r>
          </a:p>
          <a:p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Ms. La Min Htet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Htet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Aung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Officer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0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327" y="1737360"/>
            <a:ext cx="11321046" cy="474800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fisheries are vital for Myanmar’s development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Balancing economic and environmental goals is a top priority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Multi-stakeholder engagement is needed for effective management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policies must support inclusive and sustainable practices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 to cooperate with internal and external agencies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1" y="0"/>
            <a:ext cx="12192000" cy="993339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574813" y="245883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7057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61" y="1510748"/>
            <a:ext cx="11204711" cy="497461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Fisheries, Myanmar. (2024). Annual Fisheries Statistics Report.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FAO. (2022). Small-Scale Fisheries in Asia: Status and Challenges. Food and Agriculture Organization of the United Nations.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SEAFDEC. (2023). Regional Guidelines for Responsible Fisheries in Southeast Asia.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Bank. (2020). Myanmar Sustainable Fisheries Development Project Report.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GEF/UNDP. (2021). Supporting Coastal and Marine Fisheries in Myanmar.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1" y="0"/>
            <a:ext cx="12192000" cy="1006785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599661" y="239543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3200" dirty="0" smtClean="0">
                <a:latin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6363222" y="4521896"/>
            <a:ext cx="5679692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B5E715-DAC9-5142-A889-42C4843721CD}"/>
              </a:ext>
            </a:extLst>
          </p:cNvPr>
          <p:cNvSpPr/>
          <p:nvPr/>
        </p:nvSpPr>
        <p:spPr>
          <a:xfrm>
            <a:off x="0" y="2488638"/>
            <a:ext cx="12192000" cy="1401418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 Attention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374" y="1720606"/>
            <a:ext cx="11299371" cy="5151309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Scale Fishing Vessel (Inshore Fishing Vessel)</a:t>
            </a:r>
          </a:p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</a:p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Framework</a:t>
            </a:r>
          </a:p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Faced</a:t>
            </a:r>
          </a:p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Improvement</a:t>
            </a:r>
          </a:p>
          <a:p>
            <a:pPr marL="457200" indent="-457200" algn="l">
              <a:lnSpc>
                <a:spcPct val="118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en-US" sz="28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28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28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28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28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6071152" y="4863862"/>
            <a:ext cx="5971762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4741A6-C93B-5946-B84D-DA5A3DB96BF5}"/>
              </a:ext>
            </a:extLst>
          </p:cNvPr>
          <p:cNvSpPr/>
          <p:nvPr/>
        </p:nvSpPr>
        <p:spPr>
          <a:xfrm>
            <a:off x="1631553" y="44016"/>
            <a:ext cx="8879197" cy="1183893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294" y="3281589"/>
            <a:ext cx="2415588" cy="2029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" y="-21298"/>
            <a:ext cx="1570048" cy="157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636" y="-21298"/>
            <a:ext cx="1570048" cy="15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0" y="744517"/>
            <a:ext cx="7903361" cy="5921231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Myanmar’s marine fisheries sector is significant due to its long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geographical, resource, and governance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zones.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Myanmar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coastline of approximately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2,832 kilometers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covering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Rakhine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Coast,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Ayeyarwady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Tanintharyi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Fisheries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Inshore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Fishing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 to 10 nautical miles/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Scale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Offshore Fishing Zone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10 nautical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miles/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fisheries (SSF) in Myanmar are mostly traditional, labor-intensive, and vital for coastal livelihoods.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SSF play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crucial role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Food Supply and Over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million people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depend 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fisheries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SSF contribute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employment, nutrition, and cultural heritage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essential to preserve these livelihoods.</a:t>
            </a: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-15384" y="-12959"/>
            <a:ext cx="12207383" cy="770156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366044" y="53605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27" y="849887"/>
            <a:ext cx="3984172" cy="6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1" y="978969"/>
            <a:ext cx="12092609" cy="4392511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Inshore fishing vessels in Myanmar are typically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  <a:p>
            <a:pPr algn="l">
              <a:lnSpc>
                <a:spcPct val="150000"/>
              </a:lnSpc>
              <a:defRPr sz="18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 Powered Boat 11,239 and Non-Power Boat 3216 (2021-2022 Fishery Statistics 2021)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Wooden-hulled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boats, not exceeding 30 feet in length and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Powered by engines under 25 horsepower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operate within 10 nautical miles of the coastline 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fishing gear used includes driftnets, gillnets, and longlines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99391" y="83204"/>
            <a:ext cx="11943523" cy="845438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574813" y="155748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Scale Fishing Vessel (Inshore Fishing Vessel)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38" y="5317556"/>
            <a:ext cx="2437413" cy="1454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38" y="5317556"/>
            <a:ext cx="2348963" cy="1454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988" y="5317557"/>
            <a:ext cx="2280350" cy="14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799" y="1218808"/>
            <a:ext cx="8708846" cy="4974617"/>
          </a:xfrm>
        </p:spPr>
        <p:txBody>
          <a:bodyPr>
            <a:normAutofit fontScale="925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fishermen, communities, and inshore fishing owner association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Department of Fisheries as primary governance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Government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bodies oversee licensing and conservation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Coastal Resources Management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is crucial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fisheries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defRPr sz="1800"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99391" y="109330"/>
            <a:ext cx="11943523" cy="804386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527068" y="247174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025FA-213A-FB48-8B00-3634D001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891" y="1686540"/>
            <a:ext cx="2019577" cy="2019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16068-FBD5-FF4D-8BFE-0B8F2FAB9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190" y="3998056"/>
            <a:ext cx="2019577" cy="17144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168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274" y="915156"/>
            <a:ext cx="11406081" cy="5942844"/>
          </a:xfrm>
        </p:spPr>
        <p:txBody>
          <a:bodyPr>
            <a:normAutofit fontScale="92500"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Fisheries law provides guidelines for fishing rights and sustainability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Fishing licenses and gear restrictions are issued by regional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Conservation Law and Rule for sustainable fisheries resources</a:t>
            </a:r>
          </a:p>
          <a:p>
            <a:pPr marL="457200" indent="-457200" algn="l">
              <a:lnSpc>
                <a:spcPct val="100000"/>
              </a:lnSpc>
              <a:buFont typeface="Wingdings" pitchFamily="2" charset="2"/>
              <a:buChar char="v"/>
              <a:defRPr sz="1800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Assessment Procedure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 land Fisheries (rivers, lakes)</a:t>
            </a:r>
          </a:p>
          <a:p>
            <a:pPr algn="l">
              <a:lnSpc>
                <a:spcPct val="100000"/>
              </a:lnSpc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water surface ≥ 1 ha but &lt; 100 ha  (IEE) and ≥ 100 ha (EIA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Co-Management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Rakhine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an area of 179200 acre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extend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Ayeyarwaddy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Region 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LMMA in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Tanintharyi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coastal area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24643 acre in 3 LMMAs for Done Pale Aw village,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Langann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village and Linn Lon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Village)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defRPr sz="1800"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1612824" y="38645"/>
            <a:ext cx="8956564" cy="69749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1828387" y="109329"/>
            <a:ext cx="7731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Framework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994" y="-224491"/>
            <a:ext cx="1396853" cy="1396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86" y="-132893"/>
            <a:ext cx="1492038" cy="11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01" y="774023"/>
            <a:ext cx="11704320" cy="4189863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Overfishing: IUU trawling &amp; declining stocks (e.g.,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-40%).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Habitat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Loss: 50% mangroves destroyed; coral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bleaching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Climate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Change: Cyclones, saline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intrusion</a:t>
            </a: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        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Middlemen pay 30% market price; fuel costs ↑200%.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Post-Harvest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Losses: 30% spoilage (no cold storage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Limited access to markets 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Enforcement for Illegal Fishing: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Fisheries Law, No SSF-specific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	       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Gap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Women do 70% work but own &lt;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boats.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Youth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Traditional knowledge lost.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  <a:defRPr sz="18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0" y="0"/>
            <a:ext cx="11943523" cy="710941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574813" y="63082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68" y="5026968"/>
            <a:ext cx="2547257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3" y="5026968"/>
            <a:ext cx="25431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447" y="5026968"/>
            <a:ext cx="259582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96" y="1325119"/>
            <a:ext cx="11204711" cy="4974617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or International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provides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and financial support schemes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programs focus on sustainable fishing practices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projects assist with research and monitoring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Capacity-building is key for long-term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0" y="-1"/>
            <a:ext cx="12192000" cy="1018903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599661" y="175047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33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D467DD-62E1-B541-8284-B6437CEE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78" y="1849554"/>
            <a:ext cx="11204711" cy="4974617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Community-based management can enhance sustainability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eco-friendly gear reduces environmental damage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access and value chains can be improved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v"/>
              <a:defRPr sz="18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and monitoring should be implemented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AB94-704D-454A-9E3C-FA0AA3DF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</a14:imgLayer>
                </a14:imgProps>
              </a:ext>
            </a:extLst>
          </a:blip>
          <a:srcRect t="5749" b="17778"/>
          <a:stretch/>
        </p:blipFill>
        <p:spPr>
          <a:xfrm>
            <a:off x="8375044" y="4521896"/>
            <a:ext cx="3667870" cy="1963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D6D6F8-122B-264E-BACB-AB364B495C8C}"/>
              </a:ext>
            </a:extLst>
          </p:cNvPr>
          <p:cNvSpPr/>
          <p:nvPr/>
        </p:nvSpPr>
        <p:spPr>
          <a:xfrm>
            <a:off x="0" y="5056"/>
            <a:ext cx="12192000" cy="147093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5F1CB-10A8-624C-97C3-4D3E7CAD85A3}"/>
              </a:ext>
            </a:extLst>
          </p:cNvPr>
          <p:cNvSpPr txBox="1"/>
          <p:nvPr/>
        </p:nvSpPr>
        <p:spPr>
          <a:xfrm>
            <a:off x="705678" y="448136"/>
            <a:ext cx="1099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228008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709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Myanmar Text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Small-scale Marine Fisheries Data Collection for Fisheries Management in ASEAN</dc:title>
  <dc:creator>Microsoft Office User</dc:creator>
  <cp:lastModifiedBy>La Min Htet Htet Aung</cp:lastModifiedBy>
  <cp:revision>77</cp:revision>
  <dcterms:created xsi:type="dcterms:W3CDTF">2025-07-01T06:09:21Z</dcterms:created>
  <dcterms:modified xsi:type="dcterms:W3CDTF">2025-07-13T12:56:28Z</dcterms:modified>
</cp:coreProperties>
</file>