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7" r:id="rId7"/>
    <p:sldId id="263" r:id="rId8"/>
    <p:sldId id="264" r:id="rId9"/>
    <p:sldId id="265" r:id="rId10"/>
    <p:sldId id="270" r:id="rId11"/>
    <p:sldId id="271" r:id="rId12"/>
    <p:sldId id="272" r:id="rId13"/>
    <p:sldId id="273" r:id="rId14"/>
    <p:sldId id="274" r:id="rId15"/>
    <p:sldId id="275" r:id="rId16"/>
    <p:sldId id="276" r:id="rId17"/>
  </p:sldIdLst>
  <p:sldSz cx="18288000" cy="10287000"/>
  <p:notesSz cx="6858000" cy="9144000"/>
  <p:embeddedFontLst>
    <p:embeddedFont>
      <p:font typeface="Work Sans Bold" panose="020B0604020202020204" charset="0"/>
      <p:regular r:id="rId18"/>
    </p:embeddedFont>
    <p:embeddedFont>
      <p:font typeface="Canva Sans" panose="020B0604020202020204" charset="0"/>
      <p:regular r:id="rId19"/>
    </p:embeddedFont>
    <p:embeddedFont>
      <p:font typeface="Work Sans" panose="020B0604020202020204" charset="0"/>
      <p:regular r:id="rId20"/>
    </p:embeddedFont>
    <p:embeddedFont>
      <p:font typeface="Work Sans Semi-Bold" panose="020B0604020202020204" charset="0"/>
      <p:regular r:id="rId21"/>
    </p:embeddedFont>
    <p:embeddedFont>
      <p:font typeface="Livvic Heavy" panose="020B0604020202020204" charset="0"/>
      <p:regular r:id="rId22"/>
    </p:embeddedFont>
    <p:embeddedFont>
      <p:font typeface="Canva Sans Bold" panose="020B0604020202020204" charset="0"/>
      <p:regular r:id="rId23"/>
    </p:embeddedFont>
    <p:embeddedFont>
      <p:font typeface="Livvic Bold" panose="020B0604020202020204" charset="0"/>
      <p:regular r:id="rId24"/>
    </p:embeddedFont>
    <p:embeddedFont>
      <p:font typeface="Calibri" panose="020F0502020204030204" pitchFamily="34" charset="0"/>
      <p:regular r:id="rId25"/>
      <p:bold r:id="rId26"/>
      <p:italic r:id="rId27"/>
      <p:boldItalic r:id="rId28"/>
    </p:embeddedFont>
    <p:embeddedFont>
      <p:font typeface="Work Sans Medium"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43.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4854930"/>
            <a:ext cx="18397869" cy="8532012"/>
          </a:xfrm>
          <a:custGeom>
            <a:avLst/>
            <a:gdLst/>
            <a:ahLst/>
            <a:cxnLst/>
            <a:rect l="l" t="t" r="r" b="b"/>
            <a:pathLst>
              <a:path w="18397869" h="8532012">
                <a:moveTo>
                  <a:pt x="0" y="8532011"/>
                </a:moveTo>
                <a:lnTo>
                  <a:pt x="18397869" y="8532011"/>
                </a:lnTo>
                <a:lnTo>
                  <a:pt x="18397869" y="0"/>
                </a:lnTo>
                <a:lnTo>
                  <a:pt x="0" y="0"/>
                </a:lnTo>
                <a:lnTo>
                  <a:pt x="0" y="8532011"/>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9096243" y="6891615"/>
            <a:ext cx="7249888" cy="1370129"/>
            <a:chOff x="0" y="0"/>
            <a:chExt cx="1909435" cy="360857"/>
          </a:xfrm>
        </p:grpSpPr>
        <p:sp>
          <p:nvSpPr>
            <p:cNvPr id="4" name="Freeform 4"/>
            <p:cNvSpPr/>
            <p:nvPr/>
          </p:nvSpPr>
          <p:spPr>
            <a:xfrm>
              <a:off x="0" y="0"/>
              <a:ext cx="1909436" cy="360857"/>
            </a:xfrm>
            <a:custGeom>
              <a:avLst/>
              <a:gdLst/>
              <a:ahLst/>
              <a:cxnLst/>
              <a:rect l="l" t="t" r="r" b="b"/>
              <a:pathLst>
                <a:path w="1909436" h="360857">
                  <a:moveTo>
                    <a:pt x="26697" y="0"/>
                  </a:moveTo>
                  <a:lnTo>
                    <a:pt x="1882739" y="0"/>
                  </a:lnTo>
                  <a:cubicBezTo>
                    <a:pt x="1889819" y="0"/>
                    <a:pt x="1896610" y="2813"/>
                    <a:pt x="1901616" y="7819"/>
                  </a:cubicBezTo>
                  <a:cubicBezTo>
                    <a:pt x="1906623" y="12826"/>
                    <a:pt x="1909436" y="19616"/>
                    <a:pt x="1909436" y="26697"/>
                  </a:cubicBezTo>
                  <a:lnTo>
                    <a:pt x="1909436" y="334160"/>
                  </a:lnTo>
                  <a:cubicBezTo>
                    <a:pt x="1909436" y="341241"/>
                    <a:pt x="1906623" y="348031"/>
                    <a:pt x="1901616" y="353038"/>
                  </a:cubicBezTo>
                  <a:cubicBezTo>
                    <a:pt x="1896610" y="358044"/>
                    <a:pt x="1889819" y="360857"/>
                    <a:pt x="1882739" y="360857"/>
                  </a:cubicBezTo>
                  <a:lnTo>
                    <a:pt x="26697" y="360857"/>
                  </a:lnTo>
                  <a:cubicBezTo>
                    <a:pt x="19616" y="360857"/>
                    <a:pt x="12826" y="358044"/>
                    <a:pt x="7819" y="353038"/>
                  </a:cubicBezTo>
                  <a:cubicBezTo>
                    <a:pt x="2813" y="348031"/>
                    <a:pt x="0" y="341241"/>
                    <a:pt x="0" y="334160"/>
                  </a:cubicBezTo>
                  <a:lnTo>
                    <a:pt x="0" y="26697"/>
                  </a:lnTo>
                  <a:cubicBezTo>
                    <a:pt x="0" y="19616"/>
                    <a:pt x="2813" y="12826"/>
                    <a:pt x="7819" y="7819"/>
                  </a:cubicBezTo>
                  <a:cubicBezTo>
                    <a:pt x="12826" y="2813"/>
                    <a:pt x="19616" y="0"/>
                    <a:pt x="26697" y="0"/>
                  </a:cubicBezTo>
                  <a:close/>
                </a:path>
              </a:pathLst>
            </a:custGeom>
            <a:solidFill>
              <a:srgbClr val="77CCF1"/>
            </a:solidFill>
          </p:spPr>
        </p:sp>
        <p:sp>
          <p:nvSpPr>
            <p:cNvPr id="5" name="TextBox 5"/>
            <p:cNvSpPr txBox="1"/>
            <p:nvPr/>
          </p:nvSpPr>
          <p:spPr>
            <a:xfrm>
              <a:off x="0" y="-38100"/>
              <a:ext cx="1909435" cy="39895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183440" y="223588"/>
            <a:ext cx="2341044" cy="1913353"/>
          </a:xfrm>
          <a:custGeom>
            <a:avLst/>
            <a:gdLst/>
            <a:ahLst/>
            <a:cxnLst/>
            <a:rect l="l" t="t" r="r" b="b"/>
            <a:pathLst>
              <a:path w="2341044" h="1913353">
                <a:moveTo>
                  <a:pt x="0" y="0"/>
                </a:moveTo>
                <a:lnTo>
                  <a:pt x="2341045" y="0"/>
                </a:lnTo>
                <a:lnTo>
                  <a:pt x="2341045" y="1913354"/>
                </a:lnTo>
                <a:lnTo>
                  <a:pt x="0" y="1913354"/>
                </a:lnTo>
                <a:lnTo>
                  <a:pt x="0" y="0"/>
                </a:lnTo>
                <a:close/>
              </a:path>
            </a:pathLst>
          </a:custGeom>
          <a:blipFill>
            <a:blip r:embed="rId4"/>
            <a:stretch>
              <a:fillRect l="-12771" t="-26143" r="-8818" b="-22625"/>
            </a:stretch>
          </a:blipFill>
        </p:spPr>
      </p:sp>
      <p:sp>
        <p:nvSpPr>
          <p:cNvPr id="7" name="Freeform 7"/>
          <p:cNvSpPr/>
          <p:nvPr/>
        </p:nvSpPr>
        <p:spPr>
          <a:xfrm>
            <a:off x="358084" y="223588"/>
            <a:ext cx="1825356" cy="1708419"/>
          </a:xfrm>
          <a:custGeom>
            <a:avLst/>
            <a:gdLst/>
            <a:ahLst/>
            <a:cxnLst/>
            <a:rect l="l" t="t" r="r" b="b"/>
            <a:pathLst>
              <a:path w="1825356" h="1708419">
                <a:moveTo>
                  <a:pt x="0" y="0"/>
                </a:moveTo>
                <a:lnTo>
                  <a:pt x="1825356" y="0"/>
                </a:lnTo>
                <a:lnTo>
                  <a:pt x="1825356" y="1708420"/>
                </a:lnTo>
                <a:lnTo>
                  <a:pt x="0" y="1708420"/>
                </a:lnTo>
                <a:lnTo>
                  <a:pt x="0" y="0"/>
                </a:lnTo>
                <a:close/>
              </a:path>
            </a:pathLst>
          </a:custGeom>
          <a:blipFill>
            <a:blip r:embed="rId5"/>
            <a:stretch>
              <a:fillRect/>
            </a:stretch>
          </a:blipFill>
        </p:spPr>
      </p:sp>
      <p:grpSp>
        <p:nvGrpSpPr>
          <p:cNvPr id="8" name="Group 8"/>
          <p:cNvGrpSpPr>
            <a:grpSpLocks noChangeAspect="1"/>
          </p:cNvGrpSpPr>
          <p:nvPr/>
        </p:nvGrpSpPr>
        <p:grpSpPr>
          <a:xfrm>
            <a:off x="0" y="2829649"/>
            <a:ext cx="7021040" cy="702104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9AAEB7"/>
            </a:solidFill>
          </p:spPr>
        </p:sp>
        <p:sp>
          <p:nvSpPr>
            <p:cNvPr id="10" name="Freeform 10"/>
            <p:cNvSpPr/>
            <p:nvPr/>
          </p:nvSpPr>
          <p:spPr>
            <a:xfrm>
              <a:off x="227013" y="387928"/>
              <a:ext cx="5895974" cy="5627483"/>
            </a:xfrm>
            <a:custGeom>
              <a:avLst/>
              <a:gdLst/>
              <a:ahLst/>
              <a:cxnLst/>
              <a:rect l="l" t="t" r="r" b="b"/>
              <a:pathLst>
                <a:path w="5895974" h="5627483">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a:blip r:embed="rId6"/>
              <a:stretch>
                <a:fillRect l="223" t="-16665" r="223" b="-16666"/>
              </a:stretch>
            </a:blipFill>
          </p:spPr>
        </p:sp>
      </p:grpSp>
      <p:sp>
        <p:nvSpPr>
          <p:cNvPr id="11" name="TextBox 11"/>
          <p:cNvSpPr txBox="1"/>
          <p:nvPr/>
        </p:nvSpPr>
        <p:spPr>
          <a:xfrm>
            <a:off x="7189865" y="3336885"/>
            <a:ext cx="10362065" cy="2678430"/>
          </a:xfrm>
          <a:prstGeom prst="rect">
            <a:avLst/>
          </a:prstGeom>
        </p:spPr>
        <p:txBody>
          <a:bodyPr lIns="0" tIns="0" rIns="0" bIns="0" rtlCol="0" anchor="t">
            <a:spAutoFit/>
          </a:bodyPr>
          <a:lstStyle/>
          <a:p>
            <a:pPr algn="ctr">
              <a:lnSpc>
                <a:spcPts val="7124"/>
              </a:lnSpc>
            </a:pPr>
            <a:r>
              <a:rPr lang="en-US" sz="5699" b="1" dirty="0">
                <a:solidFill>
                  <a:srgbClr val="0C6992"/>
                </a:solidFill>
                <a:latin typeface="Livvic Heavy"/>
                <a:ea typeface="Livvic Heavy"/>
                <a:cs typeface="Livvic Heavy"/>
                <a:sym typeface="Livvic Heavy"/>
              </a:rPr>
              <a:t>SMALL-SCALE</a:t>
            </a:r>
            <a:r>
              <a:rPr lang="en-US" sz="5699" b="1" dirty="0">
                <a:solidFill>
                  <a:srgbClr val="005980"/>
                </a:solidFill>
                <a:latin typeface="Livvic Heavy"/>
                <a:ea typeface="Livvic Heavy"/>
                <a:cs typeface="Livvic Heavy"/>
                <a:sym typeface="Livvic Heavy"/>
              </a:rPr>
              <a:t> FISHERIES IN THE PHILIPPINES: </a:t>
            </a:r>
          </a:p>
          <a:p>
            <a:pPr algn="ctr">
              <a:lnSpc>
                <a:spcPts val="7124"/>
              </a:lnSpc>
            </a:pPr>
            <a:r>
              <a:rPr lang="en-US" sz="5699" b="1" dirty="0">
                <a:solidFill>
                  <a:srgbClr val="054274"/>
                </a:solidFill>
                <a:latin typeface="Livvic Heavy"/>
                <a:ea typeface="Livvic Heavy"/>
                <a:cs typeface="Livvic Heavy"/>
                <a:sym typeface="Livvic Heavy"/>
              </a:rPr>
              <a:t>STATUS AND CHALLENGES</a:t>
            </a:r>
          </a:p>
        </p:txBody>
      </p:sp>
      <p:sp>
        <p:nvSpPr>
          <p:cNvPr id="12" name="TextBox 12"/>
          <p:cNvSpPr txBox="1"/>
          <p:nvPr/>
        </p:nvSpPr>
        <p:spPr>
          <a:xfrm>
            <a:off x="9198934" y="7005497"/>
            <a:ext cx="7147197" cy="1154162"/>
          </a:xfrm>
          <a:prstGeom prst="rect">
            <a:avLst/>
          </a:prstGeom>
        </p:spPr>
        <p:txBody>
          <a:bodyPr lIns="0" tIns="0" rIns="0" bIns="0" rtlCol="0" anchor="t">
            <a:spAutoFit/>
          </a:bodyPr>
          <a:lstStyle/>
          <a:p>
            <a:pPr algn="ctr">
              <a:lnSpc>
                <a:spcPts val="3640"/>
              </a:lnSpc>
            </a:pPr>
            <a:r>
              <a:rPr lang="en-US" sz="2800" b="1" dirty="0">
                <a:solidFill>
                  <a:srgbClr val="000000"/>
                </a:solidFill>
                <a:latin typeface="Work Sans Medium"/>
                <a:ea typeface="Work Sans Medium"/>
                <a:cs typeface="Work Sans Medium"/>
                <a:sym typeface="Work Sans Medium"/>
              </a:rPr>
              <a:t>Luz </a:t>
            </a:r>
            <a:r>
              <a:rPr lang="en-US" sz="2800" b="1" dirty="0" err="1">
                <a:solidFill>
                  <a:srgbClr val="000000"/>
                </a:solidFill>
                <a:latin typeface="Work Sans Medium"/>
                <a:ea typeface="Work Sans Medium"/>
                <a:cs typeface="Work Sans Medium"/>
                <a:sym typeface="Work Sans Medium"/>
              </a:rPr>
              <a:t>Romena</a:t>
            </a:r>
            <a:r>
              <a:rPr lang="en-US" sz="2800" b="1" dirty="0">
                <a:solidFill>
                  <a:srgbClr val="000000"/>
                </a:solidFill>
                <a:latin typeface="Work Sans Medium"/>
                <a:ea typeface="Work Sans Medium"/>
                <a:cs typeface="Work Sans Medium"/>
                <a:sym typeface="Work Sans Medium"/>
              </a:rPr>
              <a:t> and </a:t>
            </a:r>
            <a:r>
              <a:rPr lang="en-US" sz="2800" b="1" dirty="0" err="1">
                <a:solidFill>
                  <a:srgbClr val="000000"/>
                </a:solidFill>
                <a:latin typeface="Work Sans Medium"/>
                <a:ea typeface="Work Sans Medium"/>
                <a:cs typeface="Work Sans Medium"/>
                <a:sym typeface="Work Sans Medium"/>
              </a:rPr>
              <a:t>Renalyne</a:t>
            </a:r>
            <a:r>
              <a:rPr lang="en-US" sz="2800" b="1" dirty="0">
                <a:solidFill>
                  <a:srgbClr val="000000"/>
                </a:solidFill>
                <a:latin typeface="Work Sans Medium"/>
                <a:ea typeface="Work Sans Medium"/>
                <a:cs typeface="Work Sans Medium"/>
                <a:sym typeface="Work Sans Medium"/>
              </a:rPr>
              <a:t> Acosta</a:t>
            </a:r>
          </a:p>
          <a:p>
            <a:pPr algn="ctr">
              <a:lnSpc>
                <a:spcPts val="2730"/>
              </a:lnSpc>
            </a:pPr>
            <a:r>
              <a:rPr lang="en-US" sz="2100" b="1" dirty="0" smtClean="0">
                <a:solidFill>
                  <a:srgbClr val="005980"/>
                </a:solidFill>
                <a:latin typeface="Work Sans Medium"/>
                <a:ea typeface="Work Sans Medium"/>
                <a:cs typeface="Work Sans Medium"/>
                <a:sym typeface="Work Sans Medium"/>
              </a:rPr>
              <a:t>July 14-17, 2025</a:t>
            </a:r>
          </a:p>
          <a:p>
            <a:pPr algn="ctr">
              <a:lnSpc>
                <a:spcPts val="2730"/>
              </a:lnSpc>
            </a:pPr>
            <a:r>
              <a:rPr lang="en-US" sz="2100" b="1" dirty="0" smtClean="0">
                <a:solidFill>
                  <a:srgbClr val="005980"/>
                </a:solidFill>
                <a:latin typeface="Work Sans Medium"/>
                <a:ea typeface="Work Sans Medium"/>
                <a:cs typeface="Work Sans Medium"/>
                <a:sym typeface="Work Sans Medium"/>
              </a:rPr>
              <a:t>Bangkok, Thailand</a:t>
            </a:r>
            <a:endParaRPr lang="en-US" sz="2100" b="1" dirty="0">
              <a:solidFill>
                <a:srgbClr val="005980"/>
              </a:solidFill>
              <a:latin typeface="Work Sans Medium"/>
              <a:ea typeface="Work Sans Medium"/>
              <a:cs typeface="Work Sans Medium"/>
              <a:sym typeface="Work Sans Medium"/>
            </a:endParaRPr>
          </a:p>
        </p:txBody>
      </p:sp>
      <p:sp>
        <p:nvSpPr>
          <p:cNvPr id="13" name="TextBox 13"/>
          <p:cNvSpPr txBox="1"/>
          <p:nvPr/>
        </p:nvSpPr>
        <p:spPr>
          <a:xfrm>
            <a:off x="4720260" y="511810"/>
            <a:ext cx="12577140" cy="1000274"/>
          </a:xfrm>
          <a:prstGeom prst="rect">
            <a:avLst/>
          </a:prstGeom>
        </p:spPr>
        <p:txBody>
          <a:bodyPr wrap="square" lIns="0" tIns="0" rIns="0" bIns="0" rtlCol="0" anchor="t">
            <a:spAutoFit/>
          </a:bodyPr>
          <a:lstStyle/>
          <a:p>
            <a:pPr algn="l">
              <a:lnSpc>
                <a:spcPts val="3919"/>
              </a:lnSpc>
            </a:pPr>
            <a:r>
              <a:rPr lang="en-US" sz="2799" dirty="0">
                <a:solidFill>
                  <a:srgbClr val="000000"/>
                </a:solidFill>
                <a:latin typeface="Canva Sans"/>
                <a:ea typeface="Canva Sans"/>
                <a:cs typeface="Canva Sans"/>
                <a:sym typeface="Canva Sans"/>
              </a:rPr>
              <a:t>Department of Agriculture</a:t>
            </a:r>
          </a:p>
          <a:p>
            <a:pPr algn="l">
              <a:lnSpc>
                <a:spcPts val="3919"/>
              </a:lnSpc>
            </a:pPr>
            <a:r>
              <a:rPr lang="en-US" sz="2799" b="1" dirty="0">
                <a:solidFill>
                  <a:schemeClr val="accent6">
                    <a:lumMod val="75000"/>
                  </a:schemeClr>
                </a:solidFill>
                <a:latin typeface="Canva Sans Bold"/>
                <a:ea typeface="Canva Sans Bold"/>
                <a:cs typeface="Canva Sans Bold"/>
                <a:sym typeface="Canva Sans Bold"/>
              </a:rPr>
              <a:t>NATIONAL FISHERIES RESEARCH AND DEVELOPMENT INSTITUTE</a:t>
            </a:r>
          </a:p>
        </p:txBody>
      </p:sp>
      <p:sp>
        <p:nvSpPr>
          <p:cNvPr id="14" name="TextBox 14"/>
          <p:cNvSpPr txBox="1"/>
          <p:nvPr/>
        </p:nvSpPr>
        <p:spPr>
          <a:xfrm>
            <a:off x="9950050" y="2352129"/>
            <a:ext cx="4841696" cy="477520"/>
          </a:xfrm>
          <a:prstGeom prst="rect">
            <a:avLst/>
          </a:prstGeom>
        </p:spPr>
        <p:txBody>
          <a:bodyPr lIns="0" tIns="0" rIns="0" bIns="0" rtlCol="0" anchor="t">
            <a:spAutoFit/>
          </a:bodyPr>
          <a:lstStyle/>
          <a:p>
            <a:pPr algn="ctr">
              <a:lnSpc>
                <a:spcPts val="3770"/>
              </a:lnSpc>
            </a:pPr>
            <a:r>
              <a:rPr lang="en-US" sz="2900" b="1" dirty="0">
                <a:solidFill>
                  <a:srgbClr val="2691BF"/>
                </a:solidFill>
                <a:latin typeface="Work Sans Bold"/>
                <a:ea typeface="Work Sans Bold"/>
                <a:cs typeface="Work Sans Bold"/>
                <a:sym typeface="Work Sans Bold"/>
              </a:rPr>
              <a:t>COUNTRY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9415" y="3144250"/>
            <a:ext cx="11108487" cy="2915978"/>
          </a:xfrm>
          <a:custGeom>
            <a:avLst/>
            <a:gdLst/>
            <a:ahLst/>
            <a:cxnLst/>
            <a:rect l="l" t="t" r="r" b="b"/>
            <a:pathLst>
              <a:path w="11108487" h="2915978">
                <a:moveTo>
                  <a:pt x="0" y="0"/>
                </a:moveTo>
                <a:lnTo>
                  <a:pt x="11108487" y="0"/>
                </a:lnTo>
                <a:lnTo>
                  <a:pt x="11108487" y="2915977"/>
                </a:lnTo>
                <a:lnTo>
                  <a:pt x="0" y="29159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208292" y="3654900"/>
            <a:ext cx="8532604" cy="4297330"/>
          </a:xfrm>
          <a:custGeom>
            <a:avLst/>
            <a:gdLst/>
            <a:ahLst/>
            <a:cxnLst/>
            <a:rect l="l" t="t" r="r" b="b"/>
            <a:pathLst>
              <a:path w="8532604" h="4297330">
                <a:moveTo>
                  <a:pt x="0" y="0"/>
                </a:moveTo>
                <a:lnTo>
                  <a:pt x="8532604" y="0"/>
                </a:lnTo>
                <a:lnTo>
                  <a:pt x="8532604" y="4297330"/>
                </a:lnTo>
                <a:lnTo>
                  <a:pt x="0" y="42973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87408" y="866504"/>
            <a:ext cx="15885787" cy="1439545"/>
          </a:xfrm>
          <a:prstGeom prst="rect">
            <a:avLst/>
          </a:prstGeom>
        </p:spPr>
        <p:txBody>
          <a:bodyPr lIns="0" tIns="0" rIns="0" bIns="0" rtlCol="0" anchor="t">
            <a:spAutoFit/>
          </a:bodyPr>
          <a:lstStyle/>
          <a:p>
            <a:pPr algn="just">
              <a:lnSpc>
                <a:spcPts val="5719"/>
              </a:lnSpc>
            </a:pPr>
            <a:r>
              <a:rPr lang="en-US" sz="4399" b="1">
                <a:solidFill>
                  <a:srgbClr val="AF4C0F"/>
                </a:solidFill>
                <a:latin typeface="Livvic Bold"/>
                <a:ea typeface="Livvic Bold"/>
                <a:cs typeface="Livvic Bold"/>
                <a:sym typeface="Livvic Bold"/>
              </a:rPr>
              <a:t>THE CHALLENGES THAT CONFRONT THE SMALL-SCALE FISHERIES SECTOR ARE GROUPED PER THEMATIC AREA</a:t>
            </a:r>
          </a:p>
        </p:txBody>
      </p:sp>
      <p:sp>
        <p:nvSpPr>
          <p:cNvPr id="5" name="TextBox 5"/>
          <p:cNvSpPr txBox="1"/>
          <p:nvPr/>
        </p:nvSpPr>
        <p:spPr>
          <a:xfrm>
            <a:off x="2685396" y="3880594"/>
            <a:ext cx="8522896" cy="1725930"/>
          </a:xfrm>
          <a:prstGeom prst="rect">
            <a:avLst/>
          </a:prstGeom>
        </p:spPr>
        <p:txBody>
          <a:bodyPr lIns="0" tIns="0" rIns="0" bIns="0" rtlCol="0" anchor="t">
            <a:spAutoFit/>
          </a:bodyPr>
          <a:lstStyle/>
          <a:p>
            <a:pPr algn="ctr">
              <a:lnSpc>
                <a:spcPts val="4620"/>
              </a:lnSpc>
            </a:pPr>
            <a:r>
              <a:rPr lang="en-US" sz="3300" b="1">
                <a:solidFill>
                  <a:srgbClr val="000000"/>
                </a:solidFill>
                <a:latin typeface="Canva Sans Bold"/>
                <a:ea typeface="Canva Sans Bold"/>
                <a:cs typeface="Canva Sans Bold"/>
                <a:sym typeface="Canva Sans Bold"/>
              </a:rPr>
              <a:t>Governance of tenure, sustainable resource management, and policy coherence</a:t>
            </a:r>
          </a:p>
        </p:txBody>
      </p:sp>
      <p:sp>
        <p:nvSpPr>
          <p:cNvPr id="6" name="TextBox 6"/>
          <p:cNvSpPr txBox="1"/>
          <p:nvPr/>
        </p:nvSpPr>
        <p:spPr>
          <a:xfrm>
            <a:off x="811774" y="6400488"/>
            <a:ext cx="11396839" cy="3648076"/>
          </a:xfrm>
          <a:prstGeom prst="rect">
            <a:avLst/>
          </a:prstGeom>
        </p:spPr>
        <p:txBody>
          <a:bodyPr lIns="0" tIns="0" rIns="0" bIns="0" rtlCol="0" anchor="t">
            <a:spAutoFit/>
          </a:bodyPr>
          <a:lstStyle/>
          <a:p>
            <a:pPr marL="647694" lvl="1" indent="-323847" algn="l">
              <a:lnSpc>
                <a:spcPts val="4199"/>
              </a:lnSpc>
              <a:buFont typeface="Arial"/>
              <a:buChar char="•"/>
            </a:pPr>
            <a:r>
              <a:rPr lang="en-US" sz="2999">
                <a:solidFill>
                  <a:srgbClr val="000000"/>
                </a:solidFill>
                <a:latin typeface="Canva Sans"/>
                <a:ea typeface="Canva Sans"/>
                <a:cs typeface="Canva Sans"/>
                <a:sym typeface="Canva Sans"/>
              </a:rPr>
              <a:t>Conflicting policy issuances by National Government Agencies</a:t>
            </a:r>
          </a:p>
          <a:p>
            <a:pPr algn="l">
              <a:lnSpc>
                <a:spcPts val="2100"/>
              </a:lnSpc>
            </a:pPr>
            <a:endParaRPr lang="en-US" sz="2999">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a:solidFill>
                  <a:srgbClr val="000000"/>
                </a:solidFill>
                <a:latin typeface="Canva Sans"/>
                <a:ea typeface="Canva Sans"/>
                <a:cs typeface="Canva Sans"/>
                <a:sym typeface="Canva Sans"/>
              </a:rPr>
              <a:t>Weak implementation of fishery and environmental laws and policies at the local government level.</a:t>
            </a:r>
          </a:p>
          <a:p>
            <a:pPr algn="l">
              <a:lnSpc>
                <a:spcPts val="2100"/>
              </a:lnSpc>
            </a:pPr>
            <a:endParaRPr lang="en-US" sz="2999">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a:solidFill>
                  <a:srgbClr val="000000"/>
                </a:solidFill>
                <a:latin typeface="Canva Sans"/>
                <a:ea typeface="Canva Sans"/>
                <a:cs typeface="Canva Sans"/>
                <a:sym typeface="Canva Sans"/>
              </a:rPr>
              <a:t>Deprivation of Indigenous Peoples of their tenurial rights over ancestral waters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9415" y="3144250"/>
            <a:ext cx="11108487" cy="2915978"/>
          </a:xfrm>
          <a:custGeom>
            <a:avLst/>
            <a:gdLst/>
            <a:ahLst/>
            <a:cxnLst/>
            <a:rect l="l" t="t" r="r" b="b"/>
            <a:pathLst>
              <a:path w="11108487" h="2915978">
                <a:moveTo>
                  <a:pt x="0" y="0"/>
                </a:moveTo>
                <a:lnTo>
                  <a:pt x="11108487" y="0"/>
                </a:lnTo>
                <a:lnTo>
                  <a:pt x="11108487" y="2915977"/>
                </a:lnTo>
                <a:lnTo>
                  <a:pt x="0" y="29159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931000" y="2797862"/>
            <a:ext cx="5357000" cy="6726827"/>
          </a:xfrm>
          <a:custGeom>
            <a:avLst/>
            <a:gdLst/>
            <a:ahLst/>
            <a:cxnLst/>
            <a:rect l="l" t="t" r="r" b="b"/>
            <a:pathLst>
              <a:path w="5357000" h="6726827">
                <a:moveTo>
                  <a:pt x="0" y="0"/>
                </a:moveTo>
                <a:lnTo>
                  <a:pt x="5357000" y="0"/>
                </a:lnTo>
                <a:lnTo>
                  <a:pt x="5357000" y="6726827"/>
                </a:lnTo>
                <a:lnTo>
                  <a:pt x="0" y="67268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87408" y="866504"/>
            <a:ext cx="15885787" cy="1439545"/>
          </a:xfrm>
          <a:prstGeom prst="rect">
            <a:avLst/>
          </a:prstGeom>
        </p:spPr>
        <p:txBody>
          <a:bodyPr lIns="0" tIns="0" rIns="0" bIns="0" rtlCol="0" anchor="t">
            <a:spAutoFit/>
          </a:bodyPr>
          <a:lstStyle/>
          <a:p>
            <a:pPr algn="just">
              <a:lnSpc>
                <a:spcPts val="5719"/>
              </a:lnSpc>
            </a:pPr>
            <a:r>
              <a:rPr lang="en-US" sz="4399" b="1">
                <a:solidFill>
                  <a:srgbClr val="AF4C0F"/>
                </a:solidFill>
                <a:latin typeface="Livvic Bold"/>
                <a:ea typeface="Livvic Bold"/>
                <a:cs typeface="Livvic Bold"/>
                <a:sym typeface="Livvic Bold"/>
              </a:rPr>
              <a:t>THE CHALLENGES THAT CONFRONT THE SMALL-SCALE FISHERIES SECTOR ARE GROUPED PER THEMATIC AREA</a:t>
            </a:r>
          </a:p>
        </p:txBody>
      </p:sp>
      <p:sp>
        <p:nvSpPr>
          <p:cNvPr id="5" name="TextBox 5"/>
          <p:cNvSpPr txBox="1"/>
          <p:nvPr/>
        </p:nvSpPr>
        <p:spPr>
          <a:xfrm>
            <a:off x="2959859" y="3996448"/>
            <a:ext cx="7499896" cy="1144905"/>
          </a:xfrm>
          <a:prstGeom prst="rect">
            <a:avLst/>
          </a:prstGeom>
        </p:spPr>
        <p:txBody>
          <a:bodyPr lIns="0" tIns="0" rIns="0" bIns="0" rtlCol="0" anchor="t">
            <a:spAutoFit/>
          </a:bodyPr>
          <a:lstStyle/>
          <a:p>
            <a:pPr algn="ctr">
              <a:lnSpc>
                <a:spcPts val="4620"/>
              </a:lnSpc>
            </a:pPr>
            <a:r>
              <a:rPr lang="en-US" sz="3300" b="1">
                <a:solidFill>
                  <a:srgbClr val="000000"/>
                </a:solidFill>
                <a:latin typeface="Canva Sans Bold"/>
                <a:ea typeface="Canva Sans Bold"/>
                <a:cs typeface="Canva Sans Bold"/>
                <a:sym typeface="Canva Sans Bold"/>
              </a:rPr>
              <a:t>Social development, employment, and decent work</a:t>
            </a:r>
          </a:p>
        </p:txBody>
      </p:sp>
      <p:sp>
        <p:nvSpPr>
          <p:cNvPr id="6" name="TextBox 6"/>
          <p:cNvSpPr txBox="1"/>
          <p:nvPr/>
        </p:nvSpPr>
        <p:spPr>
          <a:xfrm>
            <a:off x="811774" y="6400488"/>
            <a:ext cx="11396839" cy="3770263"/>
          </a:xfrm>
          <a:prstGeom prst="rect">
            <a:avLst/>
          </a:prstGeom>
        </p:spPr>
        <p:txBody>
          <a:bodyPr lIns="0" tIns="0" rIns="0" bIns="0" rtlCol="0" anchor="t">
            <a:spAutoFit/>
          </a:bodyPr>
          <a:lstStyle/>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Employment in </a:t>
            </a:r>
            <a:r>
              <a:rPr lang="en-US" sz="2999">
                <a:solidFill>
                  <a:srgbClr val="000000"/>
                </a:solidFill>
                <a:latin typeface="Canva Sans"/>
                <a:ea typeface="Canva Sans"/>
                <a:cs typeface="Canva Sans"/>
                <a:sym typeface="Canva Sans"/>
              </a:rPr>
              <a:t>the </a:t>
            </a:r>
            <a:r>
              <a:rPr lang="en-US" sz="2999" smtClean="0">
                <a:solidFill>
                  <a:srgbClr val="000000"/>
                </a:solidFill>
                <a:latin typeface="Canva Sans"/>
                <a:ea typeface="Canva Sans"/>
                <a:cs typeface="Canva Sans"/>
                <a:sym typeface="Canva Sans"/>
              </a:rPr>
              <a:t>SSF </a:t>
            </a:r>
            <a:r>
              <a:rPr lang="en-US" sz="2999" dirty="0">
                <a:solidFill>
                  <a:srgbClr val="000000"/>
                </a:solidFill>
                <a:latin typeface="Canva Sans"/>
                <a:ea typeface="Canva Sans"/>
                <a:cs typeface="Canva Sans"/>
                <a:sym typeface="Canva Sans"/>
              </a:rPr>
              <a:t>sector is generally diverse, informal, and not homogenous</a:t>
            </a:r>
          </a:p>
          <a:p>
            <a:pPr algn="l">
              <a:lnSpc>
                <a:spcPts val="2100"/>
              </a:lnSpc>
            </a:pPr>
            <a:endParaRPr lang="en-US" sz="2999" dirty="0">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dirty="0" err="1" smtClean="0">
                <a:solidFill>
                  <a:srgbClr val="000000"/>
                </a:solidFill>
                <a:latin typeface="Canva Sans"/>
                <a:ea typeface="Canva Sans"/>
                <a:cs typeface="Canva Sans"/>
                <a:sym typeface="Canva Sans"/>
              </a:rPr>
              <a:t>Fisherfolks</a:t>
            </a:r>
            <a:r>
              <a:rPr lang="en-US" sz="2999" dirty="0" smtClean="0">
                <a:solidFill>
                  <a:srgbClr val="000000"/>
                </a:solidFill>
                <a:latin typeface="Canva Sans"/>
                <a:ea typeface="Canva Sans"/>
                <a:cs typeface="Canva Sans"/>
                <a:sym typeface="Canva Sans"/>
              </a:rPr>
              <a:t>  still experience marginalization and </a:t>
            </a:r>
            <a:r>
              <a:rPr lang="en-US" sz="2999" dirty="0">
                <a:solidFill>
                  <a:srgbClr val="000000"/>
                </a:solidFill>
                <a:latin typeface="Canva Sans"/>
                <a:ea typeface="Canva Sans"/>
                <a:cs typeface="Canva Sans"/>
                <a:sym typeface="Canva Sans"/>
              </a:rPr>
              <a:t>high poverty rates</a:t>
            </a:r>
          </a:p>
          <a:p>
            <a:pPr algn="l">
              <a:lnSpc>
                <a:spcPts val="2100"/>
              </a:lnSpc>
            </a:pPr>
            <a:endParaRPr lang="en-US" sz="2999" dirty="0">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A</a:t>
            </a:r>
            <a:r>
              <a:rPr lang="en-US" sz="2999" dirty="0" smtClean="0">
                <a:solidFill>
                  <a:srgbClr val="000000"/>
                </a:solidFill>
                <a:latin typeface="Canva Sans"/>
                <a:ea typeface="Canva Sans"/>
                <a:cs typeface="Canva Sans"/>
                <a:sym typeface="Canva Sans"/>
              </a:rPr>
              <a:t>ccess </a:t>
            </a:r>
            <a:r>
              <a:rPr lang="en-US" sz="2999" dirty="0">
                <a:solidFill>
                  <a:srgbClr val="000000"/>
                </a:solidFill>
                <a:latin typeface="Canva Sans"/>
                <a:ea typeface="Canva Sans"/>
                <a:cs typeface="Canva Sans"/>
                <a:sym typeface="Canva Sans"/>
              </a:rPr>
              <a:t>to social protection services generally remains low among SSF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9415" y="3144250"/>
            <a:ext cx="11108487" cy="2915978"/>
          </a:xfrm>
          <a:custGeom>
            <a:avLst/>
            <a:gdLst/>
            <a:ahLst/>
            <a:cxnLst/>
            <a:rect l="l" t="t" r="r" b="b"/>
            <a:pathLst>
              <a:path w="11108487" h="2915978">
                <a:moveTo>
                  <a:pt x="0" y="0"/>
                </a:moveTo>
                <a:lnTo>
                  <a:pt x="11108487" y="0"/>
                </a:lnTo>
                <a:lnTo>
                  <a:pt x="11108487" y="2915977"/>
                </a:lnTo>
                <a:lnTo>
                  <a:pt x="0" y="29159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607693" y="2794932"/>
            <a:ext cx="6184369" cy="5847040"/>
          </a:xfrm>
          <a:custGeom>
            <a:avLst/>
            <a:gdLst/>
            <a:ahLst/>
            <a:cxnLst/>
            <a:rect l="l" t="t" r="r" b="b"/>
            <a:pathLst>
              <a:path w="6184369" h="5847040">
                <a:moveTo>
                  <a:pt x="0" y="0"/>
                </a:moveTo>
                <a:lnTo>
                  <a:pt x="6184369" y="0"/>
                </a:lnTo>
                <a:lnTo>
                  <a:pt x="6184369" y="5847040"/>
                </a:lnTo>
                <a:lnTo>
                  <a:pt x="0" y="58470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87408" y="866504"/>
            <a:ext cx="15885787" cy="1439545"/>
          </a:xfrm>
          <a:prstGeom prst="rect">
            <a:avLst/>
          </a:prstGeom>
        </p:spPr>
        <p:txBody>
          <a:bodyPr lIns="0" tIns="0" rIns="0" bIns="0" rtlCol="0" anchor="t">
            <a:spAutoFit/>
          </a:bodyPr>
          <a:lstStyle/>
          <a:p>
            <a:pPr algn="just">
              <a:lnSpc>
                <a:spcPts val="5719"/>
              </a:lnSpc>
            </a:pPr>
            <a:r>
              <a:rPr lang="en-US" sz="4399" b="1">
                <a:solidFill>
                  <a:srgbClr val="AF4C0F"/>
                </a:solidFill>
                <a:latin typeface="Livvic Bold"/>
                <a:ea typeface="Livvic Bold"/>
                <a:cs typeface="Livvic Bold"/>
                <a:sym typeface="Livvic Bold"/>
              </a:rPr>
              <a:t>THE CHALLENGES THAT CONFRONT THE SMALL-SCALE FISHERIES SECTOR ARE GROUPED PER THEMATIC AREA</a:t>
            </a:r>
          </a:p>
        </p:txBody>
      </p:sp>
      <p:sp>
        <p:nvSpPr>
          <p:cNvPr id="5" name="TextBox 5"/>
          <p:cNvSpPr txBox="1"/>
          <p:nvPr/>
        </p:nvSpPr>
        <p:spPr>
          <a:xfrm>
            <a:off x="2959859" y="3996448"/>
            <a:ext cx="7499896" cy="1144905"/>
          </a:xfrm>
          <a:prstGeom prst="rect">
            <a:avLst/>
          </a:prstGeom>
        </p:spPr>
        <p:txBody>
          <a:bodyPr lIns="0" tIns="0" rIns="0" bIns="0" rtlCol="0" anchor="t">
            <a:spAutoFit/>
          </a:bodyPr>
          <a:lstStyle/>
          <a:p>
            <a:pPr algn="ctr">
              <a:lnSpc>
                <a:spcPts val="4620"/>
              </a:lnSpc>
            </a:pPr>
            <a:r>
              <a:rPr lang="en-US" sz="3300" b="1">
                <a:solidFill>
                  <a:srgbClr val="000000"/>
                </a:solidFill>
                <a:latin typeface="Canva Sans Bold"/>
                <a:ea typeface="Canva Sans Bold"/>
                <a:cs typeface="Canva Sans Bold"/>
                <a:sym typeface="Canva Sans Bold"/>
              </a:rPr>
              <a:t>Value chains, post-harvest, and trade</a:t>
            </a:r>
          </a:p>
        </p:txBody>
      </p:sp>
      <p:sp>
        <p:nvSpPr>
          <p:cNvPr id="6" name="TextBox 6"/>
          <p:cNvSpPr txBox="1"/>
          <p:nvPr/>
        </p:nvSpPr>
        <p:spPr>
          <a:xfrm>
            <a:off x="811774" y="6400488"/>
            <a:ext cx="11396839" cy="3539430"/>
          </a:xfrm>
          <a:prstGeom prst="rect">
            <a:avLst/>
          </a:prstGeom>
        </p:spPr>
        <p:txBody>
          <a:bodyPr lIns="0" tIns="0" rIns="0" bIns="0" rtlCol="0" anchor="t">
            <a:spAutoFit/>
          </a:bodyPr>
          <a:lstStyle/>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 </a:t>
            </a:r>
            <a:r>
              <a:rPr lang="en-US" sz="2999" dirty="0" smtClean="0">
                <a:solidFill>
                  <a:srgbClr val="000000"/>
                </a:solidFill>
                <a:latin typeface="Canva Sans"/>
                <a:ea typeface="Canva Sans"/>
                <a:cs typeface="Canva Sans"/>
                <a:sym typeface="Canva Sans"/>
              </a:rPr>
              <a:t>Contribution </a:t>
            </a:r>
            <a:r>
              <a:rPr lang="en-US" sz="2999" dirty="0">
                <a:solidFill>
                  <a:srgbClr val="000000"/>
                </a:solidFill>
                <a:latin typeface="Canva Sans"/>
                <a:ea typeface="Canva Sans"/>
                <a:cs typeface="Canva Sans"/>
                <a:sym typeface="Canva Sans"/>
              </a:rPr>
              <a:t>and participation of some of the SSF key players (e.g., pre-harvest actors and women across the value chain) are often undervalued and unrecognized</a:t>
            </a:r>
          </a:p>
          <a:p>
            <a:pPr algn="l">
              <a:lnSpc>
                <a:spcPts val="2380"/>
              </a:lnSpc>
            </a:pPr>
            <a:endParaRPr lang="en-US" sz="2999" dirty="0">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SSF remains to be challenged by limited access to appropriate technologies, best practices, infrastructures, and fair trade.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9415" y="3144250"/>
            <a:ext cx="11108487" cy="2915978"/>
          </a:xfrm>
          <a:custGeom>
            <a:avLst/>
            <a:gdLst/>
            <a:ahLst/>
            <a:cxnLst/>
            <a:rect l="l" t="t" r="r" b="b"/>
            <a:pathLst>
              <a:path w="11108487" h="2915978">
                <a:moveTo>
                  <a:pt x="0" y="0"/>
                </a:moveTo>
                <a:lnTo>
                  <a:pt x="11108487" y="0"/>
                </a:lnTo>
                <a:lnTo>
                  <a:pt x="11108487" y="2915977"/>
                </a:lnTo>
                <a:lnTo>
                  <a:pt x="0" y="29159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749211" y="2919688"/>
            <a:ext cx="6538789" cy="5745961"/>
          </a:xfrm>
          <a:custGeom>
            <a:avLst/>
            <a:gdLst/>
            <a:ahLst/>
            <a:cxnLst/>
            <a:rect l="l" t="t" r="r" b="b"/>
            <a:pathLst>
              <a:path w="6538789" h="5745961">
                <a:moveTo>
                  <a:pt x="0" y="0"/>
                </a:moveTo>
                <a:lnTo>
                  <a:pt x="6538789" y="0"/>
                </a:lnTo>
                <a:lnTo>
                  <a:pt x="6538789" y="5745962"/>
                </a:lnTo>
                <a:lnTo>
                  <a:pt x="0" y="57459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87408" y="866504"/>
            <a:ext cx="15885787" cy="1439545"/>
          </a:xfrm>
          <a:prstGeom prst="rect">
            <a:avLst/>
          </a:prstGeom>
        </p:spPr>
        <p:txBody>
          <a:bodyPr lIns="0" tIns="0" rIns="0" bIns="0" rtlCol="0" anchor="t">
            <a:spAutoFit/>
          </a:bodyPr>
          <a:lstStyle/>
          <a:p>
            <a:pPr algn="just">
              <a:lnSpc>
                <a:spcPts val="5719"/>
              </a:lnSpc>
            </a:pPr>
            <a:r>
              <a:rPr lang="en-US" sz="4399" b="1">
                <a:solidFill>
                  <a:srgbClr val="AF4C0F"/>
                </a:solidFill>
                <a:latin typeface="Livvic Bold"/>
                <a:ea typeface="Livvic Bold"/>
                <a:cs typeface="Livvic Bold"/>
                <a:sym typeface="Livvic Bold"/>
              </a:rPr>
              <a:t>THE CHALLENGES THAT CONFRONT THE SMALL-SCALE FISHERIES SECTOR ARE GROUPED PER THEMATIC AREA</a:t>
            </a:r>
          </a:p>
        </p:txBody>
      </p:sp>
      <p:sp>
        <p:nvSpPr>
          <p:cNvPr id="5" name="TextBox 5"/>
          <p:cNvSpPr txBox="1"/>
          <p:nvPr/>
        </p:nvSpPr>
        <p:spPr>
          <a:xfrm>
            <a:off x="3234323" y="4286961"/>
            <a:ext cx="7499896" cy="563880"/>
          </a:xfrm>
          <a:prstGeom prst="rect">
            <a:avLst/>
          </a:prstGeom>
        </p:spPr>
        <p:txBody>
          <a:bodyPr lIns="0" tIns="0" rIns="0" bIns="0" rtlCol="0" anchor="t">
            <a:spAutoFit/>
          </a:bodyPr>
          <a:lstStyle/>
          <a:p>
            <a:pPr algn="ctr">
              <a:lnSpc>
                <a:spcPts val="4620"/>
              </a:lnSpc>
            </a:pPr>
            <a:r>
              <a:rPr lang="en-US" sz="3300" b="1">
                <a:solidFill>
                  <a:srgbClr val="000000"/>
                </a:solidFill>
                <a:latin typeface="Canva Sans Bold"/>
                <a:ea typeface="Canva Sans Bold"/>
                <a:cs typeface="Canva Sans Bold"/>
                <a:sym typeface="Canva Sans Bold"/>
              </a:rPr>
              <a:t>Gender Equality</a:t>
            </a:r>
          </a:p>
        </p:txBody>
      </p:sp>
      <p:sp>
        <p:nvSpPr>
          <p:cNvPr id="6" name="TextBox 6"/>
          <p:cNvSpPr txBox="1"/>
          <p:nvPr/>
        </p:nvSpPr>
        <p:spPr>
          <a:xfrm>
            <a:off x="786823" y="6450391"/>
            <a:ext cx="11396839" cy="2693045"/>
          </a:xfrm>
          <a:prstGeom prst="rect">
            <a:avLst/>
          </a:prstGeom>
        </p:spPr>
        <p:txBody>
          <a:bodyPr lIns="0" tIns="0" rIns="0" bIns="0" rtlCol="0" anchor="t">
            <a:spAutoFit/>
          </a:bodyPr>
          <a:lstStyle/>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W</a:t>
            </a:r>
            <a:r>
              <a:rPr lang="en-US" sz="2999" dirty="0" smtClean="0">
                <a:solidFill>
                  <a:srgbClr val="000000"/>
                </a:solidFill>
                <a:latin typeface="Canva Sans"/>
                <a:ea typeface="Canva Sans"/>
                <a:cs typeface="Canva Sans"/>
                <a:sym typeface="Canva Sans"/>
              </a:rPr>
              <a:t>omen </a:t>
            </a:r>
            <a:r>
              <a:rPr lang="en-US" sz="2999" dirty="0">
                <a:solidFill>
                  <a:srgbClr val="000000"/>
                </a:solidFill>
                <a:latin typeface="Canva Sans"/>
                <a:ea typeface="Canva Sans"/>
                <a:cs typeface="Canva Sans"/>
                <a:sym typeface="Canva Sans"/>
              </a:rPr>
              <a:t>in the SSF sector are underrepresented in the </a:t>
            </a:r>
            <a:r>
              <a:rPr lang="en-US" sz="2999" dirty="0" err="1">
                <a:solidFill>
                  <a:srgbClr val="000000"/>
                </a:solidFill>
                <a:latin typeface="Canva Sans"/>
                <a:ea typeface="Canva Sans"/>
                <a:cs typeface="Canva Sans"/>
                <a:sym typeface="Canva Sans"/>
              </a:rPr>
              <a:t>fisherfolk</a:t>
            </a:r>
            <a:r>
              <a:rPr lang="en-US" sz="2999" dirty="0">
                <a:solidFill>
                  <a:srgbClr val="000000"/>
                </a:solidFill>
                <a:latin typeface="Canva Sans"/>
                <a:ea typeface="Canva Sans"/>
                <a:cs typeface="Canva Sans"/>
                <a:sym typeface="Canva Sans"/>
              </a:rPr>
              <a:t> registry, their contributions and roles are not being adequately recognized, their needs are often overlooked, and they have marginal participation in decision-making in programs, activities, and policies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9415" y="3144250"/>
            <a:ext cx="11108487" cy="2915978"/>
          </a:xfrm>
          <a:custGeom>
            <a:avLst/>
            <a:gdLst/>
            <a:ahLst/>
            <a:cxnLst/>
            <a:rect l="l" t="t" r="r" b="b"/>
            <a:pathLst>
              <a:path w="11108487" h="2915978">
                <a:moveTo>
                  <a:pt x="0" y="0"/>
                </a:moveTo>
                <a:lnTo>
                  <a:pt x="11108487" y="0"/>
                </a:lnTo>
                <a:lnTo>
                  <a:pt x="11108487" y="2915977"/>
                </a:lnTo>
                <a:lnTo>
                  <a:pt x="0" y="29159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12828" y="2793441"/>
            <a:ext cx="3831907" cy="4114800"/>
          </a:xfrm>
          <a:custGeom>
            <a:avLst/>
            <a:gdLst/>
            <a:ahLst/>
            <a:cxnLst/>
            <a:rect l="l" t="t" r="r" b="b"/>
            <a:pathLst>
              <a:path w="3831907" h="4114800">
                <a:moveTo>
                  <a:pt x="0" y="0"/>
                </a:moveTo>
                <a:lnTo>
                  <a:pt x="3831908" y="0"/>
                </a:lnTo>
                <a:lnTo>
                  <a:pt x="383190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87408" y="866504"/>
            <a:ext cx="15885787" cy="1439545"/>
          </a:xfrm>
          <a:prstGeom prst="rect">
            <a:avLst/>
          </a:prstGeom>
        </p:spPr>
        <p:txBody>
          <a:bodyPr lIns="0" tIns="0" rIns="0" bIns="0" rtlCol="0" anchor="t">
            <a:spAutoFit/>
          </a:bodyPr>
          <a:lstStyle/>
          <a:p>
            <a:pPr algn="just">
              <a:lnSpc>
                <a:spcPts val="5719"/>
              </a:lnSpc>
            </a:pPr>
            <a:r>
              <a:rPr lang="en-US" sz="4399" b="1">
                <a:solidFill>
                  <a:srgbClr val="AF4C0F"/>
                </a:solidFill>
                <a:latin typeface="Livvic Bold"/>
                <a:ea typeface="Livvic Bold"/>
                <a:cs typeface="Livvic Bold"/>
                <a:sym typeface="Livvic Bold"/>
              </a:rPr>
              <a:t>THE CHALLENGES THAT CONFRONT THE SMALL-SCALE FISHERIES SECTOR ARE GROUPED PER THEMATIC AREA</a:t>
            </a:r>
          </a:p>
        </p:txBody>
      </p:sp>
      <p:sp>
        <p:nvSpPr>
          <p:cNvPr id="5" name="TextBox 5"/>
          <p:cNvSpPr txBox="1"/>
          <p:nvPr/>
        </p:nvSpPr>
        <p:spPr>
          <a:xfrm>
            <a:off x="3184420" y="4286961"/>
            <a:ext cx="7499896" cy="563880"/>
          </a:xfrm>
          <a:prstGeom prst="rect">
            <a:avLst/>
          </a:prstGeom>
        </p:spPr>
        <p:txBody>
          <a:bodyPr lIns="0" tIns="0" rIns="0" bIns="0" rtlCol="0" anchor="t">
            <a:spAutoFit/>
          </a:bodyPr>
          <a:lstStyle/>
          <a:p>
            <a:pPr algn="ctr">
              <a:lnSpc>
                <a:spcPts val="4620"/>
              </a:lnSpc>
            </a:pPr>
            <a:r>
              <a:rPr lang="en-US" sz="3300" b="1">
                <a:solidFill>
                  <a:srgbClr val="000000"/>
                </a:solidFill>
                <a:latin typeface="Canva Sans Bold"/>
                <a:ea typeface="Canva Sans Bold"/>
                <a:cs typeface="Canva Sans Bold"/>
                <a:sym typeface="Canva Sans Bold"/>
              </a:rPr>
              <a:t>Disaster risks and climate change</a:t>
            </a:r>
          </a:p>
        </p:txBody>
      </p:sp>
      <p:sp>
        <p:nvSpPr>
          <p:cNvPr id="6" name="TextBox 6"/>
          <p:cNvSpPr txBox="1"/>
          <p:nvPr/>
        </p:nvSpPr>
        <p:spPr>
          <a:xfrm>
            <a:off x="786823" y="6450391"/>
            <a:ext cx="14765254" cy="3500958"/>
          </a:xfrm>
          <a:prstGeom prst="rect">
            <a:avLst/>
          </a:prstGeom>
        </p:spPr>
        <p:txBody>
          <a:bodyPr lIns="0" tIns="0" rIns="0" bIns="0" rtlCol="0" anchor="t">
            <a:spAutoFit/>
          </a:bodyPr>
          <a:lstStyle/>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Philippines </a:t>
            </a:r>
            <a:r>
              <a:rPr lang="en-US" sz="2999" dirty="0" smtClean="0">
                <a:solidFill>
                  <a:srgbClr val="000000"/>
                </a:solidFill>
                <a:latin typeface="Canva Sans"/>
                <a:ea typeface="Canva Sans"/>
                <a:cs typeface="Canva Sans"/>
                <a:sym typeface="Canva Sans"/>
              </a:rPr>
              <a:t>is </a:t>
            </a:r>
            <a:r>
              <a:rPr lang="en-US" sz="2999" dirty="0">
                <a:solidFill>
                  <a:srgbClr val="000000"/>
                </a:solidFill>
                <a:latin typeface="Canva Sans"/>
                <a:ea typeface="Canva Sans"/>
                <a:cs typeface="Canva Sans"/>
                <a:sym typeface="Canva Sans"/>
              </a:rPr>
              <a:t>the country most at risk from multiple climate hazards, including extreme weather, rising sea levels, increasing ocean temperatures, and acidification, all threatening critical habitats such as coral reefs.</a:t>
            </a:r>
          </a:p>
          <a:p>
            <a:pPr algn="l">
              <a:lnSpc>
                <a:spcPts val="2100"/>
              </a:lnSpc>
            </a:pPr>
            <a:endParaRPr lang="en-US" sz="2999" dirty="0">
              <a:solidFill>
                <a:srgbClr val="000000"/>
              </a:solidFill>
              <a:latin typeface="Canva Sans"/>
              <a:ea typeface="Canva Sans"/>
              <a:cs typeface="Canva Sans"/>
              <a:sym typeface="Canva Sans"/>
            </a:endParaRPr>
          </a:p>
          <a:p>
            <a:pPr marL="647694" lvl="1" indent="-323847" algn="l">
              <a:lnSpc>
                <a:spcPts val="4199"/>
              </a:lnSpc>
              <a:buFont typeface="Arial"/>
              <a:buChar char="•"/>
            </a:pPr>
            <a:r>
              <a:rPr lang="en-US" sz="2999" dirty="0">
                <a:solidFill>
                  <a:srgbClr val="000000"/>
                </a:solidFill>
                <a:latin typeface="Canva Sans"/>
                <a:ea typeface="Canva Sans"/>
                <a:cs typeface="Canva Sans"/>
                <a:sym typeface="Canva Sans"/>
              </a:rPr>
              <a:t>SSF is a high-risk profession where safety at sea and other social protection mechanisms are either substandard or absent, such as the lack of safety gear and adequate insurance for fishers, boats, and fishing gear.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6720" y="619749"/>
            <a:ext cx="14774559" cy="1134768"/>
          </a:xfrm>
          <a:prstGeom prst="rect">
            <a:avLst/>
          </a:prstGeom>
        </p:spPr>
        <p:txBody>
          <a:bodyPr lIns="0" tIns="0" rIns="0" bIns="0" rtlCol="0" anchor="t">
            <a:spAutoFit/>
          </a:bodyPr>
          <a:lstStyle/>
          <a:p>
            <a:pPr algn="ctr">
              <a:lnSpc>
                <a:spcPts val="9120"/>
              </a:lnSpc>
            </a:pPr>
            <a:r>
              <a:rPr lang="en-US" sz="7296" b="1">
                <a:solidFill>
                  <a:srgbClr val="AF4C0F"/>
                </a:solidFill>
                <a:latin typeface="Livvic Bold"/>
                <a:ea typeface="Livvic Bold"/>
                <a:cs typeface="Livvic Bold"/>
                <a:sym typeface="Livvic Bold"/>
              </a:rPr>
              <a:t>ULTIMATE GOAL</a:t>
            </a:r>
          </a:p>
        </p:txBody>
      </p:sp>
      <p:grpSp>
        <p:nvGrpSpPr>
          <p:cNvPr id="3" name="Group 3"/>
          <p:cNvGrpSpPr/>
          <p:nvPr/>
        </p:nvGrpSpPr>
        <p:grpSpPr>
          <a:xfrm>
            <a:off x="3487772" y="4190351"/>
            <a:ext cx="12011091" cy="4772325"/>
            <a:chOff x="0" y="0"/>
            <a:chExt cx="3163415" cy="1256909"/>
          </a:xfrm>
        </p:grpSpPr>
        <p:sp>
          <p:nvSpPr>
            <p:cNvPr id="4" name="Freeform 4"/>
            <p:cNvSpPr/>
            <p:nvPr/>
          </p:nvSpPr>
          <p:spPr>
            <a:xfrm>
              <a:off x="0" y="0"/>
              <a:ext cx="3163415" cy="1256909"/>
            </a:xfrm>
            <a:custGeom>
              <a:avLst/>
              <a:gdLst/>
              <a:ahLst/>
              <a:cxnLst/>
              <a:rect l="l" t="t" r="r" b="b"/>
              <a:pathLst>
                <a:path w="3163415" h="1256909">
                  <a:moveTo>
                    <a:pt x="32228" y="0"/>
                  </a:moveTo>
                  <a:lnTo>
                    <a:pt x="3131187" y="0"/>
                  </a:lnTo>
                  <a:cubicBezTo>
                    <a:pt x="3148986" y="0"/>
                    <a:pt x="3163415" y="14429"/>
                    <a:pt x="3163415" y="32228"/>
                  </a:cubicBezTo>
                  <a:lnTo>
                    <a:pt x="3163415" y="1224680"/>
                  </a:lnTo>
                  <a:cubicBezTo>
                    <a:pt x="3163415" y="1242479"/>
                    <a:pt x="3148986" y="1256909"/>
                    <a:pt x="3131187" y="1256909"/>
                  </a:cubicBezTo>
                  <a:lnTo>
                    <a:pt x="32228" y="1256909"/>
                  </a:lnTo>
                  <a:cubicBezTo>
                    <a:pt x="14429" y="1256909"/>
                    <a:pt x="0" y="1242479"/>
                    <a:pt x="0" y="1224680"/>
                  </a:cubicBezTo>
                  <a:lnTo>
                    <a:pt x="0" y="32228"/>
                  </a:lnTo>
                  <a:cubicBezTo>
                    <a:pt x="0" y="14429"/>
                    <a:pt x="14429" y="0"/>
                    <a:pt x="32228" y="0"/>
                  </a:cubicBezTo>
                  <a:close/>
                </a:path>
              </a:pathLst>
            </a:custGeom>
            <a:solidFill>
              <a:srgbClr val="054274"/>
            </a:solidFill>
          </p:spPr>
        </p:sp>
        <p:sp>
          <p:nvSpPr>
            <p:cNvPr id="5" name="TextBox 5"/>
            <p:cNvSpPr txBox="1"/>
            <p:nvPr/>
          </p:nvSpPr>
          <p:spPr>
            <a:xfrm>
              <a:off x="0" y="-66675"/>
              <a:ext cx="3163415" cy="1323584"/>
            </a:xfrm>
            <a:prstGeom prst="rect">
              <a:avLst/>
            </a:prstGeom>
          </p:spPr>
          <p:txBody>
            <a:bodyPr lIns="50800" tIns="50800" rIns="50800" bIns="50800" rtlCol="0" anchor="ctr"/>
            <a:lstStyle/>
            <a:p>
              <a:pPr algn="ctr">
                <a:lnSpc>
                  <a:spcPts val="5039"/>
                </a:lnSpc>
                <a:spcBef>
                  <a:spcPct val="0"/>
                </a:spcBef>
              </a:pPr>
              <a:r>
                <a:rPr lang="en-US" sz="3599">
                  <a:solidFill>
                    <a:srgbClr val="FFFFFF"/>
                  </a:solidFill>
                  <a:latin typeface="Canva Sans"/>
                  <a:ea typeface="Canva Sans"/>
                  <a:cs typeface="Canva Sans"/>
                  <a:sym typeface="Canva Sans"/>
                </a:rPr>
                <a:t>NPOA SSF aims to uplift the lives of small-scale fishers, a sector often marginalized, poor, and disadvantaged, by ensuring their voices are heard, their needs addressed, and their human and tenurial rights recognized and respected</a:t>
              </a:r>
            </a:p>
          </p:txBody>
        </p:sp>
      </p:grpSp>
      <p:sp>
        <p:nvSpPr>
          <p:cNvPr id="6" name="TextBox 6"/>
          <p:cNvSpPr txBox="1"/>
          <p:nvPr/>
        </p:nvSpPr>
        <p:spPr>
          <a:xfrm>
            <a:off x="1756720" y="2454557"/>
            <a:ext cx="14774559" cy="1383802"/>
          </a:xfrm>
          <a:prstGeom prst="rect">
            <a:avLst/>
          </a:prstGeom>
        </p:spPr>
        <p:txBody>
          <a:bodyPr lIns="0" tIns="0" rIns="0" bIns="0" rtlCol="0" anchor="t">
            <a:spAutoFit/>
          </a:bodyPr>
          <a:lstStyle/>
          <a:p>
            <a:pPr algn="ctr">
              <a:lnSpc>
                <a:spcPts val="3626"/>
              </a:lnSpc>
            </a:pPr>
            <a:r>
              <a:rPr lang="en-US" sz="2789">
                <a:solidFill>
                  <a:srgbClr val="000000"/>
                </a:solidFill>
                <a:latin typeface="Work Sans"/>
                <a:ea typeface="Work Sans"/>
                <a:cs typeface="Work Sans"/>
                <a:sym typeface="Work Sans"/>
              </a:rPr>
              <a:t>NPOA-SSF has outlined the activities, interventions, policies, and strategies, among other things, that will be implemented to fully address the above issues and challenges and improve the SSF sector</a:t>
            </a:r>
          </a:p>
        </p:txBody>
      </p:sp>
      <p:sp>
        <p:nvSpPr>
          <p:cNvPr id="7" name="Freeform 7"/>
          <p:cNvSpPr/>
          <p:nvPr/>
        </p:nvSpPr>
        <p:spPr>
          <a:xfrm flipV="1">
            <a:off x="-252647" y="-121944"/>
            <a:ext cx="2562693" cy="3355408"/>
          </a:xfrm>
          <a:custGeom>
            <a:avLst/>
            <a:gdLst/>
            <a:ahLst/>
            <a:cxnLst/>
            <a:rect l="l" t="t" r="r" b="b"/>
            <a:pathLst>
              <a:path w="2562693" h="3355408">
                <a:moveTo>
                  <a:pt x="0" y="3355408"/>
                </a:moveTo>
                <a:lnTo>
                  <a:pt x="2562694" y="3355408"/>
                </a:lnTo>
                <a:lnTo>
                  <a:pt x="2562694" y="0"/>
                </a:lnTo>
                <a:lnTo>
                  <a:pt x="0" y="0"/>
                </a:lnTo>
                <a:lnTo>
                  <a:pt x="0" y="335540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H="1" flipV="1">
            <a:off x="15861164" y="-121944"/>
            <a:ext cx="2562693" cy="3355408"/>
          </a:xfrm>
          <a:custGeom>
            <a:avLst/>
            <a:gdLst/>
            <a:ahLst/>
            <a:cxnLst/>
            <a:rect l="l" t="t" r="r" b="b"/>
            <a:pathLst>
              <a:path w="2562693" h="3355408">
                <a:moveTo>
                  <a:pt x="2562693" y="3355408"/>
                </a:moveTo>
                <a:lnTo>
                  <a:pt x="0" y="3355408"/>
                </a:lnTo>
                <a:lnTo>
                  <a:pt x="0" y="0"/>
                </a:lnTo>
                <a:lnTo>
                  <a:pt x="2562693" y="0"/>
                </a:lnTo>
                <a:lnTo>
                  <a:pt x="2562693" y="335540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6331796" y="3726599"/>
            <a:ext cx="927504" cy="927504"/>
          </a:xfrm>
          <a:custGeom>
            <a:avLst/>
            <a:gdLst/>
            <a:ahLst/>
            <a:cxnLst/>
            <a:rect l="l" t="t" r="r" b="b"/>
            <a:pathLst>
              <a:path w="927504" h="927504">
                <a:moveTo>
                  <a:pt x="0" y="0"/>
                </a:moveTo>
                <a:lnTo>
                  <a:pt x="927504" y="0"/>
                </a:lnTo>
                <a:lnTo>
                  <a:pt x="927504" y="927504"/>
                </a:lnTo>
                <a:lnTo>
                  <a:pt x="0" y="92750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1527381" y="9429401"/>
            <a:ext cx="15931873" cy="448841"/>
          </a:xfrm>
          <a:prstGeom prst="rect">
            <a:avLst/>
          </a:prstGeom>
        </p:spPr>
        <p:txBody>
          <a:bodyPr lIns="0" tIns="0" rIns="0" bIns="0" rtlCol="0" anchor="t">
            <a:spAutoFit/>
          </a:bodyPr>
          <a:lstStyle/>
          <a:p>
            <a:pPr algn="ctr">
              <a:lnSpc>
                <a:spcPts val="3510"/>
              </a:lnSpc>
              <a:spcBef>
                <a:spcPct val="0"/>
              </a:spcBef>
            </a:pPr>
            <a:r>
              <a:rPr lang="en-US" sz="2700" b="1" dirty="0">
                <a:solidFill>
                  <a:srgbClr val="AF4C0F"/>
                </a:solidFill>
                <a:latin typeface="Livvic Bold"/>
                <a:ea typeface="Livvic Bold"/>
                <a:cs typeface="Livvic Bold"/>
                <a:sym typeface="Livvic Bold"/>
              </a:rPr>
              <a:t>THIS PLAN IS TO BE IMPLEMENTED FROM 2025 </a:t>
            </a:r>
            <a:r>
              <a:rPr lang="en-US" sz="2700" b="1" dirty="0" smtClean="0">
                <a:solidFill>
                  <a:srgbClr val="AF4C0F"/>
                </a:solidFill>
                <a:latin typeface="Livvic Bold"/>
                <a:ea typeface="Livvic Bold"/>
                <a:cs typeface="Livvic Bold"/>
                <a:sym typeface="Livvic Bold"/>
              </a:rPr>
              <a:t>TO 2035</a:t>
            </a:r>
            <a:endParaRPr lang="en-US" sz="2700" b="1" dirty="0">
              <a:solidFill>
                <a:srgbClr val="AF4C0F"/>
              </a:solidFill>
              <a:latin typeface="Livvic Bold"/>
              <a:ea typeface="Livvic Bold"/>
              <a:cs typeface="Livvic Bold"/>
              <a:sym typeface="Livvic Bo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9869" y="4416730"/>
            <a:ext cx="18507737" cy="8582963"/>
          </a:xfrm>
          <a:custGeom>
            <a:avLst/>
            <a:gdLst/>
            <a:ahLst/>
            <a:cxnLst/>
            <a:rect l="l" t="t" r="r" b="b"/>
            <a:pathLst>
              <a:path w="18507737" h="8582963">
                <a:moveTo>
                  <a:pt x="0" y="8582963"/>
                </a:moveTo>
                <a:lnTo>
                  <a:pt x="18507738" y="8582963"/>
                </a:lnTo>
                <a:lnTo>
                  <a:pt x="18507738" y="0"/>
                </a:lnTo>
                <a:lnTo>
                  <a:pt x="0" y="0"/>
                </a:lnTo>
                <a:lnTo>
                  <a:pt x="0" y="8582963"/>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743200" y="3554770"/>
            <a:ext cx="13045364" cy="2435167"/>
          </a:xfrm>
          <a:prstGeom prst="rect">
            <a:avLst/>
          </a:prstGeom>
        </p:spPr>
        <p:txBody>
          <a:bodyPr lIns="0" tIns="0" rIns="0" bIns="0" rtlCol="0" anchor="t">
            <a:spAutoFit/>
          </a:bodyPr>
          <a:lstStyle/>
          <a:p>
            <a:pPr algn="ctr">
              <a:lnSpc>
                <a:spcPts val="19386"/>
              </a:lnSpc>
            </a:pPr>
            <a:r>
              <a:rPr lang="en-US" sz="15509" b="1" dirty="0">
                <a:solidFill>
                  <a:srgbClr val="054274"/>
                </a:solidFill>
                <a:latin typeface="Livvic Heavy"/>
                <a:ea typeface="Livvic Heavy"/>
                <a:cs typeface="Livvic Heavy"/>
                <a:sym typeface="Livvic Heavy"/>
              </a:rPr>
              <a:t>THANK </a:t>
            </a:r>
            <a:r>
              <a:rPr lang="en-US" sz="15509" b="1" dirty="0">
                <a:solidFill>
                  <a:srgbClr val="0C6992"/>
                </a:solidFill>
                <a:latin typeface="Livvic Heavy"/>
                <a:ea typeface="Livvic Heavy"/>
                <a:cs typeface="Livvic Heavy"/>
                <a:sym typeface="Livvic Heavy"/>
              </a:rPr>
              <a:t>YOU</a:t>
            </a:r>
          </a:p>
        </p:txBody>
      </p:sp>
      <p:sp>
        <p:nvSpPr>
          <p:cNvPr id="7" name="Freeform 7"/>
          <p:cNvSpPr/>
          <p:nvPr/>
        </p:nvSpPr>
        <p:spPr>
          <a:xfrm>
            <a:off x="1258187" y="3620012"/>
            <a:ext cx="999163" cy="999163"/>
          </a:xfrm>
          <a:custGeom>
            <a:avLst/>
            <a:gdLst/>
            <a:ahLst/>
            <a:cxnLst/>
            <a:rect l="l" t="t" r="r" b="b"/>
            <a:pathLst>
              <a:path w="999163" h="999163">
                <a:moveTo>
                  <a:pt x="0" y="0"/>
                </a:moveTo>
                <a:lnTo>
                  <a:pt x="999163" y="0"/>
                </a:lnTo>
                <a:lnTo>
                  <a:pt x="999163" y="999163"/>
                </a:lnTo>
                <a:lnTo>
                  <a:pt x="0" y="999163"/>
                </a:lnTo>
                <a:lnTo>
                  <a:pt x="0" y="0"/>
                </a:lnTo>
                <a:close/>
              </a:path>
            </a:pathLst>
          </a:custGeom>
          <a:blipFill>
            <a:blip r:embed="rId4">
              <a:extLst>
                <a:ext uri="{96DAC541-7B7A-43D3-8B79-37D633B846F1}">
                  <asvg:svgBlip xmlns="" xmlns:asvg="http://schemas.microsoft.com/office/drawing/2016/SVG/main" r:embed="rId10"/>
                </a:ext>
              </a:extLst>
            </a:blip>
            <a:stretch>
              <a:fillRect/>
            </a:stretch>
          </a:blipFill>
        </p:spPr>
      </p:sp>
      <p:sp>
        <p:nvSpPr>
          <p:cNvPr id="8" name="TextBox 13"/>
          <p:cNvSpPr txBox="1"/>
          <p:nvPr/>
        </p:nvSpPr>
        <p:spPr>
          <a:xfrm>
            <a:off x="4876800" y="876300"/>
            <a:ext cx="12577140" cy="1000274"/>
          </a:xfrm>
          <a:prstGeom prst="rect">
            <a:avLst/>
          </a:prstGeom>
        </p:spPr>
        <p:txBody>
          <a:bodyPr wrap="square" lIns="0" tIns="0" rIns="0" bIns="0" rtlCol="0" anchor="t">
            <a:spAutoFit/>
          </a:bodyPr>
          <a:lstStyle/>
          <a:p>
            <a:pPr algn="l">
              <a:lnSpc>
                <a:spcPts val="3919"/>
              </a:lnSpc>
            </a:pPr>
            <a:r>
              <a:rPr lang="en-US" sz="2800" dirty="0">
                <a:solidFill>
                  <a:srgbClr val="000000"/>
                </a:solidFill>
                <a:latin typeface="Canva Sans"/>
                <a:ea typeface="Canva Sans"/>
                <a:cs typeface="Canva Sans"/>
                <a:sym typeface="Canva Sans"/>
              </a:rPr>
              <a:t>Department of Agriculture</a:t>
            </a:r>
          </a:p>
          <a:p>
            <a:pPr algn="l">
              <a:lnSpc>
                <a:spcPts val="3919"/>
              </a:lnSpc>
            </a:pPr>
            <a:r>
              <a:rPr lang="en-US" sz="2800" b="1" dirty="0">
                <a:solidFill>
                  <a:schemeClr val="accent6">
                    <a:lumMod val="75000"/>
                  </a:schemeClr>
                </a:solidFill>
                <a:latin typeface="Canva Sans Bold"/>
                <a:ea typeface="Canva Sans Bold"/>
                <a:cs typeface="Canva Sans Bold"/>
                <a:sym typeface="Canva Sans Bold"/>
              </a:rPr>
              <a:t>NATIONAL FISHERIES RESEARCH AND DEVELOPMENT INSTITUTE</a:t>
            </a:r>
          </a:p>
        </p:txBody>
      </p:sp>
      <p:sp>
        <p:nvSpPr>
          <p:cNvPr id="9" name="Freeform 6"/>
          <p:cNvSpPr/>
          <p:nvPr/>
        </p:nvSpPr>
        <p:spPr>
          <a:xfrm>
            <a:off x="2183440" y="584566"/>
            <a:ext cx="2341044" cy="1913353"/>
          </a:xfrm>
          <a:custGeom>
            <a:avLst/>
            <a:gdLst/>
            <a:ahLst/>
            <a:cxnLst/>
            <a:rect l="l" t="t" r="r" b="b"/>
            <a:pathLst>
              <a:path w="2341044" h="1913353">
                <a:moveTo>
                  <a:pt x="0" y="0"/>
                </a:moveTo>
                <a:lnTo>
                  <a:pt x="2341045" y="0"/>
                </a:lnTo>
                <a:lnTo>
                  <a:pt x="2341045" y="1913354"/>
                </a:lnTo>
                <a:lnTo>
                  <a:pt x="0" y="1913354"/>
                </a:lnTo>
                <a:lnTo>
                  <a:pt x="0" y="0"/>
                </a:lnTo>
                <a:close/>
              </a:path>
            </a:pathLst>
          </a:custGeom>
          <a:blipFill>
            <a:blip r:embed="rId11"/>
            <a:stretch>
              <a:fillRect l="-12771" t="-26143" r="-8818" b="-22625"/>
            </a:stretch>
          </a:blipFill>
        </p:spPr>
      </p:sp>
      <p:sp>
        <p:nvSpPr>
          <p:cNvPr id="10" name="Freeform 7"/>
          <p:cNvSpPr/>
          <p:nvPr/>
        </p:nvSpPr>
        <p:spPr>
          <a:xfrm>
            <a:off x="358084" y="613468"/>
            <a:ext cx="1825356" cy="1708419"/>
          </a:xfrm>
          <a:custGeom>
            <a:avLst/>
            <a:gdLst/>
            <a:ahLst/>
            <a:cxnLst/>
            <a:rect l="l" t="t" r="r" b="b"/>
            <a:pathLst>
              <a:path w="1825356" h="1708419">
                <a:moveTo>
                  <a:pt x="0" y="0"/>
                </a:moveTo>
                <a:lnTo>
                  <a:pt x="1825356" y="0"/>
                </a:lnTo>
                <a:lnTo>
                  <a:pt x="1825356" y="1708420"/>
                </a:lnTo>
                <a:lnTo>
                  <a:pt x="0" y="1708420"/>
                </a:lnTo>
                <a:lnTo>
                  <a:pt x="0" y="0"/>
                </a:lnTo>
                <a:close/>
              </a:path>
            </a:pathLst>
          </a:custGeom>
          <a:blipFill>
            <a:blip r:embed="rId12"/>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20424" y="309620"/>
            <a:ext cx="997833" cy="997833"/>
          </a:xfrm>
          <a:custGeom>
            <a:avLst/>
            <a:gdLst/>
            <a:ahLst/>
            <a:cxnLst/>
            <a:rect l="l" t="t" r="r" b="b"/>
            <a:pathLst>
              <a:path w="997833" h="997833">
                <a:moveTo>
                  <a:pt x="0" y="0"/>
                </a:moveTo>
                <a:lnTo>
                  <a:pt x="997833" y="0"/>
                </a:lnTo>
                <a:lnTo>
                  <a:pt x="997833" y="997834"/>
                </a:lnTo>
                <a:lnTo>
                  <a:pt x="0" y="997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a:grpSpLocks noChangeAspect="1"/>
          </p:cNvGrpSpPr>
          <p:nvPr/>
        </p:nvGrpSpPr>
        <p:grpSpPr>
          <a:xfrm>
            <a:off x="537180" y="2478067"/>
            <a:ext cx="3634907" cy="3634907"/>
            <a:chOff x="0" y="0"/>
            <a:chExt cx="6350000" cy="6350000"/>
          </a:xfrm>
        </p:grpSpPr>
        <p:sp>
          <p:nvSpPr>
            <p:cNvPr id="4" name="Freeform 4"/>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38888" r="-38888"/>
              </a:stretch>
            </a:blipFill>
          </p:spPr>
        </p:sp>
        <p:sp>
          <p:nvSpPr>
            <p:cNvPr id="5" name="Freeform 5"/>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1800AD"/>
            </a:solidFill>
          </p:spPr>
        </p:sp>
      </p:grpSp>
      <p:grpSp>
        <p:nvGrpSpPr>
          <p:cNvPr id="6" name="Group 6"/>
          <p:cNvGrpSpPr>
            <a:grpSpLocks noChangeAspect="1"/>
          </p:cNvGrpSpPr>
          <p:nvPr/>
        </p:nvGrpSpPr>
        <p:grpSpPr>
          <a:xfrm>
            <a:off x="4554900" y="5125723"/>
            <a:ext cx="3634907" cy="3634907"/>
            <a:chOff x="0" y="0"/>
            <a:chExt cx="6350000" cy="6350000"/>
          </a:xfrm>
        </p:grpSpPr>
        <p:sp>
          <p:nvSpPr>
            <p:cNvPr id="7" name="Freeform 7"/>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25187" r="-25187"/>
              </a:stretch>
            </a:blipFill>
          </p:spPr>
        </p:sp>
        <p:sp>
          <p:nvSpPr>
            <p:cNvPr id="8" name="Freeform 8"/>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91BF"/>
            </a:solidFill>
          </p:spPr>
        </p:sp>
      </p:grpSp>
      <p:grpSp>
        <p:nvGrpSpPr>
          <p:cNvPr id="9" name="Group 9"/>
          <p:cNvGrpSpPr>
            <a:grpSpLocks noChangeAspect="1"/>
          </p:cNvGrpSpPr>
          <p:nvPr/>
        </p:nvGrpSpPr>
        <p:grpSpPr>
          <a:xfrm>
            <a:off x="8228028" y="1709378"/>
            <a:ext cx="3634907" cy="3634907"/>
            <a:chOff x="0" y="0"/>
            <a:chExt cx="6350000" cy="6350000"/>
          </a:xfrm>
        </p:grpSpPr>
        <p:sp>
          <p:nvSpPr>
            <p:cNvPr id="10" name="Freeform 1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16666" r="-16666"/>
              </a:stretch>
            </a:blipFill>
          </p:spPr>
        </p:sp>
        <p:sp>
          <p:nvSpPr>
            <p:cNvPr id="11" name="Freeform 1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D8776"/>
            </a:solidFill>
          </p:spPr>
        </p:sp>
      </p:grpSp>
      <p:sp>
        <p:nvSpPr>
          <p:cNvPr id="12" name="TextBox 12"/>
          <p:cNvSpPr txBox="1"/>
          <p:nvPr/>
        </p:nvSpPr>
        <p:spPr>
          <a:xfrm>
            <a:off x="706427" y="456554"/>
            <a:ext cx="14827549" cy="777875"/>
          </a:xfrm>
          <a:prstGeom prst="rect">
            <a:avLst/>
          </a:prstGeom>
        </p:spPr>
        <p:txBody>
          <a:bodyPr lIns="0" tIns="0" rIns="0" bIns="0" rtlCol="0" anchor="t">
            <a:spAutoFit/>
          </a:bodyPr>
          <a:lstStyle/>
          <a:p>
            <a:pPr algn="l">
              <a:lnSpc>
                <a:spcPts val="6250"/>
              </a:lnSpc>
            </a:pPr>
            <a:r>
              <a:rPr lang="en-US" sz="5000" b="1">
                <a:solidFill>
                  <a:srgbClr val="054274"/>
                </a:solidFill>
                <a:latin typeface="Livvic Heavy"/>
                <a:ea typeface="Livvic Heavy"/>
                <a:cs typeface="Livvic Heavy"/>
                <a:sym typeface="Livvic Heavy"/>
              </a:rPr>
              <a:t>OVERVIEW:  PHILIPPINE PROFILE</a:t>
            </a:r>
          </a:p>
        </p:txBody>
      </p:sp>
      <p:sp>
        <p:nvSpPr>
          <p:cNvPr id="13" name="TextBox 13"/>
          <p:cNvSpPr txBox="1"/>
          <p:nvPr/>
        </p:nvSpPr>
        <p:spPr>
          <a:xfrm>
            <a:off x="923562" y="6202354"/>
            <a:ext cx="3015791" cy="1758950"/>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Canva Sans"/>
                <a:ea typeface="Canva Sans"/>
                <a:cs typeface="Canva Sans"/>
                <a:sym typeface="Canva Sans"/>
              </a:rPr>
              <a:t>2nd largest archipelagic country in the world with </a:t>
            </a:r>
            <a:r>
              <a:rPr lang="en-US" sz="2000" b="1">
                <a:solidFill>
                  <a:srgbClr val="000000"/>
                </a:solidFill>
                <a:latin typeface="Canva Sans Bold"/>
                <a:ea typeface="Canva Sans Bold"/>
                <a:cs typeface="Canva Sans Bold"/>
                <a:sym typeface="Canva Sans Bold"/>
              </a:rPr>
              <a:t>7,641 islands</a:t>
            </a:r>
            <a:r>
              <a:rPr lang="en-US" sz="2000">
                <a:solidFill>
                  <a:srgbClr val="000000"/>
                </a:solidFill>
                <a:latin typeface="Canva Sans"/>
                <a:ea typeface="Canva Sans"/>
                <a:cs typeface="Canva Sans"/>
                <a:sym typeface="Canva Sans"/>
              </a:rPr>
              <a:t> (MANA) Maritime and Archipelagic Nation</a:t>
            </a:r>
          </a:p>
        </p:txBody>
      </p:sp>
      <p:sp>
        <p:nvSpPr>
          <p:cNvPr id="14" name="TextBox 14"/>
          <p:cNvSpPr txBox="1"/>
          <p:nvPr/>
        </p:nvSpPr>
        <p:spPr>
          <a:xfrm>
            <a:off x="4948041" y="8883650"/>
            <a:ext cx="3445390" cy="701675"/>
          </a:xfrm>
          <a:prstGeom prst="rect">
            <a:avLst/>
          </a:prstGeom>
        </p:spPr>
        <p:txBody>
          <a:bodyPr lIns="0" tIns="0" rIns="0" bIns="0" rtlCol="0" anchor="t">
            <a:spAutoFit/>
          </a:bodyPr>
          <a:lstStyle/>
          <a:p>
            <a:pPr algn="ctr">
              <a:lnSpc>
                <a:spcPts val="2800"/>
              </a:lnSpc>
              <a:spcBef>
                <a:spcPct val="0"/>
              </a:spcBef>
            </a:pPr>
            <a:r>
              <a:rPr lang="en-US" sz="2000" b="1">
                <a:solidFill>
                  <a:srgbClr val="000000"/>
                </a:solidFill>
                <a:latin typeface="Canva Sans Bold"/>
                <a:ea typeface="Canva Sans Bold"/>
                <a:cs typeface="Canva Sans Bold"/>
                <a:sym typeface="Canva Sans Bold"/>
              </a:rPr>
              <a:t>5th longest coastline </a:t>
            </a:r>
            <a:r>
              <a:rPr lang="en-US" sz="2000">
                <a:solidFill>
                  <a:srgbClr val="000000"/>
                </a:solidFill>
                <a:latin typeface="Canva Sans"/>
                <a:ea typeface="Canva Sans"/>
                <a:cs typeface="Canva Sans"/>
                <a:sym typeface="Canva Sans"/>
              </a:rPr>
              <a:t>in the world - 36,289 km</a:t>
            </a:r>
          </a:p>
        </p:txBody>
      </p:sp>
      <p:sp>
        <p:nvSpPr>
          <p:cNvPr id="15" name="TextBox 15"/>
          <p:cNvSpPr txBox="1"/>
          <p:nvPr/>
        </p:nvSpPr>
        <p:spPr>
          <a:xfrm>
            <a:off x="8393430" y="5783263"/>
            <a:ext cx="4240564" cy="14065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 total territorial (marine) water area of about</a:t>
            </a:r>
            <a:r>
              <a:rPr lang="en-US" sz="2000" b="1">
                <a:solidFill>
                  <a:srgbClr val="000000"/>
                </a:solidFill>
                <a:latin typeface="Canva Sans Bold"/>
                <a:ea typeface="Canva Sans Bold"/>
                <a:cs typeface="Canva Sans Bold"/>
                <a:sym typeface="Canva Sans Bold"/>
              </a:rPr>
              <a:t> 2,200,000 km2</a:t>
            </a:r>
            <a:r>
              <a:rPr lang="en-US" sz="2000">
                <a:solidFill>
                  <a:srgbClr val="000000"/>
                </a:solidFill>
                <a:latin typeface="Canva Sans"/>
                <a:ea typeface="Canva Sans"/>
                <a:cs typeface="Canva Sans"/>
                <a:sym typeface="Canva Sans"/>
              </a:rPr>
              <a:t>, including the exclusive economic zone (EEZ),</a:t>
            </a:r>
          </a:p>
        </p:txBody>
      </p:sp>
      <p:grpSp>
        <p:nvGrpSpPr>
          <p:cNvPr id="16" name="Group 16"/>
          <p:cNvGrpSpPr>
            <a:grpSpLocks noChangeAspect="1"/>
          </p:cNvGrpSpPr>
          <p:nvPr/>
        </p:nvGrpSpPr>
        <p:grpSpPr>
          <a:xfrm>
            <a:off x="13385517" y="1508593"/>
            <a:ext cx="3634907" cy="3634907"/>
            <a:chOff x="0" y="0"/>
            <a:chExt cx="6350000" cy="6350000"/>
          </a:xfrm>
        </p:grpSpPr>
        <p:sp>
          <p:nvSpPr>
            <p:cNvPr id="17" name="Freeform 17"/>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7"/>
              <a:stretch>
                <a:fillRect/>
              </a:stretch>
            </a:blipFill>
          </p:spPr>
        </p:sp>
        <p:sp>
          <p:nvSpPr>
            <p:cNvPr id="18" name="Freeform 18"/>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CE1E6"/>
            </a:solidFill>
          </p:spPr>
        </p:sp>
      </p:grpSp>
      <p:sp>
        <p:nvSpPr>
          <p:cNvPr id="19" name="TextBox 19"/>
          <p:cNvSpPr txBox="1"/>
          <p:nvPr/>
        </p:nvSpPr>
        <p:spPr>
          <a:xfrm>
            <a:off x="13027920" y="5372100"/>
            <a:ext cx="5012111" cy="3587750"/>
          </a:xfrm>
          <a:prstGeom prst="rect">
            <a:avLst/>
          </a:prstGeom>
        </p:spPr>
        <p:txBody>
          <a:bodyPr lIns="0" tIns="0" rIns="0" bIns="0" rtlCol="0" anchor="t">
            <a:spAutoFit/>
          </a:bodyPr>
          <a:lstStyle/>
          <a:p>
            <a:pPr marL="431801" lvl="1" indent="-215900" algn="ctr">
              <a:lnSpc>
                <a:spcPts val="2800"/>
              </a:lnSpc>
              <a:buFont typeface="Arial"/>
              <a:buChar char="•"/>
            </a:pPr>
            <a:r>
              <a:rPr lang="en-US" sz="2000">
                <a:solidFill>
                  <a:srgbClr val="000000"/>
                </a:solidFill>
                <a:latin typeface="Canva Sans"/>
                <a:ea typeface="Canva Sans"/>
                <a:cs typeface="Canva Sans"/>
                <a:sym typeface="Canva Sans"/>
              </a:rPr>
              <a:t>Geographically located at the apex of the Coral Tria</a:t>
            </a:r>
            <a:r>
              <a:rPr lang="en-US" sz="2000" b="1">
                <a:solidFill>
                  <a:srgbClr val="000000"/>
                </a:solidFill>
                <a:latin typeface="Canva Sans Bold"/>
                <a:ea typeface="Canva Sans Bold"/>
                <a:cs typeface="Canva Sans Bold"/>
                <a:sym typeface="Canva Sans Bold"/>
              </a:rPr>
              <a:t>ngle – Center of Marine Biodiversity</a:t>
            </a:r>
          </a:p>
          <a:p>
            <a:pPr algn="ctr">
              <a:lnSpc>
                <a:spcPts val="1679"/>
              </a:lnSpc>
            </a:pPr>
            <a:endParaRPr lang="en-US" sz="2000" b="1">
              <a:solidFill>
                <a:srgbClr val="000000"/>
              </a:solidFill>
              <a:latin typeface="Canva Sans Bold"/>
              <a:ea typeface="Canva Sans Bold"/>
              <a:cs typeface="Canva Sans Bold"/>
              <a:sym typeface="Canva Sans Bold"/>
            </a:endParaRPr>
          </a:p>
          <a:p>
            <a:pPr marL="431801" lvl="1" indent="-215900" algn="ctr">
              <a:lnSpc>
                <a:spcPts val="2800"/>
              </a:lnSpc>
              <a:buFont typeface="Arial"/>
              <a:buChar char="•"/>
            </a:pPr>
            <a:r>
              <a:rPr lang="en-US" sz="2000" b="1">
                <a:solidFill>
                  <a:srgbClr val="000000"/>
                </a:solidFill>
                <a:latin typeface="Canva Sans Bold"/>
                <a:ea typeface="Canva Sans Bold"/>
                <a:cs typeface="Canva Sans Bold"/>
                <a:sym typeface="Canva Sans Bold"/>
              </a:rPr>
              <a:t>coral reef area o</a:t>
            </a:r>
            <a:r>
              <a:rPr lang="en-US" sz="2000">
                <a:solidFill>
                  <a:srgbClr val="000000"/>
                </a:solidFill>
                <a:latin typeface="Canva Sans"/>
                <a:ea typeface="Canva Sans"/>
                <a:cs typeface="Canva Sans"/>
                <a:sym typeface="Canva Sans"/>
              </a:rPr>
              <a:t>f roughly</a:t>
            </a:r>
            <a:r>
              <a:rPr lang="en-US" sz="2000" b="1">
                <a:solidFill>
                  <a:srgbClr val="000000"/>
                </a:solidFill>
                <a:latin typeface="Canva Sans Bold"/>
                <a:ea typeface="Canva Sans Bold"/>
                <a:cs typeface="Canva Sans Bold"/>
                <a:sym typeface="Canva Sans Bold"/>
              </a:rPr>
              <a:t> 27,000 km2</a:t>
            </a:r>
          </a:p>
          <a:p>
            <a:pPr algn="ctr">
              <a:lnSpc>
                <a:spcPts val="1679"/>
              </a:lnSpc>
            </a:pPr>
            <a:r>
              <a:rPr lang="en-US" sz="1200">
                <a:solidFill>
                  <a:srgbClr val="000000"/>
                </a:solidFill>
                <a:latin typeface="Canva Sans"/>
                <a:ea typeface="Canva Sans"/>
                <a:cs typeface="Canva Sans"/>
                <a:sym typeface="Canva Sans"/>
              </a:rPr>
              <a:t> </a:t>
            </a:r>
          </a:p>
          <a:p>
            <a:pPr marL="431801" lvl="1" indent="-215900" algn="ctr">
              <a:lnSpc>
                <a:spcPts val="2800"/>
              </a:lnSpc>
              <a:buFont typeface="Arial"/>
              <a:buChar char="•"/>
            </a:pPr>
            <a:r>
              <a:rPr lang="en-US" sz="2000" b="1">
                <a:solidFill>
                  <a:srgbClr val="000000"/>
                </a:solidFill>
                <a:latin typeface="Canva Sans Bold"/>
                <a:ea typeface="Canva Sans Bold"/>
                <a:cs typeface="Canva Sans Bold"/>
                <a:sym typeface="Canva Sans Bold"/>
              </a:rPr>
              <a:t>76%</a:t>
            </a:r>
            <a:r>
              <a:rPr lang="en-US" sz="2000">
                <a:solidFill>
                  <a:srgbClr val="000000"/>
                </a:solidFill>
                <a:latin typeface="Canva Sans"/>
                <a:ea typeface="Canva Sans"/>
                <a:cs typeface="Canva Sans"/>
                <a:sym typeface="Canva Sans"/>
              </a:rPr>
              <a:t> of the world’s coral species live (at least 500 species of corals), and home to at least 2,228 species of reef fish</a:t>
            </a:r>
          </a:p>
          <a:p>
            <a:pPr algn="ctr">
              <a:lnSpc>
                <a:spcPts val="2800"/>
              </a:lnSpc>
            </a:pPr>
            <a:endParaRPr lang="en-US" sz="2000">
              <a:solidFill>
                <a:srgbClr val="000000"/>
              </a:solidFill>
              <a:latin typeface="Canva Sans"/>
              <a:ea typeface="Canva Sans"/>
              <a:cs typeface="Canva Sans"/>
              <a:sym typeface="Canva Sans"/>
            </a:endParaRPr>
          </a:p>
        </p:txBody>
      </p:sp>
      <p:sp>
        <p:nvSpPr>
          <p:cNvPr id="20" name="AutoShape 20"/>
          <p:cNvSpPr/>
          <p:nvPr/>
        </p:nvSpPr>
        <p:spPr>
          <a:xfrm>
            <a:off x="4172087" y="4646999"/>
            <a:ext cx="775308" cy="1169271"/>
          </a:xfrm>
          <a:prstGeom prst="line">
            <a:avLst/>
          </a:prstGeom>
          <a:ln w="66675" cap="rnd">
            <a:solidFill>
              <a:srgbClr val="00BF63"/>
            </a:solidFill>
            <a:prstDash val="solid"/>
            <a:headEnd type="oval" w="lg" len="lg"/>
            <a:tailEnd type="oval" w="lg" len="lg"/>
          </a:ln>
        </p:spPr>
      </p:sp>
      <p:sp>
        <p:nvSpPr>
          <p:cNvPr id="21" name="AutoShape 21"/>
          <p:cNvSpPr/>
          <p:nvPr/>
        </p:nvSpPr>
        <p:spPr>
          <a:xfrm flipH="1">
            <a:off x="7510894" y="4646999"/>
            <a:ext cx="1104315" cy="890755"/>
          </a:xfrm>
          <a:prstGeom prst="line">
            <a:avLst/>
          </a:prstGeom>
          <a:ln w="66675" cap="rnd">
            <a:solidFill>
              <a:srgbClr val="00BF63"/>
            </a:solidFill>
            <a:prstDash val="solid"/>
            <a:headEnd type="oval" w="lg" len="lg"/>
            <a:tailEnd type="oval" w="lg" len="lg"/>
          </a:ln>
        </p:spPr>
      </p:sp>
      <p:sp>
        <p:nvSpPr>
          <p:cNvPr id="22" name="AutoShape 22"/>
          <p:cNvSpPr/>
          <p:nvPr/>
        </p:nvSpPr>
        <p:spPr>
          <a:xfrm flipH="1" flipV="1">
            <a:off x="11814295" y="3052264"/>
            <a:ext cx="1571222" cy="699965"/>
          </a:xfrm>
          <a:prstGeom prst="line">
            <a:avLst/>
          </a:prstGeom>
          <a:ln w="66675" cap="rnd">
            <a:solidFill>
              <a:srgbClr val="00BF63"/>
            </a:solidFill>
            <a:prstDash val="solid"/>
            <a:headEnd type="oval" w="lg" len="lg"/>
            <a:tailEnd type="oval" w="lg" len="lg"/>
          </a:ln>
        </p:spPr>
      </p:sp>
      <p:grpSp>
        <p:nvGrpSpPr>
          <p:cNvPr id="23" name="Group 23"/>
          <p:cNvGrpSpPr/>
          <p:nvPr/>
        </p:nvGrpSpPr>
        <p:grpSpPr>
          <a:xfrm>
            <a:off x="-333733" y="9574964"/>
            <a:ext cx="18955466" cy="1021946"/>
            <a:chOff x="0" y="0"/>
            <a:chExt cx="4992386" cy="269155"/>
          </a:xfrm>
        </p:grpSpPr>
        <p:sp>
          <p:nvSpPr>
            <p:cNvPr id="24" name="Freeform 24"/>
            <p:cNvSpPr/>
            <p:nvPr/>
          </p:nvSpPr>
          <p:spPr>
            <a:xfrm>
              <a:off x="0" y="0"/>
              <a:ext cx="4992386" cy="269155"/>
            </a:xfrm>
            <a:custGeom>
              <a:avLst/>
              <a:gdLst/>
              <a:ahLst/>
              <a:cxnLst/>
              <a:rect l="l" t="t" r="r" b="b"/>
              <a:pathLst>
                <a:path w="4992386" h="269155">
                  <a:moveTo>
                    <a:pt x="0" y="0"/>
                  </a:moveTo>
                  <a:lnTo>
                    <a:pt x="4992386" y="0"/>
                  </a:lnTo>
                  <a:lnTo>
                    <a:pt x="4992386" y="269155"/>
                  </a:lnTo>
                  <a:lnTo>
                    <a:pt x="0" y="269155"/>
                  </a:lnTo>
                  <a:close/>
                </a:path>
              </a:pathLst>
            </a:custGeom>
            <a:solidFill>
              <a:srgbClr val="054274"/>
            </a:solidFill>
          </p:spPr>
        </p:sp>
        <p:sp>
          <p:nvSpPr>
            <p:cNvPr id="25" name="TextBox 25"/>
            <p:cNvSpPr txBox="1"/>
            <p:nvPr/>
          </p:nvSpPr>
          <p:spPr>
            <a:xfrm>
              <a:off x="0" y="-38100"/>
              <a:ext cx="4992386" cy="307255"/>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09701" y="740728"/>
            <a:ext cx="9224900" cy="8908979"/>
          </a:xfrm>
          <a:custGeom>
            <a:avLst/>
            <a:gdLst/>
            <a:ahLst/>
            <a:cxnLst/>
            <a:rect l="l" t="t" r="r" b="b"/>
            <a:pathLst>
              <a:path w="9224900" h="8908979">
                <a:moveTo>
                  <a:pt x="0" y="0"/>
                </a:moveTo>
                <a:lnTo>
                  <a:pt x="9224900" y="0"/>
                </a:lnTo>
                <a:lnTo>
                  <a:pt x="9224900" y="8908978"/>
                </a:lnTo>
                <a:lnTo>
                  <a:pt x="0" y="8908978"/>
                </a:lnTo>
                <a:lnTo>
                  <a:pt x="0" y="0"/>
                </a:lnTo>
                <a:close/>
              </a:path>
            </a:pathLst>
          </a:custGeom>
          <a:blipFill>
            <a:blip r:embed="rId2"/>
            <a:stretch>
              <a:fillRect/>
            </a:stretch>
          </a:blipFill>
        </p:spPr>
      </p:sp>
      <p:sp>
        <p:nvSpPr>
          <p:cNvPr id="3" name="TextBox 3"/>
          <p:cNvSpPr txBox="1"/>
          <p:nvPr/>
        </p:nvSpPr>
        <p:spPr>
          <a:xfrm>
            <a:off x="859875" y="3512041"/>
            <a:ext cx="6867706" cy="4777741"/>
          </a:xfrm>
          <a:prstGeom prst="rect">
            <a:avLst/>
          </a:prstGeom>
        </p:spPr>
        <p:txBody>
          <a:bodyPr lIns="0" tIns="0" rIns="0" bIns="0" rtlCol="0" anchor="t">
            <a:spAutoFit/>
          </a:bodyPr>
          <a:lstStyle/>
          <a:p>
            <a:pPr algn="l">
              <a:lnSpc>
                <a:spcPts val="5459"/>
              </a:lnSpc>
              <a:spcBef>
                <a:spcPct val="0"/>
              </a:spcBef>
            </a:pPr>
            <a:r>
              <a:rPr lang="en-US" sz="3899">
                <a:solidFill>
                  <a:srgbClr val="000000"/>
                </a:solidFill>
                <a:latin typeface="Canva Sans"/>
                <a:ea typeface="Canva Sans"/>
                <a:cs typeface="Canva Sans"/>
                <a:sym typeface="Canva Sans"/>
              </a:rPr>
              <a:t>The fishing areas of the Philippines are strategically divided into </a:t>
            </a:r>
            <a:r>
              <a:rPr lang="en-US" sz="3899" b="1">
                <a:solidFill>
                  <a:srgbClr val="1800AD"/>
                </a:solidFill>
                <a:latin typeface="Canva Sans Bold"/>
                <a:ea typeface="Canva Sans Bold"/>
                <a:cs typeface="Canva Sans Bold"/>
                <a:sym typeface="Canva Sans Bold"/>
              </a:rPr>
              <a:t>12 Fisheries Management Areas (FMAs)</a:t>
            </a:r>
            <a:r>
              <a:rPr lang="en-US" sz="3899">
                <a:solidFill>
                  <a:srgbClr val="000000"/>
                </a:solidFill>
                <a:latin typeface="Canva Sans"/>
                <a:ea typeface="Canva Sans"/>
                <a:cs typeface="Canva Sans"/>
                <a:sym typeface="Canva Sans"/>
              </a:rPr>
              <a:t> based on</a:t>
            </a:r>
            <a:r>
              <a:rPr lang="en-US" sz="3899">
                <a:solidFill>
                  <a:srgbClr val="00BF63"/>
                </a:solidFill>
                <a:latin typeface="Canva Sans"/>
                <a:ea typeface="Canva Sans"/>
                <a:cs typeface="Canva Sans"/>
                <a:sym typeface="Canva Sans"/>
              </a:rPr>
              <a:t> </a:t>
            </a:r>
            <a:r>
              <a:rPr lang="en-US" sz="3899" b="1">
                <a:solidFill>
                  <a:srgbClr val="00BF63"/>
                </a:solidFill>
                <a:latin typeface="Canva Sans Bold"/>
                <a:ea typeface="Canva Sans Bold"/>
                <a:cs typeface="Canva Sans Bold"/>
                <a:sym typeface="Canva Sans Bold"/>
              </a:rPr>
              <a:t>Fisheries Administrative Order  (FAO) 263.</a:t>
            </a:r>
          </a:p>
        </p:txBody>
      </p:sp>
      <p:sp>
        <p:nvSpPr>
          <p:cNvPr id="4" name="TextBox 4"/>
          <p:cNvSpPr txBox="1"/>
          <p:nvPr/>
        </p:nvSpPr>
        <p:spPr>
          <a:xfrm>
            <a:off x="574242" y="433705"/>
            <a:ext cx="6318754" cy="2359025"/>
          </a:xfrm>
          <a:prstGeom prst="rect">
            <a:avLst/>
          </a:prstGeom>
        </p:spPr>
        <p:txBody>
          <a:bodyPr lIns="0" tIns="0" rIns="0" bIns="0" rtlCol="0" anchor="t">
            <a:spAutoFit/>
          </a:bodyPr>
          <a:lstStyle/>
          <a:p>
            <a:pPr algn="l">
              <a:lnSpc>
                <a:spcPts val="6250"/>
              </a:lnSpc>
            </a:pPr>
            <a:r>
              <a:rPr lang="en-US" sz="5000" b="1">
                <a:solidFill>
                  <a:srgbClr val="054274"/>
                </a:solidFill>
                <a:latin typeface="Livvic Heavy"/>
                <a:ea typeface="Livvic Heavy"/>
                <a:cs typeface="Livvic Heavy"/>
                <a:sym typeface="Livvic Heavy"/>
              </a:rPr>
              <a:t>OVERVIEW:  PHILIPPINE PROFILE</a:t>
            </a:r>
          </a:p>
        </p:txBody>
      </p:sp>
      <p:sp>
        <p:nvSpPr>
          <p:cNvPr id="5" name="Freeform 5"/>
          <p:cNvSpPr/>
          <p:nvPr/>
        </p:nvSpPr>
        <p:spPr>
          <a:xfrm>
            <a:off x="-390053" y="8013139"/>
            <a:ext cx="2499856" cy="3273134"/>
          </a:xfrm>
          <a:custGeom>
            <a:avLst/>
            <a:gdLst/>
            <a:ahLst/>
            <a:cxnLst/>
            <a:rect l="l" t="t" r="r" b="b"/>
            <a:pathLst>
              <a:path w="2499856" h="3273134">
                <a:moveTo>
                  <a:pt x="0" y="0"/>
                </a:moveTo>
                <a:lnTo>
                  <a:pt x="2499856" y="0"/>
                </a:lnTo>
                <a:lnTo>
                  <a:pt x="2499856" y="3273134"/>
                </a:lnTo>
                <a:lnTo>
                  <a:pt x="0" y="32731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842" y="1892505"/>
            <a:ext cx="10735061" cy="2430602"/>
            <a:chOff x="0" y="0"/>
            <a:chExt cx="2827341" cy="640158"/>
          </a:xfrm>
        </p:grpSpPr>
        <p:sp>
          <p:nvSpPr>
            <p:cNvPr id="3" name="Freeform 3"/>
            <p:cNvSpPr/>
            <p:nvPr/>
          </p:nvSpPr>
          <p:spPr>
            <a:xfrm>
              <a:off x="0" y="0"/>
              <a:ext cx="2827341" cy="640158"/>
            </a:xfrm>
            <a:custGeom>
              <a:avLst/>
              <a:gdLst/>
              <a:ahLst/>
              <a:cxnLst/>
              <a:rect l="l" t="t" r="r" b="b"/>
              <a:pathLst>
                <a:path w="2827341" h="640158">
                  <a:moveTo>
                    <a:pt x="36059" y="0"/>
                  </a:moveTo>
                  <a:lnTo>
                    <a:pt x="2791282" y="0"/>
                  </a:lnTo>
                  <a:cubicBezTo>
                    <a:pt x="2800846" y="0"/>
                    <a:pt x="2810017" y="3799"/>
                    <a:pt x="2816780" y="10561"/>
                  </a:cubicBezTo>
                  <a:cubicBezTo>
                    <a:pt x="2823542" y="17324"/>
                    <a:pt x="2827341" y="26496"/>
                    <a:pt x="2827341" y="36059"/>
                  </a:cubicBezTo>
                  <a:lnTo>
                    <a:pt x="2827341" y="604099"/>
                  </a:lnTo>
                  <a:cubicBezTo>
                    <a:pt x="2827341" y="613663"/>
                    <a:pt x="2823542" y="622835"/>
                    <a:pt x="2816780" y="629597"/>
                  </a:cubicBezTo>
                  <a:cubicBezTo>
                    <a:pt x="2810017" y="636359"/>
                    <a:pt x="2800846" y="640158"/>
                    <a:pt x="2791282" y="640158"/>
                  </a:cubicBezTo>
                  <a:lnTo>
                    <a:pt x="36059" y="640158"/>
                  </a:lnTo>
                  <a:cubicBezTo>
                    <a:pt x="26496" y="640158"/>
                    <a:pt x="17324" y="636359"/>
                    <a:pt x="10561" y="629597"/>
                  </a:cubicBezTo>
                  <a:cubicBezTo>
                    <a:pt x="3799" y="622835"/>
                    <a:pt x="0" y="613663"/>
                    <a:pt x="0" y="604099"/>
                  </a:cubicBezTo>
                  <a:lnTo>
                    <a:pt x="0" y="36059"/>
                  </a:lnTo>
                  <a:cubicBezTo>
                    <a:pt x="0" y="26496"/>
                    <a:pt x="3799" y="17324"/>
                    <a:pt x="10561" y="10561"/>
                  </a:cubicBezTo>
                  <a:cubicBezTo>
                    <a:pt x="17324" y="3799"/>
                    <a:pt x="26496" y="0"/>
                    <a:pt x="36059" y="0"/>
                  </a:cubicBezTo>
                  <a:close/>
                </a:path>
              </a:pathLst>
            </a:custGeom>
            <a:solidFill>
              <a:srgbClr val="D9D9D9"/>
            </a:solidFill>
          </p:spPr>
        </p:sp>
        <p:sp>
          <p:nvSpPr>
            <p:cNvPr id="4" name="TextBox 4"/>
            <p:cNvSpPr txBox="1"/>
            <p:nvPr/>
          </p:nvSpPr>
          <p:spPr>
            <a:xfrm>
              <a:off x="0" y="-38100"/>
              <a:ext cx="2827341" cy="67825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V="1">
            <a:off x="-36904" y="-88558"/>
            <a:ext cx="1978290" cy="2590233"/>
          </a:xfrm>
          <a:custGeom>
            <a:avLst/>
            <a:gdLst/>
            <a:ahLst/>
            <a:cxnLst/>
            <a:rect l="l" t="t" r="r" b="b"/>
            <a:pathLst>
              <a:path w="1978290" h="2590233">
                <a:moveTo>
                  <a:pt x="0" y="2590233"/>
                </a:moveTo>
                <a:lnTo>
                  <a:pt x="1978290" y="2590233"/>
                </a:lnTo>
                <a:lnTo>
                  <a:pt x="1978290" y="0"/>
                </a:lnTo>
                <a:lnTo>
                  <a:pt x="0" y="0"/>
                </a:lnTo>
                <a:lnTo>
                  <a:pt x="0" y="2590233"/>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736749" y="4410163"/>
            <a:ext cx="10930968" cy="951319"/>
            <a:chOff x="0" y="0"/>
            <a:chExt cx="2878938" cy="250553"/>
          </a:xfrm>
        </p:grpSpPr>
        <p:sp>
          <p:nvSpPr>
            <p:cNvPr id="7" name="Freeform 7"/>
            <p:cNvSpPr/>
            <p:nvPr/>
          </p:nvSpPr>
          <p:spPr>
            <a:xfrm>
              <a:off x="0" y="0"/>
              <a:ext cx="2878938" cy="250553"/>
            </a:xfrm>
            <a:custGeom>
              <a:avLst/>
              <a:gdLst/>
              <a:ahLst/>
              <a:cxnLst/>
              <a:rect l="l" t="t" r="r" b="b"/>
              <a:pathLst>
                <a:path w="2878938" h="250553">
                  <a:moveTo>
                    <a:pt x="35413" y="0"/>
                  </a:moveTo>
                  <a:lnTo>
                    <a:pt x="2843525" y="0"/>
                  </a:lnTo>
                  <a:cubicBezTo>
                    <a:pt x="2852917" y="0"/>
                    <a:pt x="2861925" y="3731"/>
                    <a:pt x="2868566" y="10372"/>
                  </a:cubicBezTo>
                  <a:cubicBezTo>
                    <a:pt x="2875207" y="17013"/>
                    <a:pt x="2878938" y="26021"/>
                    <a:pt x="2878938" y="35413"/>
                  </a:cubicBezTo>
                  <a:lnTo>
                    <a:pt x="2878938" y="215140"/>
                  </a:lnTo>
                  <a:cubicBezTo>
                    <a:pt x="2878938" y="224532"/>
                    <a:pt x="2875207" y="233540"/>
                    <a:pt x="2868566" y="240181"/>
                  </a:cubicBezTo>
                  <a:cubicBezTo>
                    <a:pt x="2861925" y="246822"/>
                    <a:pt x="2852917" y="250553"/>
                    <a:pt x="2843525" y="250553"/>
                  </a:cubicBezTo>
                  <a:lnTo>
                    <a:pt x="35413" y="250553"/>
                  </a:lnTo>
                  <a:cubicBezTo>
                    <a:pt x="26021" y="250553"/>
                    <a:pt x="17013" y="246822"/>
                    <a:pt x="10372" y="240181"/>
                  </a:cubicBezTo>
                  <a:cubicBezTo>
                    <a:pt x="3731" y="233540"/>
                    <a:pt x="0" y="224532"/>
                    <a:pt x="0" y="215140"/>
                  </a:cubicBezTo>
                  <a:lnTo>
                    <a:pt x="0" y="35413"/>
                  </a:lnTo>
                  <a:cubicBezTo>
                    <a:pt x="0" y="26021"/>
                    <a:pt x="3731" y="17013"/>
                    <a:pt x="10372" y="10372"/>
                  </a:cubicBezTo>
                  <a:cubicBezTo>
                    <a:pt x="17013" y="3731"/>
                    <a:pt x="26021" y="0"/>
                    <a:pt x="35413" y="0"/>
                  </a:cubicBezTo>
                  <a:close/>
                </a:path>
              </a:pathLst>
            </a:custGeom>
            <a:solidFill>
              <a:srgbClr val="77CCF1"/>
            </a:solidFill>
          </p:spPr>
        </p:sp>
        <p:sp>
          <p:nvSpPr>
            <p:cNvPr id="8" name="TextBox 8"/>
            <p:cNvSpPr txBox="1"/>
            <p:nvPr/>
          </p:nvSpPr>
          <p:spPr>
            <a:xfrm>
              <a:off x="0" y="-38100"/>
              <a:ext cx="2878938" cy="288653"/>
            </a:xfrm>
            <a:prstGeom prst="rect">
              <a:avLst/>
            </a:prstGeom>
          </p:spPr>
          <p:txBody>
            <a:bodyPr lIns="50800" tIns="50800" rIns="50800" bIns="50800" rtlCol="0" anchor="ctr"/>
            <a:lstStyle/>
            <a:p>
              <a:pPr algn="ctr">
                <a:lnSpc>
                  <a:spcPts val="3079"/>
                </a:lnSpc>
                <a:spcBef>
                  <a:spcPct val="0"/>
                </a:spcBef>
              </a:pPr>
              <a:endParaRPr/>
            </a:p>
          </p:txBody>
        </p:sp>
      </p:grpSp>
      <p:sp>
        <p:nvSpPr>
          <p:cNvPr id="9" name="Freeform 9"/>
          <p:cNvSpPr/>
          <p:nvPr/>
        </p:nvSpPr>
        <p:spPr>
          <a:xfrm>
            <a:off x="0" y="-36086"/>
            <a:ext cx="1064786" cy="1064786"/>
          </a:xfrm>
          <a:custGeom>
            <a:avLst/>
            <a:gdLst/>
            <a:ahLst/>
            <a:cxnLst/>
            <a:rect l="l" t="t" r="r" b="b"/>
            <a:pathLst>
              <a:path w="1064786" h="1064786">
                <a:moveTo>
                  <a:pt x="0" y="0"/>
                </a:moveTo>
                <a:lnTo>
                  <a:pt x="1064786" y="0"/>
                </a:lnTo>
                <a:lnTo>
                  <a:pt x="1064786" y="1064786"/>
                </a:lnTo>
                <a:lnTo>
                  <a:pt x="0" y="10647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0" name="Group 10"/>
          <p:cNvGrpSpPr/>
          <p:nvPr/>
        </p:nvGrpSpPr>
        <p:grpSpPr>
          <a:xfrm>
            <a:off x="-606145" y="5742482"/>
            <a:ext cx="10735061" cy="1746749"/>
            <a:chOff x="0" y="0"/>
            <a:chExt cx="2827341" cy="460049"/>
          </a:xfrm>
        </p:grpSpPr>
        <p:sp>
          <p:nvSpPr>
            <p:cNvPr id="11" name="Freeform 11"/>
            <p:cNvSpPr/>
            <p:nvPr/>
          </p:nvSpPr>
          <p:spPr>
            <a:xfrm>
              <a:off x="0" y="0"/>
              <a:ext cx="2827341" cy="460049"/>
            </a:xfrm>
            <a:custGeom>
              <a:avLst/>
              <a:gdLst/>
              <a:ahLst/>
              <a:cxnLst/>
              <a:rect l="l" t="t" r="r" b="b"/>
              <a:pathLst>
                <a:path w="2827341" h="460049">
                  <a:moveTo>
                    <a:pt x="36059" y="0"/>
                  </a:moveTo>
                  <a:lnTo>
                    <a:pt x="2791282" y="0"/>
                  </a:lnTo>
                  <a:cubicBezTo>
                    <a:pt x="2800846" y="0"/>
                    <a:pt x="2810017" y="3799"/>
                    <a:pt x="2816780" y="10561"/>
                  </a:cubicBezTo>
                  <a:cubicBezTo>
                    <a:pt x="2823542" y="17324"/>
                    <a:pt x="2827341" y="26496"/>
                    <a:pt x="2827341" y="36059"/>
                  </a:cubicBezTo>
                  <a:lnTo>
                    <a:pt x="2827341" y="423990"/>
                  </a:lnTo>
                  <a:cubicBezTo>
                    <a:pt x="2827341" y="433554"/>
                    <a:pt x="2823542" y="442725"/>
                    <a:pt x="2816780" y="449488"/>
                  </a:cubicBezTo>
                  <a:cubicBezTo>
                    <a:pt x="2810017" y="456250"/>
                    <a:pt x="2800846" y="460049"/>
                    <a:pt x="2791282" y="460049"/>
                  </a:cubicBezTo>
                  <a:lnTo>
                    <a:pt x="36059" y="460049"/>
                  </a:lnTo>
                  <a:cubicBezTo>
                    <a:pt x="26496" y="460049"/>
                    <a:pt x="17324" y="456250"/>
                    <a:pt x="10561" y="449488"/>
                  </a:cubicBezTo>
                  <a:cubicBezTo>
                    <a:pt x="3799" y="442725"/>
                    <a:pt x="0" y="433554"/>
                    <a:pt x="0" y="423990"/>
                  </a:cubicBezTo>
                  <a:lnTo>
                    <a:pt x="0" y="36059"/>
                  </a:lnTo>
                  <a:cubicBezTo>
                    <a:pt x="0" y="26496"/>
                    <a:pt x="3799" y="17324"/>
                    <a:pt x="10561" y="10561"/>
                  </a:cubicBezTo>
                  <a:cubicBezTo>
                    <a:pt x="17324" y="3799"/>
                    <a:pt x="26496" y="0"/>
                    <a:pt x="36059" y="0"/>
                  </a:cubicBezTo>
                  <a:close/>
                </a:path>
              </a:pathLst>
            </a:custGeom>
            <a:solidFill>
              <a:srgbClr val="D9D9D9"/>
            </a:solidFill>
          </p:spPr>
        </p:sp>
        <p:sp>
          <p:nvSpPr>
            <p:cNvPr id="12" name="TextBox 12"/>
            <p:cNvSpPr txBox="1"/>
            <p:nvPr/>
          </p:nvSpPr>
          <p:spPr>
            <a:xfrm>
              <a:off x="0" y="-38100"/>
              <a:ext cx="2827341" cy="498149"/>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540842" y="7705885"/>
            <a:ext cx="10735061" cy="2294614"/>
            <a:chOff x="0" y="0"/>
            <a:chExt cx="2827341" cy="604343"/>
          </a:xfrm>
        </p:grpSpPr>
        <p:sp>
          <p:nvSpPr>
            <p:cNvPr id="14" name="Freeform 14"/>
            <p:cNvSpPr/>
            <p:nvPr/>
          </p:nvSpPr>
          <p:spPr>
            <a:xfrm>
              <a:off x="0" y="0"/>
              <a:ext cx="2827341" cy="604343"/>
            </a:xfrm>
            <a:custGeom>
              <a:avLst/>
              <a:gdLst/>
              <a:ahLst/>
              <a:cxnLst/>
              <a:rect l="l" t="t" r="r" b="b"/>
              <a:pathLst>
                <a:path w="2827341" h="604343">
                  <a:moveTo>
                    <a:pt x="36059" y="0"/>
                  </a:moveTo>
                  <a:lnTo>
                    <a:pt x="2791282" y="0"/>
                  </a:lnTo>
                  <a:cubicBezTo>
                    <a:pt x="2800846" y="0"/>
                    <a:pt x="2810017" y="3799"/>
                    <a:pt x="2816780" y="10561"/>
                  </a:cubicBezTo>
                  <a:cubicBezTo>
                    <a:pt x="2823542" y="17324"/>
                    <a:pt x="2827341" y="26496"/>
                    <a:pt x="2827341" y="36059"/>
                  </a:cubicBezTo>
                  <a:lnTo>
                    <a:pt x="2827341" y="568284"/>
                  </a:lnTo>
                  <a:cubicBezTo>
                    <a:pt x="2827341" y="577847"/>
                    <a:pt x="2823542" y="587019"/>
                    <a:pt x="2816780" y="593781"/>
                  </a:cubicBezTo>
                  <a:cubicBezTo>
                    <a:pt x="2810017" y="600544"/>
                    <a:pt x="2800846" y="604343"/>
                    <a:pt x="2791282" y="604343"/>
                  </a:cubicBezTo>
                  <a:lnTo>
                    <a:pt x="36059" y="604343"/>
                  </a:lnTo>
                  <a:cubicBezTo>
                    <a:pt x="26496" y="604343"/>
                    <a:pt x="17324" y="600544"/>
                    <a:pt x="10561" y="593781"/>
                  </a:cubicBezTo>
                  <a:cubicBezTo>
                    <a:pt x="3799" y="587019"/>
                    <a:pt x="0" y="577847"/>
                    <a:pt x="0" y="568284"/>
                  </a:cubicBezTo>
                  <a:lnTo>
                    <a:pt x="0" y="36059"/>
                  </a:lnTo>
                  <a:cubicBezTo>
                    <a:pt x="0" y="26496"/>
                    <a:pt x="3799" y="17324"/>
                    <a:pt x="10561" y="10561"/>
                  </a:cubicBezTo>
                  <a:cubicBezTo>
                    <a:pt x="17324" y="3799"/>
                    <a:pt x="26496" y="0"/>
                    <a:pt x="36059" y="0"/>
                  </a:cubicBezTo>
                  <a:close/>
                </a:path>
              </a:pathLst>
            </a:custGeom>
            <a:solidFill>
              <a:srgbClr val="77CCF1"/>
            </a:solidFill>
          </p:spPr>
        </p:sp>
        <p:sp>
          <p:nvSpPr>
            <p:cNvPr id="15" name="TextBox 15"/>
            <p:cNvSpPr txBox="1"/>
            <p:nvPr/>
          </p:nvSpPr>
          <p:spPr>
            <a:xfrm>
              <a:off x="0" y="-38100"/>
              <a:ext cx="2827341" cy="642443"/>
            </a:xfrm>
            <a:prstGeom prst="rect">
              <a:avLst/>
            </a:prstGeom>
          </p:spPr>
          <p:txBody>
            <a:bodyPr lIns="50800" tIns="50800" rIns="50800" bIns="50800" rtlCol="0" anchor="ctr"/>
            <a:lstStyle/>
            <a:p>
              <a:pPr algn="ctr">
                <a:lnSpc>
                  <a:spcPts val="3079"/>
                </a:lnSpc>
                <a:spcBef>
                  <a:spcPct val="0"/>
                </a:spcBef>
              </a:pPr>
              <a:endParaRPr/>
            </a:p>
          </p:txBody>
        </p:sp>
      </p:grpSp>
      <p:sp>
        <p:nvSpPr>
          <p:cNvPr id="16" name="Freeform 16"/>
          <p:cNvSpPr/>
          <p:nvPr/>
        </p:nvSpPr>
        <p:spPr>
          <a:xfrm rot="10800000" flipV="1">
            <a:off x="16525314" y="8705382"/>
            <a:ext cx="1978290" cy="2590233"/>
          </a:xfrm>
          <a:custGeom>
            <a:avLst/>
            <a:gdLst/>
            <a:ahLst/>
            <a:cxnLst/>
            <a:rect l="l" t="t" r="r" b="b"/>
            <a:pathLst>
              <a:path w="1978290" h="2590233">
                <a:moveTo>
                  <a:pt x="1978291" y="0"/>
                </a:moveTo>
                <a:lnTo>
                  <a:pt x="0" y="0"/>
                </a:lnTo>
                <a:lnTo>
                  <a:pt x="0" y="2590233"/>
                </a:lnTo>
                <a:lnTo>
                  <a:pt x="1978291" y="2590233"/>
                </a:lnTo>
                <a:lnTo>
                  <a:pt x="1978291" y="0"/>
                </a:lnTo>
                <a:close/>
              </a:path>
            </a:pathLst>
          </a:custGeom>
          <a:blipFill>
            <a:blip r:embed="rId2">
              <a:extLst>
                <a:ext uri="{96DAC541-7B7A-43D3-8B79-37D633B846F1}">
                  <asvg:svgBlip xmlns="" xmlns:asvg="http://schemas.microsoft.com/office/drawing/2016/SVG/main" r:embed="rId3"/>
                </a:ext>
              </a:extLst>
            </a:blip>
            <a:stretch>
              <a:fillRect l="-32352" t="-32352" r="-32352" b="-32352"/>
            </a:stretch>
          </a:blipFill>
        </p:spPr>
      </p:sp>
      <p:grpSp>
        <p:nvGrpSpPr>
          <p:cNvPr id="17" name="Group 17"/>
          <p:cNvGrpSpPr/>
          <p:nvPr/>
        </p:nvGrpSpPr>
        <p:grpSpPr>
          <a:xfrm>
            <a:off x="10475003" y="1923782"/>
            <a:ext cx="9373226" cy="6875400"/>
            <a:chOff x="0" y="0"/>
            <a:chExt cx="4198620" cy="3079750"/>
          </a:xfrm>
        </p:grpSpPr>
        <p:sp>
          <p:nvSpPr>
            <p:cNvPr id="18" name="Freeform 18"/>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6"/>
              <a:stretch>
                <a:fillRect l="-4915" r="-4915"/>
              </a:stretch>
            </a:blipFill>
          </p:spPr>
        </p:sp>
      </p:grpSp>
      <p:sp>
        <p:nvSpPr>
          <p:cNvPr id="19" name="TextBox 19"/>
          <p:cNvSpPr txBox="1"/>
          <p:nvPr/>
        </p:nvSpPr>
        <p:spPr>
          <a:xfrm>
            <a:off x="2243546" y="225484"/>
            <a:ext cx="15770742" cy="981075"/>
          </a:xfrm>
          <a:prstGeom prst="rect">
            <a:avLst/>
          </a:prstGeom>
        </p:spPr>
        <p:txBody>
          <a:bodyPr lIns="0" tIns="0" rIns="0" bIns="0" rtlCol="0" anchor="t">
            <a:spAutoFit/>
          </a:bodyPr>
          <a:lstStyle/>
          <a:p>
            <a:pPr algn="l">
              <a:lnSpc>
                <a:spcPts val="7800"/>
              </a:lnSpc>
            </a:pPr>
            <a:r>
              <a:rPr lang="en-US" sz="6000" b="1">
                <a:solidFill>
                  <a:srgbClr val="054274"/>
                </a:solidFill>
                <a:latin typeface="Livvic Heavy"/>
                <a:ea typeface="Livvic Heavy"/>
                <a:cs typeface="Livvic Heavy"/>
                <a:sym typeface="Livvic Heavy"/>
              </a:rPr>
              <a:t>PHILIPPINE FISHERIES PROFILE</a:t>
            </a:r>
          </a:p>
        </p:txBody>
      </p:sp>
      <p:sp>
        <p:nvSpPr>
          <p:cNvPr id="20" name="TextBox 20"/>
          <p:cNvSpPr txBox="1"/>
          <p:nvPr/>
        </p:nvSpPr>
        <p:spPr>
          <a:xfrm>
            <a:off x="513399" y="4624171"/>
            <a:ext cx="9198958" cy="464820"/>
          </a:xfrm>
          <a:prstGeom prst="rect">
            <a:avLst/>
          </a:prstGeom>
        </p:spPr>
        <p:txBody>
          <a:bodyPr lIns="0" tIns="0" rIns="0" bIns="0" rtlCol="0" anchor="t">
            <a:spAutoFit/>
          </a:bodyPr>
          <a:lstStyle/>
          <a:p>
            <a:pPr algn="l">
              <a:lnSpc>
                <a:spcPts val="3779"/>
              </a:lnSpc>
            </a:pPr>
            <a:r>
              <a:rPr lang="en-US" sz="2699">
                <a:solidFill>
                  <a:srgbClr val="000000"/>
                </a:solidFill>
                <a:latin typeface="Canva Sans"/>
                <a:ea typeface="Canva Sans"/>
                <a:cs typeface="Canva Sans"/>
                <a:sym typeface="Canva Sans"/>
              </a:rPr>
              <a:t>accounted for </a:t>
            </a:r>
            <a:r>
              <a:rPr lang="en-US" sz="2699" b="1">
                <a:solidFill>
                  <a:srgbClr val="000000"/>
                </a:solidFill>
                <a:latin typeface="Canva Sans Bold"/>
                <a:ea typeface="Canva Sans Bold"/>
                <a:cs typeface="Canva Sans Bold"/>
                <a:sym typeface="Canva Sans Bold"/>
              </a:rPr>
              <a:t>1.9%</a:t>
            </a:r>
            <a:r>
              <a:rPr lang="en-US" sz="2699">
                <a:solidFill>
                  <a:srgbClr val="000000"/>
                </a:solidFill>
                <a:latin typeface="Canva Sans"/>
                <a:ea typeface="Canva Sans"/>
                <a:cs typeface="Canva Sans"/>
                <a:sym typeface="Canva Sans"/>
              </a:rPr>
              <a:t> of the global production volume</a:t>
            </a:r>
          </a:p>
        </p:txBody>
      </p:sp>
      <p:sp>
        <p:nvSpPr>
          <p:cNvPr id="21" name="TextBox 21"/>
          <p:cNvSpPr txBox="1"/>
          <p:nvPr/>
        </p:nvSpPr>
        <p:spPr>
          <a:xfrm>
            <a:off x="532393" y="2136826"/>
            <a:ext cx="9424058" cy="1893570"/>
          </a:xfrm>
          <a:prstGeom prst="rect">
            <a:avLst/>
          </a:prstGeom>
        </p:spPr>
        <p:txBody>
          <a:bodyPr lIns="0" tIns="0" rIns="0" bIns="0" rtlCol="0" anchor="t">
            <a:spAutoFit/>
          </a:bodyPr>
          <a:lstStyle/>
          <a:p>
            <a:pPr algn="l">
              <a:lnSpc>
                <a:spcPts val="3779"/>
              </a:lnSpc>
            </a:pPr>
            <a:r>
              <a:rPr lang="en-US" sz="2699" b="1">
                <a:solidFill>
                  <a:srgbClr val="000000"/>
                </a:solidFill>
                <a:latin typeface="Canva Sans Bold"/>
                <a:ea typeface="Canva Sans Bold"/>
                <a:cs typeface="Canva Sans Bold"/>
                <a:sym typeface="Canva Sans Bold"/>
              </a:rPr>
              <a:t>Philippines </a:t>
            </a:r>
            <a:r>
              <a:rPr lang="en-US" sz="2699">
                <a:solidFill>
                  <a:srgbClr val="000000"/>
                </a:solidFill>
                <a:latin typeface="Canva Sans"/>
                <a:ea typeface="Canva Sans"/>
                <a:cs typeface="Canva Sans"/>
                <a:sym typeface="Canva Sans"/>
              </a:rPr>
              <a:t>remained as the </a:t>
            </a:r>
            <a:r>
              <a:rPr lang="en-US" sz="2699" b="1">
                <a:solidFill>
                  <a:srgbClr val="1800AD"/>
                </a:solidFill>
                <a:latin typeface="Canva Sans Bold"/>
                <a:ea typeface="Canva Sans Bold"/>
                <a:cs typeface="Canva Sans Bold"/>
                <a:sym typeface="Canva Sans Bold"/>
              </a:rPr>
              <a:t>11th largest</a:t>
            </a:r>
            <a:r>
              <a:rPr lang="en-US" sz="2699">
                <a:solidFill>
                  <a:srgbClr val="000000"/>
                </a:solidFill>
                <a:latin typeface="Canva Sans"/>
                <a:ea typeface="Canva Sans"/>
                <a:cs typeface="Canva Sans"/>
                <a:sym typeface="Canva Sans"/>
              </a:rPr>
              <a:t> fish-producing country in the world, with a </a:t>
            </a:r>
            <a:r>
              <a:rPr lang="en-US" sz="2699" b="1">
                <a:solidFill>
                  <a:srgbClr val="AF4C0F"/>
                </a:solidFill>
                <a:latin typeface="Canva Sans Bold"/>
                <a:ea typeface="Canva Sans Bold"/>
                <a:cs typeface="Canva Sans Bold"/>
                <a:sym typeface="Canva Sans Bold"/>
              </a:rPr>
              <a:t>total production</a:t>
            </a:r>
            <a:r>
              <a:rPr lang="en-US" sz="2699">
                <a:solidFill>
                  <a:srgbClr val="000000"/>
                </a:solidFill>
                <a:latin typeface="Canva Sans"/>
                <a:ea typeface="Canva Sans"/>
                <a:cs typeface="Canva Sans"/>
                <a:sym typeface="Canva Sans"/>
              </a:rPr>
              <a:t> of </a:t>
            </a:r>
            <a:r>
              <a:rPr lang="en-US" sz="2699" b="1">
                <a:solidFill>
                  <a:srgbClr val="000000"/>
                </a:solidFill>
                <a:latin typeface="Canva Sans Bold"/>
                <a:ea typeface="Canva Sans Bold"/>
                <a:cs typeface="Canva Sans Bold"/>
                <a:sym typeface="Canva Sans Bold"/>
              </a:rPr>
              <a:t>4.12 million MT</a:t>
            </a:r>
            <a:r>
              <a:rPr lang="en-US" sz="2699">
                <a:solidFill>
                  <a:srgbClr val="000000"/>
                </a:solidFill>
                <a:latin typeface="Canva Sans"/>
                <a:ea typeface="Canva Sans"/>
                <a:cs typeface="Canva Sans"/>
                <a:sym typeface="Canva Sans"/>
              </a:rPr>
              <a:t> of fish, crustaceans, molluscs, and aquatic plants (including seaweeds) in 2022 (FAO)</a:t>
            </a:r>
          </a:p>
        </p:txBody>
      </p:sp>
      <p:sp>
        <p:nvSpPr>
          <p:cNvPr id="22" name="TextBox 22"/>
          <p:cNvSpPr txBox="1"/>
          <p:nvPr/>
        </p:nvSpPr>
        <p:spPr>
          <a:xfrm>
            <a:off x="391352" y="7813081"/>
            <a:ext cx="9443052" cy="1893570"/>
          </a:xfrm>
          <a:prstGeom prst="rect">
            <a:avLst/>
          </a:prstGeom>
        </p:spPr>
        <p:txBody>
          <a:bodyPr lIns="0" tIns="0" rIns="0" bIns="0" rtlCol="0" anchor="t">
            <a:spAutoFit/>
          </a:bodyPr>
          <a:lstStyle/>
          <a:p>
            <a:pPr algn="l">
              <a:lnSpc>
                <a:spcPts val="3779"/>
              </a:lnSpc>
              <a:spcBef>
                <a:spcPct val="0"/>
              </a:spcBef>
            </a:pPr>
            <a:r>
              <a:rPr lang="en-US" sz="2700">
                <a:solidFill>
                  <a:srgbClr val="000000"/>
                </a:solidFill>
                <a:latin typeface="Canva Sans"/>
                <a:ea typeface="Canva Sans"/>
                <a:cs typeface="Canva Sans"/>
                <a:sym typeface="Canva Sans"/>
              </a:rPr>
              <a:t> Furthermore, the Philippines ranked </a:t>
            </a:r>
            <a:r>
              <a:rPr lang="en-US" sz="2700" b="1">
                <a:solidFill>
                  <a:srgbClr val="1800AD"/>
                </a:solidFill>
                <a:latin typeface="Canva Sans Bold"/>
                <a:ea typeface="Canva Sans Bold"/>
                <a:cs typeface="Canva Sans Bold"/>
                <a:sym typeface="Canva Sans Bold"/>
              </a:rPr>
              <a:t>4th</a:t>
            </a:r>
            <a:r>
              <a:rPr lang="en-US" sz="2700">
                <a:solidFill>
                  <a:srgbClr val="000000"/>
                </a:solidFill>
                <a:latin typeface="Canva Sans"/>
                <a:ea typeface="Canva Sans"/>
                <a:cs typeface="Canva Sans"/>
                <a:sym typeface="Canva Sans"/>
              </a:rPr>
              <a:t> as the world’s largest producer of aquatic plants (including seaweeds), with a total of 1.55 million MT or 4.1% of the total world production</a:t>
            </a:r>
          </a:p>
        </p:txBody>
      </p:sp>
      <p:sp>
        <p:nvSpPr>
          <p:cNvPr id="23" name="TextBox 23"/>
          <p:cNvSpPr txBox="1"/>
          <p:nvPr/>
        </p:nvSpPr>
        <p:spPr>
          <a:xfrm>
            <a:off x="532393" y="5878621"/>
            <a:ext cx="9443052" cy="1417320"/>
          </a:xfrm>
          <a:prstGeom prst="rect">
            <a:avLst/>
          </a:prstGeom>
        </p:spPr>
        <p:txBody>
          <a:bodyPr lIns="0" tIns="0" rIns="0" bIns="0" rtlCol="0" anchor="t">
            <a:spAutoFit/>
          </a:bodyPr>
          <a:lstStyle/>
          <a:p>
            <a:pPr algn="l">
              <a:lnSpc>
                <a:spcPts val="3779"/>
              </a:lnSpc>
              <a:spcBef>
                <a:spcPct val="0"/>
              </a:spcBef>
            </a:pPr>
            <a:r>
              <a:rPr lang="en-US" sz="2700" b="1">
                <a:solidFill>
                  <a:srgbClr val="000000"/>
                </a:solidFill>
                <a:latin typeface="Canva Sans Bold"/>
                <a:ea typeface="Canva Sans Bold"/>
                <a:cs typeface="Canva Sans Bold"/>
                <a:sym typeface="Canva Sans Bold"/>
              </a:rPr>
              <a:t>Aquaculture:  </a:t>
            </a:r>
            <a:r>
              <a:rPr lang="en-US" sz="2700">
                <a:solidFill>
                  <a:srgbClr val="000000"/>
                </a:solidFill>
                <a:latin typeface="Canva Sans"/>
                <a:ea typeface="Canva Sans"/>
                <a:cs typeface="Canva Sans"/>
                <a:sym typeface="Canva Sans"/>
              </a:rPr>
              <a:t>Philippines ranked </a:t>
            </a:r>
            <a:r>
              <a:rPr lang="en-US" sz="2700" b="1">
                <a:solidFill>
                  <a:srgbClr val="1800AD"/>
                </a:solidFill>
                <a:latin typeface="Canva Sans Bold"/>
                <a:ea typeface="Canva Sans Bold"/>
                <a:cs typeface="Canva Sans Bold"/>
                <a:sym typeface="Canva Sans Bold"/>
              </a:rPr>
              <a:t>12th</a:t>
            </a:r>
            <a:r>
              <a:rPr lang="en-US" sz="2700">
                <a:solidFill>
                  <a:srgbClr val="000000"/>
                </a:solidFill>
                <a:latin typeface="Canva Sans"/>
                <a:ea typeface="Canva Sans"/>
                <a:cs typeface="Canva Sans"/>
                <a:sym typeface="Canva Sans"/>
              </a:rPr>
              <a:t> in the world, contributing 804,292.15 MT or 0.9% of the total global aquaculture production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33" y="9574964"/>
            <a:ext cx="18955466" cy="1021946"/>
            <a:chOff x="0" y="0"/>
            <a:chExt cx="4992386" cy="269155"/>
          </a:xfrm>
        </p:grpSpPr>
        <p:sp>
          <p:nvSpPr>
            <p:cNvPr id="3" name="Freeform 3"/>
            <p:cNvSpPr/>
            <p:nvPr/>
          </p:nvSpPr>
          <p:spPr>
            <a:xfrm>
              <a:off x="0" y="0"/>
              <a:ext cx="4992386" cy="269155"/>
            </a:xfrm>
            <a:custGeom>
              <a:avLst/>
              <a:gdLst/>
              <a:ahLst/>
              <a:cxnLst/>
              <a:rect l="l" t="t" r="r" b="b"/>
              <a:pathLst>
                <a:path w="4992386" h="269155">
                  <a:moveTo>
                    <a:pt x="0" y="0"/>
                  </a:moveTo>
                  <a:lnTo>
                    <a:pt x="4992386" y="0"/>
                  </a:lnTo>
                  <a:lnTo>
                    <a:pt x="4992386" y="269155"/>
                  </a:lnTo>
                  <a:lnTo>
                    <a:pt x="0" y="269155"/>
                  </a:lnTo>
                  <a:close/>
                </a:path>
              </a:pathLst>
            </a:custGeom>
            <a:solidFill>
              <a:srgbClr val="054274"/>
            </a:solidFill>
          </p:spPr>
        </p:sp>
        <p:sp>
          <p:nvSpPr>
            <p:cNvPr id="4" name="TextBox 4"/>
            <p:cNvSpPr txBox="1"/>
            <p:nvPr/>
          </p:nvSpPr>
          <p:spPr>
            <a:xfrm>
              <a:off x="0" y="-38100"/>
              <a:ext cx="4992386" cy="30725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66988" y="2837237"/>
            <a:ext cx="5971106" cy="911199"/>
            <a:chOff x="0" y="0"/>
            <a:chExt cx="1572637" cy="239987"/>
          </a:xfrm>
        </p:grpSpPr>
        <p:sp>
          <p:nvSpPr>
            <p:cNvPr id="6" name="Freeform 6"/>
            <p:cNvSpPr/>
            <p:nvPr/>
          </p:nvSpPr>
          <p:spPr>
            <a:xfrm>
              <a:off x="0" y="0"/>
              <a:ext cx="1572637" cy="239987"/>
            </a:xfrm>
            <a:custGeom>
              <a:avLst/>
              <a:gdLst/>
              <a:ahLst/>
              <a:cxnLst/>
              <a:rect l="l" t="t" r="r" b="b"/>
              <a:pathLst>
                <a:path w="1572637" h="239987">
                  <a:moveTo>
                    <a:pt x="64828" y="0"/>
                  </a:moveTo>
                  <a:lnTo>
                    <a:pt x="1507809" y="0"/>
                  </a:lnTo>
                  <a:cubicBezTo>
                    <a:pt x="1525002" y="0"/>
                    <a:pt x="1541491" y="6830"/>
                    <a:pt x="1553649" y="18988"/>
                  </a:cubicBezTo>
                  <a:cubicBezTo>
                    <a:pt x="1565807" y="31145"/>
                    <a:pt x="1572637" y="47635"/>
                    <a:pt x="1572637" y="64828"/>
                  </a:cubicBezTo>
                  <a:lnTo>
                    <a:pt x="1572637" y="175158"/>
                  </a:lnTo>
                  <a:cubicBezTo>
                    <a:pt x="1572637" y="210962"/>
                    <a:pt x="1543612" y="239987"/>
                    <a:pt x="1507809" y="239987"/>
                  </a:cubicBezTo>
                  <a:lnTo>
                    <a:pt x="64828" y="239987"/>
                  </a:lnTo>
                  <a:cubicBezTo>
                    <a:pt x="29025" y="239987"/>
                    <a:pt x="0" y="210962"/>
                    <a:pt x="0" y="175158"/>
                  </a:cubicBezTo>
                  <a:lnTo>
                    <a:pt x="0" y="64828"/>
                  </a:lnTo>
                  <a:cubicBezTo>
                    <a:pt x="0" y="29025"/>
                    <a:pt x="29025" y="0"/>
                    <a:pt x="64828" y="0"/>
                  </a:cubicBezTo>
                  <a:close/>
                </a:path>
              </a:pathLst>
            </a:custGeom>
            <a:solidFill>
              <a:srgbClr val="77CCF1"/>
            </a:solidFill>
          </p:spPr>
        </p:sp>
        <p:sp>
          <p:nvSpPr>
            <p:cNvPr id="7" name="TextBox 7"/>
            <p:cNvSpPr txBox="1"/>
            <p:nvPr/>
          </p:nvSpPr>
          <p:spPr>
            <a:xfrm>
              <a:off x="0" y="-38100"/>
              <a:ext cx="1572637" cy="27808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921435" y="3052807"/>
            <a:ext cx="4576770" cy="441960"/>
          </a:xfrm>
          <a:prstGeom prst="rect">
            <a:avLst/>
          </a:prstGeom>
        </p:spPr>
        <p:txBody>
          <a:bodyPr lIns="0" tIns="0" rIns="0" bIns="0" rtlCol="0" anchor="t">
            <a:spAutoFit/>
          </a:bodyPr>
          <a:lstStyle/>
          <a:p>
            <a:pPr algn="ctr">
              <a:lnSpc>
                <a:spcPts val="3510"/>
              </a:lnSpc>
            </a:pPr>
            <a:r>
              <a:rPr lang="en-US" sz="2700" b="1">
                <a:solidFill>
                  <a:srgbClr val="000000"/>
                </a:solidFill>
                <a:latin typeface="Work Sans Semi-Bold"/>
                <a:ea typeface="Work Sans Semi-Bold"/>
                <a:cs typeface="Work Sans Semi-Bold"/>
                <a:sym typeface="Work Sans Semi-Bold"/>
              </a:rPr>
              <a:t>Total Fisheries Production</a:t>
            </a:r>
          </a:p>
        </p:txBody>
      </p:sp>
      <p:grpSp>
        <p:nvGrpSpPr>
          <p:cNvPr id="9" name="Group 9"/>
          <p:cNvGrpSpPr/>
          <p:nvPr/>
        </p:nvGrpSpPr>
        <p:grpSpPr>
          <a:xfrm>
            <a:off x="1266988" y="5283082"/>
            <a:ext cx="5971106" cy="1203830"/>
            <a:chOff x="0" y="0"/>
            <a:chExt cx="1572637" cy="317058"/>
          </a:xfrm>
        </p:grpSpPr>
        <p:sp>
          <p:nvSpPr>
            <p:cNvPr id="10" name="Freeform 10"/>
            <p:cNvSpPr/>
            <p:nvPr/>
          </p:nvSpPr>
          <p:spPr>
            <a:xfrm>
              <a:off x="0" y="0"/>
              <a:ext cx="1572637" cy="317058"/>
            </a:xfrm>
            <a:custGeom>
              <a:avLst/>
              <a:gdLst/>
              <a:ahLst/>
              <a:cxnLst/>
              <a:rect l="l" t="t" r="r" b="b"/>
              <a:pathLst>
                <a:path w="1572637" h="317058">
                  <a:moveTo>
                    <a:pt x="64828" y="0"/>
                  </a:moveTo>
                  <a:lnTo>
                    <a:pt x="1507809" y="0"/>
                  </a:lnTo>
                  <a:cubicBezTo>
                    <a:pt x="1525002" y="0"/>
                    <a:pt x="1541491" y="6830"/>
                    <a:pt x="1553649" y="18988"/>
                  </a:cubicBezTo>
                  <a:cubicBezTo>
                    <a:pt x="1565807" y="31145"/>
                    <a:pt x="1572637" y="47635"/>
                    <a:pt x="1572637" y="64828"/>
                  </a:cubicBezTo>
                  <a:lnTo>
                    <a:pt x="1572637" y="252230"/>
                  </a:lnTo>
                  <a:cubicBezTo>
                    <a:pt x="1572637" y="288034"/>
                    <a:pt x="1543612" y="317058"/>
                    <a:pt x="1507809" y="317058"/>
                  </a:cubicBezTo>
                  <a:lnTo>
                    <a:pt x="64828" y="317058"/>
                  </a:lnTo>
                  <a:cubicBezTo>
                    <a:pt x="29025" y="317058"/>
                    <a:pt x="0" y="288034"/>
                    <a:pt x="0" y="252230"/>
                  </a:cubicBezTo>
                  <a:lnTo>
                    <a:pt x="0" y="64828"/>
                  </a:lnTo>
                  <a:cubicBezTo>
                    <a:pt x="0" y="29025"/>
                    <a:pt x="29025" y="0"/>
                    <a:pt x="64828" y="0"/>
                  </a:cubicBezTo>
                  <a:close/>
                </a:path>
              </a:pathLst>
            </a:custGeom>
            <a:solidFill>
              <a:srgbClr val="054274"/>
            </a:solidFill>
          </p:spPr>
        </p:sp>
        <p:sp>
          <p:nvSpPr>
            <p:cNvPr id="11" name="TextBox 11"/>
            <p:cNvSpPr txBox="1"/>
            <p:nvPr/>
          </p:nvSpPr>
          <p:spPr>
            <a:xfrm>
              <a:off x="0" y="-38100"/>
              <a:ext cx="1572637" cy="355158"/>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flipV="1">
            <a:off x="-252647" y="-121944"/>
            <a:ext cx="2562693" cy="3355408"/>
          </a:xfrm>
          <a:custGeom>
            <a:avLst/>
            <a:gdLst/>
            <a:ahLst/>
            <a:cxnLst/>
            <a:rect l="l" t="t" r="r" b="b"/>
            <a:pathLst>
              <a:path w="2562693" h="3355408">
                <a:moveTo>
                  <a:pt x="0" y="3355408"/>
                </a:moveTo>
                <a:lnTo>
                  <a:pt x="2562694" y="3355408"/>
                </a:lnTo>
                <a:lnTo>
                  <a:pt x="2562694" y="0"/>
                </a:lnTo>
                <a:lnTo>
                  <a:pt x="0" y="0"/>
                </a:lnTo>
                <a:lnTo>
                  <a:pt x="0" y="335540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flipH="1" flipV="1">
            <a:off x="15861164" y="-121944"/>
            <a:ext cx="2562693" cy="3355408"/>
          </a:xfrm>
          <a:custGeom>
            <a:avLst/>
            <a:gdLst/>
            <a:ahLst/>
            <a:cxnLst/>
            <a:rect l="l" t="t" r="r" b="b"/>
            <a:pathLst>
              <a:path w="2562693" h="3355408">
                <a:moveTo>
                  <a:pt x="2562693" y="3355408"/>
                </a:moveTo>
                <a:lnTo>
                  <a:pt x="0" y="3355408"/>
                </a:lnTo>
                <a:lnTo>
                  <a:pt x="0" y="0"/>
                </a:lnTo>
                <a:lnTo>
                  <a:pt x="2562693" y="0"/>
                </a:lnTo>
                <a:lnTo>
                  <a:pt x="2562693" y="335540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a:off x="9824384" y="1920019"/>
            <a:ext cx="5841575" cy="6080757"/>
          </a:xfrm>
          <a:custGeom>
            <a:avLst/>
            <a:gdLst/>
            <a:ahLst/>
            <a:cxnLst/>
            <a:rect l="l" t="t" r="r" b="b"/>
            <a:pathLst>
              <a:path w="5841575" h="6080757">
                <a:moveTo>
                  <a:pt x="0" y="0"/>
                </a:moveTo>
                <a:lnTo>
                  <a:pt x="5841575" y="0"/>
                </a:lnTo>
                <a:lnTo>
                  <a:pt x="5841575" y="6080757"/>
                </a:lnTo>
                <a:lnTo>
                  <a:pt x="0" y="6080757"/>
                </a:lnTo>
                <a:lnTo>
                  <a:pt x="0" y="0"/>
                </a:lnTo>
                <a:close/>
              </a:path>
            </a:pathLst>
          </a:custGeom>
          <a:blipFill>
            <a:blip r:embed="rId4"/>
            <a:stretch>
              <a:fillRect/>
            </a:stretch>
          </a:blipFill>
        </p:spPr>
      </p:sp>
      <p:sp>
        <p:nvSpPr>
          <p:cNvPr id="15" name="TextBox 15"/>
          <p:cNvSpPr txBox="1"/>
          <p:nvPr/>
        </p:nvSpPr>
        <p:spPr>
          <a:xfrm>
            <a:off x="3827250" y="616267"/>
            <a:ext cx="11187750" cy="777240"/>
          </a:xfrm>
          <a:prstGeom prst="rect">
            <a:avLst/>
          </a:prstGeom>
        </p:spPr>
        <p:txBody>
          <a:bodyPr lIns="0" tIns="0" rIns="0" bIns="0" rtlCol="0" anchor="t">
            <a:spAutoFit/>
          </a:bodyPr>
          <a:lstStyle/>
          <a:p>
            <a:pPr algn="ctr">
              <a:lnSpc>
                <a:spcPts val="6239"/>
              </a:lnSpc>
            </a:pPr>
            <a:r>
              <a:rPr lang="en-US" sz="4799" b="1">
                <a:solidFill>
                  <a:srgbClr val="054274"/>
                </a:solidFill>
                <a:latin typeface="Livvic Heavy"/>
                <a:ea typeface="Livvic Heavy"/>
                <a:cs typeface="Livvic Heavy"/>
                <a:sym typeface="Livvic Heavy"/>
              </a:rPr>
              <a:t>CONTRIBUTION TO ECONOMY</a:t>
            </a:r>
          </a:p>
        </p:txBody>
      </p:sp>
      <p:sp>
        <p:nvSpPr>
          <p:cNvPr id="16" name="TextBox 16"/>
          <p:cNvSpPr txBox="1"/>
          <p:nvPr/>
        </p:nvSpPr>
        <p:spPr>
          <a:xfrm>
            <a:off x="1970494" y="5425892"/>
            <a:ext cx="4564095" cy="880110"/>
          </a:xfrm>
          <a:prstGeom prst="rect">
            <a:avLst/>
          </a:prstGeom>
        </p:spPr>
        <p:txBody>
          <a:bodyPr lIns="0" tIns="0" rIns="0" bIns="0" rtlCol="0" anchor="t">
            <a:spAutoFit/>
          </a:bodyPr>
          <a:lstStyle/>
          <a:p>
            <a:pPr algn="ctr">
              <a:lnSpc>
                <a:spcPts val="3510"/>
              </a:lnSpc>
            </a:pPr>
            <a:r>
              <a:rPr lang="en-US" sz="2700" b="1">
                <a:solidFill>
                  <a:srgbClr val="FFFFFF"/>
                </a:solidFill>
                <a:latin typeface="Work Sans Semi-Bold"/>
                <a:ea typeface="Work Sans Semi-Bold"/>
                <a:cs typeface="Work Sans Semi-Bold"/>
                <a:sym typeface="Work Sans Semi-Bold"/>
              </a:rPr>
              <a:t>Fishing and Aquaculture activities</a:t>
            </a:r>
          </a:p>
        </p:txBody>
      </p:sp>
      <p:sp>
        <p:nvSpPr>
          <p:cNvPr id="17" name="TextBox 17"/>
          <p:cNvSpPr txBox="1"/>
          <p:nvPr/>
        </p:nvSpPr>
        <p:spPr>
          <a:xfrm>
            <a:off x="1481481" y="3844118"/>
            <a:ext cx="5807036" cy="464821"/>
          </a:xfrm>
          <a:prstGeom prst="rect">
            <a:avLst/>
          </a:prstGeom>
        </p:spPr>
        <p:txBody>
          <a:bodyPr lIns="0" tIns="0" rIns="0" bIns="0" rtlCol="0" anchor="t">
            <a:spAutoFit/>
          </a:bodyPr>
          <a:lstStyle/>
          <a:p>
            <a:pPr algn="ctr">
              <a:lnSpc>
                <a:spcPts val="3779"/>
              </a:lnSpc>
              <a:spcBef>
                <a:spcPct val="0"/>
              </a:spcBef>
            </a:pPr>
            <a:r>
              <a:rPr lang="en-US" sz="2699" b="1">
                <a:solidFill>
                  <a:srgbClr val="000000"/>
                </a:solidFill>
                <a:latin typeface="Canva Sans Bold"/>
                <a:ea typeface="Canva Sans Bold"/>
                <a:cs typeface="Canva Sans Bold"/>
                <a:sym typeface="Canva Sans Bold"/>
              </a:rPr>
              <a:t> valued at PhP 328.74 billion (2023)</a:t>
            </a:r>
          </a:p>
        </p:txBody>
      </p:sp>
      <p:sp>
        <p:nvSpPr>
          <p:cNvPr id="18" name="TextBox 18"/>
          <p:cNvSpPr txBox="1"/>
          <p:nvPr/>
        </p:nvSpPr>
        <p:spPr>
          <a:xfrm>
            <a:off x="1704523" y="6839337"/>
            <a:ext cx="5096035" cy="941070"/>
          </a:xfrm>
          <a:prstGeom prst="rect">
            <a:avLst/>
          </a:prstGeom>
        </p:spPr>
        <p:txBody>
          <a:bodyPr lIns="0" tIns="0" rIns="0" bIns="0" rtlCol="0" anchor="t">
            <a:spAutoFit/>
          </a:bodyPr>
          <a:lstStyle/>
          <a:p>
            <a:pPr algn="just">
              <a:lnSpc>
                <a:spcPts val="3779"/>
              </a:lnSpc>
              <a:spcBef>
                <a:spcPct val="0"/>
              </a:spcBef>
            </a:pPr>
            <a:r>
              <a:rPr lang="en-US" sz="2700" b="1">
                <a:solidFill>
                  <a:srgbClr val="AF4C0F"/>
                </a:solidFill>
                <a:latin typeface="Canva Sans Bold"/>
                <a:ea typeface="Canva Sans Bold"/>
                <a:cs typeface="Canva Sans Bold"/>
                <a:sym typeface="Canva Sans Bold"/>
              </a:rPr>
              <a:t>PhP 274 billion or 12.0%  of the Gross Value Added (GVA)</a:t>
            </a:r>
          </a:p>
        </p:txBody>
      </p:sp>
      <p:sp>
        <p:nvSpPr>
          <p:cNvPr id="19" name="TextBox 19"/>
          <p:cNvSpPr txBox="1"/>
          <p:nvPr/>
        </p:nvSpPr>
        <p:spPr>
          <a:xfrm>
            <a:off x="9824384" y="8387185"/>
            <a:ext cx="6231986" cy="763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 Agriculture, Forestry, and Fishing (AFF) sector  contribution  to the total GVA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269" y="2233634"/>
            <a:ext cx="8025465" cy="1624386"/>
            <a:chOff x="0" y="0"/>
            <a:chExt cx="2113703" cy="427822"/>
          </a:xfrm>
        </p:grpSpPr>
        <p:sp>
          <p:nvSpPr>
            <p:cNvPr id="3" name="Freeform 3"/>
            <p:cNvSpPr/>
            <p:nvPr/>
          </p:nvSpPr>
          <p:spPr>
            <a:xfrm>
              <a:off x="0" y="0"/>
              <a:ext cx="2113703" cy="427822"/>
            </a:xfrm>
            <a:custGeom>
              <a:avLst/>
              <a:gdLst/>
              <a:ahLst/>
              <a:cxnLst/>
              <a:rect l="l" t="t" r="r" b="b"/>
              <a:pathLst>
                <a:path w="2113703" h="427822">
                  <a:moveTo>
                    <a:pt x="48233" y="0"/>
                  </a:moveTo>
                  <a:lnTo>
                    <a:pt x="2065469" y="0"/>
                  </a:lnTo>
                  <a:cubicBezTo>
                    <a:pt x="2078261" y="0"/>
                    <a:pt x="2090530" y="5082"/>
                    <a:pt x="2099575" y="14127"/>
                  </a:cubicBezTo>
                  <a:cubicBezTo>
                    <a:pt x="2108621" y="23173"/>
                    <a:pt x="2113703" y="35441"/>
                    <a:pt x="2113703" y="48233"/>
                  </a:cubicBezTo>
                  <a:lnTo>
                    <a:pt x="2113703" y="379588"/>
                  </a:lnTo>
                  <a:cubicBezTo>
                    <a:pt x="2113703" y="406227"/>
                    <a:pt x="2092108" y="427822"/>
                    <a:pt x="2065469" y="427822"/>
                  </a:cubicBezTo>
                  <a:lnTo>
                    <a:pt x="48233" y="427822"/>
                  </a:lnTo>
                  <a:cubicBezTo>
                    <a:pt x="21595" y="427822"/>
                    <a:pt x="0" y="406227"/>
                    <a:pt x="0" y="379588"/>
                  </a:cubicBezTo>
                  <a:lnTo>
                    <a:pt x="0" y="48233"/>
                  </a:lnTo>
                  <a:cubicBezTo>
                    <a:pt x="0" y="21595"/>
                    <a:pt x="21595" y="0"/>
                    <a:pt x="48233" y="0"/>
                  </a:cubicBezTo>
                  <a:close/>
                </a:path>
              </a:pathLst>
            </a:custGeom>
            <a:solidFill>
              <a:srgbClr val="77CCF1"/>
            </a:solidFill>
          </p:spPr>
        </p:sp>
        <p:sp>
          <p:nvSpPr>
            <p:cNvPr id="4" name="TextBox 4"/>
            <p:cNvSpPr txBox="1"/>
            <p:nvPr/>
          </p:nvSpPr>
          <p:spPr>
            <a:xfrm>
              <a:off x="0" y="-38100"/>
              <a:ext cx="2113703" cy="46592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58269" y="6140718"/>
            <a:ext cx="8025465" cy="1704917"/>
            <a:chOff x="0" y="0"/>
            <a:chExt cx="2113703" cy="449032"/>
          </a:xfrm>
        </p:grpSpPr>
        <p:sp>
          <p:nvSpPr>
            <p:cNvPr id="6" name="Freeform 6"/>
            <p:cNvSpPr/>
            <p:nvPr/>
          </p:nvSpPr>
          <p:spPr>
            <a:xfrm>
              <a:off x="0" y="0"/>
              <a:ext cx="2113703" cy="449032"/>
            </a:xfrm>
            <a:custGeom>
              <a:avLst/>
              <a:gdLst/>
              <a:ahLst/>
              <a:cxnLst/>
              <a:rect l="l" t="t" r="r" b="b"/>
              <a:pathLst>
                <a:path w="2113703" h="449032">
                  <a:moveTo>
                    <a:pt x="48233" y="0"/>
                  </a:moveTo>
                  <a:lnTo>
                    <a:pt x="2065469" y="0"/>
                  </a:lnTo>
                  <a:cubicBezTo>
                    <a:pt x="2078261" y="0"/>
                    <a:pt x="2090530" y="5082"/>
                    <a:pt x="2099575" y="14127"/>
                  </a:cubicBezTo>
                  <a:cubicBezTo>
                    <a:pt x="2108621" y="23173"/>
                    <a:pt x="2113703" y="35441"/>
                    <a:pt x="2113703" y="48233"/>
                  </a:cubicBezTo>
                  <a:lnTo>
                    <a:pt x="2113703" y="400798"/>
                  </a:lnTo>
                  <a:cubicBezTo>
                    <a:pt x="2113703" y="427437"/>
                    <a:pt x="2092108" y="449032"/>
                    <a:pt x="2065469" y="449032"/>
                  </a:cubicBezTo>
                  <a:lnTo>
                    <a:pt x="48233" y="449032"/>
                  </a:lnTo>
                  <a:cubicBezTo>
                    <a:pt x="21595" y="449032"/>
                    <a:pt x="0" y="427437"/>
                    <a:pt x="0" y="400798"/>
                  </a:cubicBezTo>
                  <a:lnTo>
                    <a:pt x="0" y="48233"/>
                  </a:lnTo>
                  <a:cubicBezTo>
                    <a:pt x="0" y="21595"/>
                    <a:pt x="21595" y="0"/>
                    <a:pt x="48233" y="0"/>
                  </a:cubicBezTo>
                  <a:close/>
                </a:path>
              </a:pathLst>
            </a:custGeom>
            <a:solidFill>
              <a:srgbClr val="054274"/>
            </a:solidFill>
          </p:spPr>
        </p:sp>
        <p:sp>
          <p:nvSpPr>
            <p:cNvPr id="7" name="TextBox 7"/>
            <p:cNvSpPr txBox="1"/>
            <p:nvPr/>
          </p:nvSpPr>
          <p:spPr>
            <a:xfrm>
              <a:off x="0" y="-38100"/>
              <a:ext cx="2113703" cy="48713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8778970" y="1977698"/>
            <a:ext cx="9112945" cy="6753119"/>
          </a:xfrm>
          <a:custGeom>
            <a:avLst/>
            <a:gdLst/>
            <a:ahLst/>
            <a:cxnLst/>
            <a:rect l="l" t="t" r="r" b="b"/>
            <a:pathLst>
              <a:path w="9112945" h="6753119">
                <a:moveTo>
                  <a:pt x="0" y="0"/>
                </a:moveTo>
                <a:lnTo>
                  <a:pt x="9112945" y="0"/>
                </a:lnTo>
                <a:lnTo>
                  <a:pt x="9112945" y="6753119"/>
                </a:lnTo>
                <a:lnTo>
                  <a:pt x="0" y="6753119"/>
                </a:lnTo>
                <a:lnTo>
                  <a:pt x="0" y="0"/>
                </a:lnTo>
                <a:close/>
              </a:path>
            </a:pathLst>
          </a:custGeom>
          <a:blipFill>
            <a:blip r:embed="rId2"/>
            <a:stretch>
              <a:fillRect/>
            </a:stretch>
          </a:blipFill>
        </p:spPr>
      </p:sp>
      <p:sp>
        <p:nvSpPr>
          <p:cNvPr id="9" name="TextBox 9"/>
          <p:cNvSpPr txBox="1"/>
          <p:nvPr/>
        </p:nvSpPr>
        <p:spPr>
          <a:xfrm>
            <a:off x="1043204" y="2713404"/>
            <a:ext cx="6727224" cy="626745"/>
          </a:xfrm>
          <a:prstGeom prst="rect">
            <a:avLst/>
          </a:prstGeom>
        </p:spPr>
        <p:txBody>
          <a:bodyPr lIns="0" tIns="0" rIns="0" bIns="0" rtlCol="0" anchor="t">
            <a:spAutoFit/>
          </a:bodyPr>
          <a:lstStyle/>
          <a:p>
            <a:pPr algn="ctr">
              <a:lnSpc>
                <a:spcPts val="5069"/>
              </a:lnSpc>
            </a:pPr>
            <a:r>
              <a:rPr lang="en-US" sz="3899" b="1">
                <a:solidFill>
                  <a:srgbClr val="000000"/>
                </a:solidFill>
                <a:latin typeface="Work Sans Semi-Bold"/>
                <a:ea typeface="Work Sans Semi-Bold"/>
                <a:cs typeface="Work Sans Semi-Bold"/>
                <a:sym typeface="Work Sans Semi-Bold"/>
              </a:rPr>
              <a:t>MUNICIPAL FISHERIES</a:t>
            </a:r>
          </a:p>
        </p:txBody>
      </p:sp>
      <p:sp>
        <p:nvSpPr>
          <p:cNvPr id="10" name="TextBox 10"/>
          <p:cNvSpPr txBox="1"/>
          <p:nvPr/>
        </p:nvSpPr>
        <p:spPr>
          <a:xfrm>
            <a:off x="871857" y="6360081"/>
            <a:ext cx="7398289" cy="1228090"/>
          </a:xfrm>
          <a:prstGeom prst="rect">
            <a:avLst/>
          </a:prstGeom>
        </p:spPr>
        <p:txBody>
          <a:bodyPr lIns="0" tIns="0" rIns="0" bIns="0" rtlCol="0" anchor="t">
            <a:spAutoFit/>
          </a:bodyPr>
          <a:lstStyle/>
          <a:p>
            <a:pPr algn="ctr">
              <a:lnSpc>
                <a:spcPts val="4939"/>
              </a:lnSpc>
            </a:pPr>
            <a:r>
              <a:rPr lang="en-US" sz="3799" b="1">
                <a:solidFill>
                  <a:srgbClr val="FFFFFF"/>
                </a:solidFill>
                <a:latin typeface="Work Sans Semi-Bold"/>
                <a:ea typeface="Work Sans Semi-Bold"/>
                <a:cs typeface="Work Sans Semi-Bold"/>
                <a:sym typeface="Work Sans Semi-Bold"/>
              </a:rPr>
              <a:t>SMALL-SCALE COMMERCIAL FISHERIES</a:t>
            </a:r>
          </a:p>
        </p:txBody>
      </p:sp>
      <p:sp>
        <p:nvSpPr>
          <p:cNvPr id="11" name="TextBox 11"/>
          <p:cNvSpPr txBox="1"/>
          <p:nvPr/>
        </p:nvSpPr>
        <p:spPr>
          <a:xfrm>
            <a:off x="558269" y="603250"/>
            <a:ext cx="14424317" cy="803275"/>
          </a:xfrm>
          <a:prstGeom prst="rect">
            <a:avLst/>
          </a:prstGeom>
        </p:spPr>
        <p:txBody>
          <a:bodyPr lIns="0" tIns="0" rIns="0" bIns="0" rtlCol="0" anchor="t">
            <a:spAutoFit/>
          </a:bodyPr>
          <a:lstStyle/>
          <a:p>
            <a:pPr algn="l">
              <a:lnSpc>
                <a:spcPts val="6500"/>
              </a:lnSpc>
            </a:pPr>
            <a:r>
              <a:rPr lang="en-US" sz="5000" b="1">
                <a:solidFill>
                  <a:srgbClr val="AF4C0F"/>
                </a:solidFill>
                <a:latin typeface="Livvic Heavy"/>
                <a:ea typeface="Livvic Heavy"/>
                <a:cs typeface="Livvic Heavy"/>
                <a:sym typeface="Livvic Heavy"/>
              </a:rPr>
              <a:t>SMALL-SCALE FISHERIES IN THE PHILIPPINES</a:t>
            </a:r>
          </a:p>
        </p:txBody>
      </p:sp>
      <p:sp>
        <p:nvSpPr>
          <p:cNvPr id="12" name="TextBox 12"/>
          <p:cNvSpPr txBox="1"/>
          <p:nvPr/>
        </p:nvSpPr>
        <p:spPr>
          <a:xfrm>
            <a:off x="1390591" y="4371595"/>
            <a:ext cx="5547516" cy="1234440"/>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Canva Sans"/>
                <a:ea typeface="Canva Sans"/>
                <a:cs typeface="Canva Sans"/>
                <a:sym typeface="Canva Sans"/>
              </a:rPr>
              <a:t>capture fishing activities carried out using fishing vessels weighing 3 gross tons (GT) or less</a:t>
            </a:r>
          </a:p>
        </p:txBody>
      </p:sp>
      <p:sp>
        <p:nvSpPr>
          <p:cNvPr id="13" name="TextBox 13"/>
          <p:cNvSpPr txBox="1"/>
          <p:nvPr/>
        </p:nvSpPr>
        <p:spPr>
          <a:xfrm>
            <a:off x="558269" y="7994246"/>
            <a:ext cx="7212159" cy="815340"/>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Canva Sans"/>
                <a:ea typeface="Canva Sans"/>
                <a:cs typeface="Canva Sans"/>
                <a:sym typeface="Canva Sans"/>
              </a:rPr>
              <a:t>use passive or active gear and involve vessels of 3.1–20 GT</a:t>
            </a:r>
          </a:p>
        </p:txBody>
      </p:sp>
      <p:sp>
        <p:nvSpPr>
          <p:cNvPr id="14" name="TextBox 14"/>
          <p:cNvSpPr txBox="1"/>
          <p:nvPr/>
        </p:nvSpPr>
        <p:spPr>
          <a:xfrm>
            <a:off x="9488954" y="8845117"/>
            <a:ext cx="7294483" cy="389255"/>
          </a:xfrm>
          <a:prstGeom prst="rect">
            <a:avLst/>
          </a:prstGeom>
        </p:spPr>
        <p:txBody>
          <a:bodyPr lIns="0" tIns="0" rIns="0" bIns="0" rtlCol="0" anchor="t">
            <a:spAutoFit/>
          </a:bodyPr>
          <a:lstStyle/>
          <a:p>
            <a:pPr algn="ctr">
              <a:lnSpc>
                <a:spcPts val="3219"/>
              </a:lnSpc>
              <a:spcBef>
                <a:spcPct val="0"/>
              </a:spcBef>
            </a:pPr>
            <a:r>
              <a:rPr lang="en-US" sz="2299" b="1">
                <a:solidFill>
                  <a:srgbClr val="000000"/>
                </a:solidFill>
                <a:latin typeface="Canva Sans Bold"/>
                <a:ea typeface="Canva Sans Bold"/>
                <a:cs typeface="Canva Sans Bold"/>
                <a:sym typeface="Canva Sans Bold"/>
              </a:rPr>
              <a:t>Fisheries management areas as defined by RA 8550</a:t>
            </a:r>
          </a:p>
        </p:txBody>
      </p:sp>
    </p:spTree>
    <p:extLst>
      <p:ext uri="{BB962C8B-B14F-4D97-AF65-F5344CB8AC3E}">
        <p14:creationId xmlns:p14="http://schemas.microsoft.com/office/powerpoint/2010/main" val="331285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33" y="9258300"/>
            <a:ext cx="18955466" cy="1338611"/>
            <a:chOff x="0" y="0"/>
            <a:chExt cx="4992386" cy="352556"/>
          </a:xfrm>
        </p:grpSpPr>
        <p:sp>
          <p:nvSpPr>
            <p:cNvPr id="3" name="Freeform 3"/>
            <p:cNvSpPr/>
            <p:nvPr/>
          </p:nvSpPr>
          <p:spPr>
            <a:xfrm>
              <a:off x="0" y="0"/>
              <a:ext cx="4992386" cy="352556"/>
            </a:xfrm>
            <a:custGeom>
              <a:avLst/>
              <a:gdLst/>
              <a:ahLst/>
              <a:cxnLst/>
              <a:rect l="l" t="t" r="r" b="b"/>
              <a:pathLst>
                <a:path w="4992386" h="352556">
                  <a:moveTo>
                    <a:pt x="0" y="0"/>
                  </a:moveTo>
                  <a:lnTo>
                    <a:pt x="4992386" y="0"/>
                  </a:lnTo>
                  <a:lnTo>
                    <a:pt x="4992386" y="352556"/>
                  </a:lnTo>
                  <a:lnTo>
                    <a:pt x="0" y="352556"/>
                  </a:lnTo>
                  <a:close/>
                </a:path>
              </a:pathLst>
            </a:custGeom>
            <a:solidFill>
              <a:srgbClr val="82BC71"/>
            </a:solidFill>
          </p:spPr>
        </p:sp>
        <p:sp>
          <p:nvSpPr>
            <p:cNvPr id="4" name="TextBox 4"/>
            <p:cNvSpPr txBox="1"/>
            <p:nvPr/>
          </p:nvSpPr>
          <p:spPr>
            <a:xfrm>
              <a:off x="0" y="-38100"/>
              <a:ext cx="4992386" cy="39065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633944" y="1299196"/>
            <a:ext cx="2141232" cy="578133"/>
          </a:xfrm>
          <a:custGeom>
            <a:avLst/>
            <a:gdLst/>
            <a:ahLst/>
            <a:cxnLst/>
            <a:rect l="l" t="t" r="r" b="b"/>
            <a:pathLst>
              <a:path w="2141232" h="578133">
                <a:moveTo>
                  <a:pt x="0" y="0"/>
                </a:moveTo>
                <a:lnTo>
                  <a:pt x="2141232" y="0"/>
                </a:lnTo>
                <a:lnTo>
                  <a:pt x="2141232" y="578132"/>
                </a:lnTo>
                <a:lnTo>
                  <a:pt x="0" y="5781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495192" y="578874"/>
            <a:ext cx="7297587" cy="8535189"/>
          </a:xfrm>
          <a:custGeom>
            <a:avLst/>
            <a:gdLst/>
            <a:ahLst/>
            <a:cxnLst/>
            <a:rect l="l" t="t" r="r" b="b"/>
            <a:pathLst>
              <a:path w="7297587" h="8535189">
                <a:moveTo>
                  <a:pt x="0" y="0"/>
                </a:moveTo>
                <a:lnTo>
                  <a:pt x="7297587" y="0"/>
                </a:lnTo>
                <a:lnTo>
                  <a:pt x="7297587" y="8535190"/>
                </a:lnTo>
                <a:lnTo>
                  <a:pt x="0" y="8535190"/>
                </a:lnTo>
                <a:lnTo>
                  <a:pt x="0" y="0"/>
                </a:lnTo>
                <a:close/>
              </a:path>
            </a:pathLst>
          </a:custGeom>
          <a:blipFill>
            <a:blip r:embed="rId4"/>
            <a:stretch>
              <a:fillRect/>
            </a:stretch>
          </a:blipFill>
        </p:spPr>
      </p:sp>
      <p:sp>
        <p:nvSpPr>
          <p:cNvPr id="7" name="TextBox 7"/>
          <p:cNvSpPr txBox="1"/>
          <p:nvPr/>
        </p:nvSpPr>
        <p:spPr>
          <a:xfrm>
            <a:off x="558269" y="254903"/>
            <a:ext cx="8585731" cy="1622425"/>
          </a:xfrm>
          <a:prstGeom prst="rect">
            <a:avLst/>
          </a:prstGeom>
        </p:spPr>
        <p:txBody>
          <a:bodyPr lIns="0" tIns="0" rIns="0" bIns="0" rtlCol="0" anchor="t">
            <a:spAutoFit/>
          </a:bodyPr>
          <a:lstStyle/>
          <a:p>
            <a:pPr algn="l">
              <a:lnSpc>
                <a:spcPts val="6500"/>
              </a:lnSpc>
            </a:pPr>
            <a:r>
              <a:rPr lang="en-US" sz="5000" b="1">
                <a:solidFill>
                  <a:srgbClr val="AF4C0F"/>
                </a:solidFill>
                <a:latin typeface="Livvic Heavy"/>
                <a:ea typeface="Livvic Heavy"/>
                <a:cs typeface="Livvic Heavy"/>
                <a:sym typeface="Livvic Heavy"/>
              </a:rPr>
              <a:t>SMALL-SCALE FISHERIES IN THE PHILIPPINES</a:t>
            </a:r>
          </a:p>
        </p:txBody>
      </p:sp>
      <p:sp>
        <p:nvSpPr>
          <p:cNvPr id="8" name="TextBox 8"/>
          <p:cNvSpPr txBox="1"/>
          <p:nvPr/>
        </p:nvSpPr>
        <p:spPr>
          <a:xfrm>
            <a:off x="558269" y="2538678"/>
            <a:ext cx="8585731" cy="1384301"/>
          </a:xfrm>
          <a:prstGeom prst="rect">
            <a:avLst/>
          </a:prstGeom>
        </p:spPr>
        <p:txBody>
          <a:bodyPr lIns="0" tIns="0" rIns="0" bIns="0" rtlCol="0" anchor="t">
            <a:spAutoFit/>
          </a:bodyPr>
          <a:lstStyle/>
          <a:p>
            <a:pPr algn="ctr">
              <a:lnSpc>
                <a:spcPts val="5599"/>
              </a:lnSpc>
              <a:spcBef>
                <a:spcPct val="0"/>
              </a:spcBef>
            </a:pPr>
            <a:r>
              <a:rPr lang="en-US" sz="3999" b="1">
                <a:solidFill>
                  <a:srgbClr val="1800AD"/>
                </a:solidFill>
                <a:latin typeface="Canva Sans Bold"/>
                <a:ea typeface="Canva Sans Bold"/>
                <a:cs typeface="Canva Sans Bold"/>
                <a:sym typeface="Canva Sans Bold"/>
              </a:rPr>
              <a:t> National Plan of Action for Small-Scale Fisheries (NPOA SSF)</a:t>
            </a:r>
          </a:p>
        </p:txBody>
      </p:sp>
      <p:sp>
        <p:nvSpPr>
          <p:cNvPr id="9" name="TextBox 9"/>
          <p:cNvSpPr txBox="1"/>
          <p:nvPr/>
        </p:nvSpPr>
        <p:spPr>
          <a:xfrm>
            <a:off x="1013465" y="4020646"/>
            <a:ext cx="8172006" cy="5078313"/>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Canva Sans"/>
                <a:ea typeface="Canva Sans"/>
                <a:cs typeface="Canva Sans"/>
                <a:sym typeface="Canva Sans"/>
              </a:rPr>
              <a:t>result of a participatory and inclusive process that engaged relevant stakeholders across the country </a:t>
            </a:r>
            <a:r>
              <a:rPr lang="en-US" sz="2599" dirty="0" smtClean="0">
                <a:solidFill>
                  <a:srgbClr val="000000"/>
                </a:solidFill>
                <a:latin typeface="Canva Sans"/>
                <a:ea typeface="Canva Sans"/>
                <a:cs typeface="Canva Sans"/>
                <a:sym typeface="Canva Sans"/>
              </a:rPr>
              <a:t>. (250 key stakeholders, 6 consultative workshops)</a:t>
            </a:r>
            <a:endParaRPr lang="en-US" sz="2599" dirty="0">
              <a:solidFill>
                <a:srgbClr val="000000"/>
              </a:solidFill>
              <a:latin typeface="Canva Sans"/>
              <a:ea typeface="Canva Sans"/>
              <a:cs typeface="Canva Sans"/>
              <a:sym typeface="Canva Sans"/>
            </a:endParaRPr>
          </a:p>
          <a:p>
            <a:pPr algn="l">
              <a:lnSpc>
                <a:spcPts val="3639"/>
              </a:lnSpc>
            </a:pPr>
            <a:endParaRPr lang="en-US" sz="2599" dirty="0">
              <a:solidFill>
                <a:srgbClr val="000000"/>
              </a:solidFill>
              <a:latin typeface="Canva Sans"/>
              <a:ea typeface="Canva Sans"/>
              <a:cs typeface="Canva Sans"/>
              <a:sym typeface="Canva Sans"/>
            </a:endParaRPr>
          </a:p>
          <a:p>
            <a:pPr marL="561336" lvl="1" indent="-280668" algn="l">
              <a:lnSpc>
                <a:spcPts val="3639"/>
              </a:lnSpc>
              <a:buFont typeface="Arial"/>
              <a:buChar char="•"/>
            </a:pPr>
            <a:r>
              <a:rPr lang="en-US" sz="2599" b="1" dirty="0">
                <a:solidFill>
                  <a:srgbClr val="5E17EB"/>
                </a:solidFill>
                <a:latin typeface="Canva Sans Bold"/>
                <a:ea typeface="Canva Sans Bold"/>
                <a:cs typeface="Canva Sans Bold"/>
                <a:sym typeface="Canva Sans Bold"/>
              </a:rPr>
              <a:t>National Technical Working Group (NTWG)</a:t>
            </a:r>
            <a:r>
              <a:rPr lang="en-US" sz="2599" dirty="0">
                <a:solidFill>
                  <a:srgbClr val="000000"/>
                </a:solidFill>
                <a:latin typeface="Canva Sans"/>
                <a:ea typeface="Canva Sans"/>
                <a:cs typeface="Canva Sans"/>
                <a:sym typeface="Canva Sans"/>
              </a:rPr>
              <a:t>, which comprised representatives from DA-BFAR, DILG-BLGS, UN-FAO, NAPC, NCIP, </a:t>
            </a:r>
            <a:r>
              <a:rPr lang="en-US" sz="2599" dirty="0" err="1">
                <a:solidFill>
                  <a:srgbClr val="000000"/>
                </a:solidFill>
                <a:latin typeface="Canva Sans"/>
                <a:ea typeface="Canva Sans"/>
                <a:cs typeface="Canva Sans"/>
                <a:sym typeface="Canva Sans"/>
              </a:rPr>
              <a:t>fisherfolk</a:t>
            </a:r>
            <a:r>
              <a:rPr lang="en-US" sz="2599" dirty="0">
                <a:solidFill>
                  <a:srgbClr val="000000"/>
                </a:solidFill>
                <a:latin typeface="Canva Sans"/>
                <a:ea typeface="Canva Sans"/>
                <a:cs typeface="Canva Sans"/>
                <a:sym typeface="Canva Sans"/>
              </a:rPr>
              <a:t> leaders across the country, small-scale processors, Indigenous Peoples, women’s organizations, NGOs, and the academe</a:t>
            </a:r>
          </a:p>
        </p:txBody>
      </p:sp>
      <p:sp>
        <p:nvSpPr>
          <p:cNvPr id="10" name="TextBox 10"/>
          <p:cNvSpPr txBox="1"/>
          <p:nvPr/>
        </p:nvSpPr>
        <p:spPr>
          <a:xfrm>
            <a:off x="803600" y="9351595"/>
            <a:ext cx="7297587" cy="778510"/>
          </a:xfrm>
          <a:prstGeom prst="rect">
            <a:avLst/>
          </a:prstGeom>
        </p:spPr>
        <p:txBody>
          <a:bodyPr lIns="0" tIns="0" rIns="0" bIns="0" rtlCol="0" anchor="t">
            <a:spAutoFit/>
          </a:bodyPr>
          <a:lstStyle/>
          <a:p>
            <a:pPr algn="l">
              <a:lnSpc>
                <a:spcPts val="6439"/>
              </a:lnSpc>
              <a:spcBef>
                <a:spcPct val="0"/>
              </a:spcBef>
            </a:pPr>
            <a:r>
              <a:rPr lang="en-US" sz="4599" b="1">
                <a:solidFill>
                  <a:srgbClr val="000000"/>
                </a:solidFill>
                <a:latin typeface="Canva Sans Bold"/>
                <a:ea typeface="Canva Sans Bold"/>
                <a:cs typeface="Canva Sans Bold"/>
                <a:sym typeface="Canva Sans Bold"/>
              </a:rPr>
              <a:t>FIRST IN ASIA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33" y="9574964"/>
            <a:ext cx="18955466" cy="1021946"/>
            <a:chOff x="0" y="0"/>
            <a:chExt cx="4992386" cy="269155"/>
          </a:xfrm>
        </p:grpSpPr>
        <p:sp>
          <p:nvSpPr>
            <p:cNvPr id="3" name="Freeform 3"/>
            <p:cNvSpPr/>
            <p:nvPr/>
          </p:nvSpPr>
          <p:spPr>
            <a:xfrm>
              <a:off x="0" y="0"/>
              <a:ext cx="4992386" cy="269155"/>
            </a:xfrm>
            <a:custGeom>
              <a:avLst/>
              <a:gdLst/>
              <a:ahLst/>
              <a:cxnLst/>
              <a:rect l="l" t="t" r="r" b="b"/>
              <a:pathLst>
                <a:path w="4992386" h="269155">
                  <a:moveTo>
                    <a:pt x="0" y="0"/>
                  </a:moveTo>
                  <a:lnTo>
                    <a:pt x="4992386" y="0"/>
                  </a:lnTo>
                  <a:lnTo>
                    <a:pt x="4992386" y="269155"/>
                  </a:lnTo>
                  <a:lnTo>
                    <a:pt x="0" y="269155"/>
                  </a:lnTo>
                  <a:close/>
                </a:path>
              </a:pathLst>
            </a:custGeom>
            <a:solidFill>
              <a:srgbClr val="054274"/>
            </a:solidFill>
          </p:spPr>
        </p:sp>
        <p:sp>
          <p:nvSpPr>
            <p:cNvPr id="4" name="TextBox 4"/>
            <p:cNvSpPr txBox="1"/>
            <p:nvPr/>
          </p:nvSpPr>
          <p:spPr>
            <a:xfrm>
              <a:off x="0" y="-38100"/>
              <a:ext cx="4992386" cy="30725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495192" y="578874"/>
            <a:ext cx="7297587" cy="8535189"/>
          </a:xfrm>
          <a:custGeom>
            <a:avLst/>
            <a:gdLst/>
            <a:ahLst/>
            <a:cxnLst/>
            <a:rect l="l" t="t" r="r" b="b"/>
            <a:pathLst>
              <a:path w="7297587" h="8535189">
                <a:moveTo>
                  <a:pt x="0" y="0"/>
                </a:moveTo>
                <a:lnTo>
                  <a:pt x="7297587" y="0"/>
                </a:lnTo>
                <a:lnTo>
                  <a:pt x="7297587" y="8535190"/>
                </a:lnTo>
                <a:lnTo>
                  <a:pt x="0" y="8535190"/>
                </a:lnTo>
                <a:lnTo>
                  <a:pt x="0" y="0"/>
                </a:lnTo>
                <a:close/>
              </a:path>
            </a:pathLst>
          </a:custGeom>
          <a:blipFill>
            <a:blip r:embed="rId2"/>
            <a:stretch>
              <a:fillRect/>
            </a:stretch>
          </a:blipFill>
        </p:spPr>
      </p:sp>
      <p:sp>
        <p:nvSpPr>
          <p:cNvPr id="6" name="TextBox 6"/>
          <p:cNvSpPr txBox="1"/>
          <p:nvPr/>
        </p:nvSpPr>
        <p:spPr>
          <a:xfrm>
            <a:off x="1028700" y="1098036"/>
            <a:ext cx="8340191" cy="1384301"/>
          </a:xfrm>
          <a:prstGeom prst="rect">
            <a:avLst/>
          </a:prstGeom>
        </p:spPr>
        <p:txBody>
          <a:bodyPr lIns="0" tIns="0" rIns="0" bIns="0" rtlCol="0" anchor="t">
            <a:spAutoFit/>
          </a:bodyPr>
          <a:lstStyle/>
          <a:p>
            <a:pPr algn="ctr">
              <a:lnSpc>
                <a:spcPts val="5599"/>
              </a:lnSpc>
              <a:spcBef>
                <a:spcPct val="0"/>
              </a:spcBef>
            </a:pPr>
            <a:r>
              <a:rPr lang="en-US" sz="3999" b="1" dirty="0">
                <a:solidFill>
                  <a:srgbClr val="1800AD"/>
                </a:solidFill>
                <a:latin typeface="Canva Sans Bold"/>
                <a:ea typeface="Canva Sans Bold"/>
                <a:cs typeface="Canva Sans Bold"/>
                <a:sym typeface="Canva Sans Bold"/>
              </a:rPr>
              <a:t> National Plan of Action for Small-Scale Fisheries (NPOA SSF)</a:t>
            </a:r>
          </a:p>
        </p:txBody>
      </p:sp>
      <p:sp>
        <p:nvSpPr>
          <p:cNvPr id="7" name="TextBox 7"/>
          <p:cNvSpPr txBox="1"/>
          <p:nvPr/>
        </p:nvSpPr>
        <p:spPr>
          <a:xfrm>
            <a:off x="1163760" y="3356927"/>
            <a:ext cx="7204074" cy="5020311"/>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000000"/>
                </a:solidFill>
                <a:latin typeface="Canva Sans"/>
                <a:ea typeface="Canva Sans"/>
                <a:cs typeface="Canva Sans"/>
                <a:sym typeface="Canva Sans"/>
              </a:rPr>
              <a:t>The NPOA SSF was formulated under the FAO’s Voluntary Guidelines for Securing Sustainable Small-Scale Fisheries in the Context of Food Security and Poverty Eradication. </a:t>
            </a:r>
          </a:p>
          <a:p>
            <a:pPr algn="l">
              <a:lnSpc>
                <a:spcPts val="3639"/>
              </a:lnSpc>
            </a:pPr>
            <a:endParaRPr lang="en-US" sz="2599">
              <a:solidFill>
                <a:srgbClr val="000000"/>
              </a:solidFill>
              <a:latin typeface="Canva Sans"/>
              <a:ea typeface="Canva Sans"/>
              <a:cs typeface="Canva Sans"/>
              <a:sym typeface="Canva Sans"/>
            </a:endParaRPr>
          </a:p>
          <a:p>
            <a:pPr marL="561336" lvl="1" indent="-280668" algn="l">
              <a:lnSpc>
                <a:spcPts val="3639"/>
              </a:lnSpc>
              <a:buFont typeface="Arial"/>
              <a:buChar char="•"/>
            </a:pPr>
            <a:r>
              <a:rPr lang="en-US" sz="2599">
                <a:solidFill>
                  <a:srgbClr val="000000"/>
                </a:solidFill>
                <a:latin typeface="Canva Sans"/>
                <a:ea typeface="Canva Sans"/>
                <a:cs typeface="Canva Sans"/>
                <a:sym typeface="Canva Sans"/>
              </a:rPr>
              <a:t>These guidelines address policies, strategies, and legal frameworks concerning small-scale fisheries, as well as other matters affecting livelihoods in fishing communities.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33" y="9574964"/>
            <a:ext cx="18955466" cy="1021946"/>
            <a:chOff x="0" y="0"/>
            <a:chExt cx="4992386" cy="269155"/>
          </a:xfrm>
        </p:grpSpPr>
        <p:sp>
          <p:nvSpPr>
            <p:cNvPr id="3" name="Freeform 3"/>
            <p:cNvSpPr/>
            <p:nvPr/>
          </p:nvSpPr>
          <p:spPr>
            <a:xfrm>
              <a:off x="0" y="0"/>
              <a:ext cx="4992386" cy="269155"/>
            </a:xfrm>
            <a:custGeom>
              <a:avLst/>
              <a:gdLst/>
              <a:ahLst/>
              <a:cxnLst/>
              <a:rect l="l" t="t" r="r" b="b"/>
              <a:pathLst>
                <a:path w="4992386" h="269155">
                  <a:moveTo>
                    <a:pt x="0" y="0"/>
                  </a:moveTo>
                  <a:lnTo>
                    <a:pt x="4992386" y="0"/>
                  </a:lnTo>
                  <a:lnTo>
                    <a:pt x="4992386" y="269155"/>
                  </a:lnTo>
                  <a:lnTo>
                    <a:pt x="0" y="269155"/>
                  </a:lnTo>
                  <a:close/>
                </a:path>
              </a:pathLst>
            </a:custGeom>
            <a:solidFill>
              <a:srgbClr val="054274"/>
            </a:solidFill>
          </p:spPr>
        </p:sp>
        <p:sp>
          <p:nvSpPr>
            <p:cNvPr id="4" name="TextBox 4"/>
            <p:cNvSpPr txBox="1"/>
            <p:nvPr/>
          </p:nvSpPr>
          <p:spPr>
            <a:xfrm>
              <a:off x="0" y="-38100"/>
              <a:ext cx="4992386" cy="30725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495192" y="578874"/>
            <a:ext cx="7297587" cy="8535189"/>
          </a:xfrm>
          <a:custGeom>
            <a:avLst/>
            <a:gdLst/>
            <a:ahLst/>
            <a:cxnLst/>
            <a:rect l="l" t="t" r="r" b="b"/>
            <a:pathLst>
              <a:path w="7297587" h="8535189">
                <a:moveTo>
                  <a:pt x="0" y="0"/>
                </a:moveTo>
                <a:lnTo>
                  <a:pt x="7297587" y="0"/>
                </a:lnTo>
                <a:lnTo>
                  <a:pt x="7297587" y="8535190"/>
                </a:lnTo>
                <a:lnTo>
                  <a:pt x="0" y="8535190"/>
                </a:lnTo>
                <a:lnTo>
                  <a:pt x="0" y="0"/>
                </a:lnTo>
                <a:close/>
              </a:path>
            </a:pathLst>
          </a:custGeom>
          <a:blipFill>
            <a:blip r:embed="rId2"/>
            <a:stretch>
              <a:fillRect/>
            </a:stretch>
          </a:blipFill>
        </p:spPr>
      </p:sp>
      <p:sp>
        <p:nvSpPr>
          <p:cNvPr id="6" name="TextBox 6"/>
          <p:cNvSpPr txBox="1"/>
          <p:nvPr/>
        </p:nvSpPr>
        <p:spPr>
          <a:xfrm>
            <a:off x="1028700" y="1098036"/>
            <a:ext cx="8340191" cy="1384301"/>
          </a:xfrm>
          <a:prstGeom prst="rect">
            <a:avLst/>
          </a:prstGeom>
        </p:spPr>
        <p:txBody>
          <a:bodyPr lIns="0" tIns="0" rIns="0" bIns="0" rtlCol="0" anchor="t">
            <a:spAutoFit/>
          </a:bodyPr>
          <a:lstStyle/>
          <a:p>
            <a:pPr algn="ctr">
              <a:lnSpc>
                <a:spcPts val="5599"/>
              </a:lnSpc>
              <a:spcBef>
                <a:spcPct val="0"/>
              </a:spcBef>
            </a:pPr>
            <a:r>
              <a:rPr lang="en-US" sz="3999" b="1">
                <a:solidFill>
                  <a:srgbClr val="1800AD"/>
                </a:solidFill>
                <a:latin typeface="Canva Sans Bold"/>
                <a:ea typeface="Canva Sans Bold"/>
                <a:cs typeface="Canva Sans Bold"/>
                <a:sym typeface="Canva Sans Bold"/>
              </a:rPr>
              <a:t> National Plan of Action for Small-Scale Fisheries (NPOA SSF)</a:t>
            </a:r>
          </a:p>
        </p:txBody>
      </p:sp>
      <p:sp>
        <p:nvSpPr>
          <p:cNvPr id="7" name="Freeform 7"/>
          <p:cNvSpPr/>
          <p:nvPr/>
        </p:nvSpPr>
        <p:spPr>
          <a:xfrm>
            <a:off x="871130" y="3457894"/>
            <a:ext cx="8967196" cy="3371212"/>
          </a:xfrm>
          <a:custGeom>
            <a:avLst/>
            <a:gdLst/>
            <a:ahLst/>
            <a:cxnLst/>
            <a:rect l="l" t="t" r="r" b="b"/>
            <a:pathLst>
              <a:path w="8967196" h="3371212">
                <a:moveTo>
                  <a:pt x="0" y="0"/>
                </a:moveTo>
                <a:lnTo>
                  <a:pt x="8967195" y="0"/>
                </a:lnTo>
                <a:lnTo>
                  <a:pt x="8967195" y="3371212"/>
                </a:lnTo>
                <a:lnTo>
                  <a:pt x="0" y="3371212"/>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949</Words>
  <Application>Microsoft Office PowerPoint</Application>
  <PresentationFormat>Custom</PresentationFormat>
  <Paragraphs>81</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Work Sans Bold</vt:lpstr>
      <vt:lpstr>Canva Sans</vt:lpstr>
      <vt:lpstr>Work Sans</vt:lpstr>
      <vt:lpstr>Arial</vt:lpstr>
      <vt:lpstr>Work Sans Semi-Bold</vt:lpstr>
      <vt:lpstr>Livvic Heavy</vt:lpstr>
      <vt:lpstr>Canva Sans Bold</vt:lpstr>
      <vt:lpstr>Livvic Bold</vt:lpstr>
      <vt:lpstr>Calibri</vt:lpstr>
      <vt:lpstr>Work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subheading</dc:title>
  <dc:creator>Acer</dc:creator>
  <cp:lastModifiedBy>Acer</cp:lastModifiedBy>
  <cp:revision>11</cp:revision>
  <dcterms:created xsi:type="dcterms:W3CDTF">2006-08-16T00:00:00Z</dcterms:created>
  <dcterms:modified xsi:type="dcterms:W3CDTF">2025-07-13T15:49:10Z</dcterms:modified>
  <dc:identifier>DAGs1EJ1084</dc:identifier>
</cp:coreProperties>
</file>