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67" r:id="rId2"/>
    <p:sldId id="257" r:id="rId3"/>
    <p:sldId id="261" r:id="rId4"/>
    <p:sldId id="263" r:id="rId5"/>
    <p:sldId id="271" r:id="rId6"/>
    <p:sldId id="270" r:id="rId7"/>
    <p:sldId id="269" r:id="rId8"/>
    <p:sldId id="272" r:id="rId9"/>
    <p:sldId id="273" r:id="rId10"/>
    <p:sldId id="274" r:id="rId11"/>
    <p:sldId id="268" r:id="rId12"/>
    <p:sldId id="259"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TH SarabunPSK" panose="020B0500040200020003" pitchFamily="34" charset="-34"/>
      <p:regular r:id="rId19"/>
      <p:bold r:id="rId20"/>
      <p:italic r:id="rId21"/>
      <p:boldItalic r:id="rId22"/>
    </p:embeddedFont>
    <p:embeddedFont>
      <p:font typeface="Wingdings 3" panose="05040102010807070707" pitchFamily="18" charset="2"/>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45E"/>
    <a:srgbClr val="FFFFFF"/>
    <a:srgbClr val="29ABE2"/>
    <a:srgbClr val="FFD409"/>
    <a:srgbClr val="189AB4"/>
    <a:srgbClr val="FF558E"/>
    <a:srgbClr val="D4F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20" autoAdjust="0"/>
    <p:restoredTop sz="94622" autoAdjust="0"/>
  </p:normalViewPr>
  <p:slideViewPr>
    <p:cSldViewPr>
      <p:cViewPr varScale="1">
        <p:scale>
          <a:sx n="51" d="100"/>
          <a:sy n="51" d="100"/>
        </p:scale>
        <p:origin x="52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098d881edfd230a0/Desktop/small%20scale%20Fisheries%2015July2025/SSF%20produc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098d881edfd230a0/Desktop/small%20scale%20Fisheries%2015July2025/SSF%20produc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098d881edfd230a0/Desktop/small%20scale%20Fisheries%2015July2025/SSF%20producti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'[SSF production.xlsx]No.boat'!$C$7</c:f>
              <c:strCache>
                <c:ptCount val="1"/>
                <c:pt idx="0">
                  <c:v>%</c:v>
                </c:pt>
              </c:strCache>
            </c:strRef>
          </c:tx>
          <c:dPt>
            <c:idx val="0"/>
            <c:bubble3D val="0"/>
            <c:spPr>
              <a:solidFill>
                <a:srgbClr val="05445E"/>
              </a:solidFill>
              <a:ln w="19050">
                <a:solidFill>
                  <a:schemeClr val="lt1"/>
                </a:solidFill>
              </a:ln>
              <a:effectLst/>
            </c:spPr>
            <c:extLst>
              <c:ext xmlns:c16="http://schemas.microsoft.com/office/drawing/2014/chart" uri="{C3380CC4-5D6E-409C-BE32-E72D297353CC}">
                <c16:uniqueId val="{00000001-CABC-45E9-BC2A-158CADFC1A8A}"/>
              </c:ext>
            </c:extLst>
          </c:dPt>
          <c:dPt>
            <c:idx val="1"/>
            <c:bubble3D val="0"/>
            <c:spPr>
              <a:solidFill>
                <a:srgbClr val="FF558E"/>
              </a:solidFill>
              <a:ln w="19050">
                <a:solidFill>
                  <a:schemeClr val="lt1"/>
                </a:solidFill>
              </a:ln>
              <a:effectLst/>
            </c:spPr>
            <c:extLst>
              <c:ext xmlns:c16="http://schemas.microsoft.com/office/drawing/2014/chart" uri="{C3380CC4-5D6E-409C-BE32-E72D297353CC}">
                <c16:uniqueId val="{00000003-CABC-45E9-BC2A-158CADFC1A8A}"/>
              </c:ext>
            </c:extLst>
          </c:dPt>
          <c:dLbls>
            <c:dLbl>
              <c:idx val="0"/>
              <c:layout>
                <c:manualLayout>
                  <c:x val="9.3828520387387412E-2"/>
                  <c:y val="-5.912658508047939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BC-45E9-BC2A-158CADFC1A8A}"/>
                </c:ext>
              </c:extLst>
            </c:dLbl>
            <c:dLbl>
              <c:idx val="1"/>
              <c:layout>
                <c:manualLayout>
                  <c:x val="-0.15794900760551173"/>
                  <c:y val="4.042326787464819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BC-45E9-BC2A-158CADFC1A8A}"/>
                </c:ext>
              </c:extLst>
            </c:dLbl>
            <c:spPr>
              <a:noFill/>
              <a:ln>
                <a:noFill/>
              </a:ln>
              <a:effectLst/>
            </c:spPr>
            <c:txPr>
              <a:bodyPr rot="0" spcFirstLastPara="1" vertOverflow="ellipsis" vert="horz" wrap="square" lIns="38100" tIns="19050" rIns="38100" bIns="19050" anchor="ctr" anchorCtr="1">
                <a:spAutoFit/>
              </a:bodyPr>
              <a:lstStyle/>
              <a:p>
                <a:pPr>
                  <a:defRPr sz="4800" b="1" i="0" u="none" strike="noStrike" kern="1200" baseline="0">
                    <a:solidFill>
                      <a:srgbClr val="05445E"/>
                    </a:solidFill>
                    <a:latin typeface="TH SarabunPSK" panose="020B0500040200020003" pitchFamily="34" charset="-34"/>
                    <a:ea typeface="+mn-ea"/>
                    <a:cs typeface="TH SarabunPSK" panose="020B0500040200020003" pitchFamily="34" charset="-34"/>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'[SSF production.xlsx]No.boat'!$B$8:$B$9</c:f>
              <c:strCache>
                <c:ptCount val="2"/>
                <c:pt idx="0">
                  <c:v>less than 10 GRT</c:v>
                </c:pt>
                <c:pt idx="1">
                  <c:v>more than 10 GRT</c:v>
                </c:pt>
              </c:strCache>
            </c:strRef>
          </c:cat>
          <c:val>
            <c:numRef>
              <c:f>'[SSF production.xlsx]No.boat'!$C$8:$C$9</c:f>
              <c:numCache>
                <c:formatCode>0.00</c:formatCode>
                <c:ptCount val="2"/>
                <c:pt idx="0">
                  <c:v>82.5192338876777</c:v>
                </c:pt>
                <c:pt idx="1">
                  <c:v>17.480766112322303</c:v>
                </c:pt>
              </c:numCache>
            </c:numRef>
          </c:val>
          <c:extLst>
            <c:ext xmlns:c16="http://schemas.microsoft.com/office/drawing/2014/chart" uri="{C3380CC4-5D6E-409C-BE32-E72D297353CC}">
              <c16:uniqueId val="{00000004-CABC-45E9-BC2A-158CADFC1A8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3600" b="1" i="0" u="none" strike="noStrike" kern="1200" baseline="0">
              <a:solidFill>
                <a:srgbClr val="05445E"/>
              </a:solidFill>
              <a:latin typeface="TH SarabunPSK" panose="020B0500040200020003" pitchFamily="34" charset="-34"/>
              <a:ea typeface="+mn-ea"/>
              <a:cs typeface="TH SarabunPSK" panose="020B0500040200020003" pitchFamily="34" charset="-3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320" b="1" i="0" u="none" strike="noStrike" kern="1200" spc="0" baseline="0">
                <a:solidFill>
                  <a:srgbClr val="05445E"/>
                </a:solidFill>
                <a:latin typeface="TH SarabunPSK" panose="020B0500040200020003" pitchFamily="34" charset="-34"/>
                <a:ea typeface="+mn-ea"/>
                <a:cs typeface="TH SarabunPSK" panose="020B0500040200020003" pitchFamily="34" charset="-34"/>
              </a:defRPr>
            </a:pPr>
            <a:r>
              <a:rPr lang="en-US" sz="3600" dirty="0"/>
              <a:t>10^3 ton</a:t>
            </a:r>
          </a:p>
        </c:rich>
      </c:tx>
      <c:layout>
        <c:manualLayout>
          <c:xMode val="edge"/>
          <c:yMode val="edge"/>
          <c:x val="0"/>
          <c:y val="2.3107857954612024E-2"/>
        </c:manualLayout>
      </c:layout>
      <c:overlay val="0"/>
      <c:spPr>
        <a:noFill/>
        <a:ln>
          <a:noFill/>
        </a:ln>
        <a:effectLst/>
      </c:spPr>
      <c:txPr>
        <a:bodyPr rot="0" spcFirstLastPara="1" vertOverflow="ellipsis" vert="horz" wrap="square" anchor="ctr" anchorCtr="1"/>
        <a:lstStyle/>
        <a:p>
          <a:pPr>
            <a:defRPr sz="4320" b="1" i="0" u="none" strike="noStrike" kern="1200" spc="0" baseline="0">
              <a:solidFill>
                <a:srgbClr val="05445E"/>
              </a:solidFill>
              <a:latin typeface="TH SarabunPSK" panose="020B0500040200020003" pitchFamily="34" charset="-34"/>
              <a:ea typeface="+mn-ea"/>
              <a:cs typeface="TH SarabunPSK" panose="020B0500040200020003" pitchFamily="34" charset="-34"/>
            </a:defRPr>
          </a:pPr>
          <a:endParaRPr lang="en-US"/>
        </a:p>
      </c:txPr>
    </c:title>
    <c:autoTitleDeleted val="0"/>
    <c:plotArea>
      <c:layout/>
      <c:lineChart>
        <c:grouping val="standard"/>
        <c:varyColors val="0"/>
        <c:ser>
          <c:idx val="0"/>
          <c:order val="0"/>
          <c:tx>
            <c:strRef>
              <c:f>'[SSF production.xlsx]SSF'!$D$2</c:f>
              <c:strCache>
                <c:ptCount val="1"/>
                <c:pt idx="0">
                  <c:v>Total SSF</c:v>
                </c:pt>
              </c:strCache>
            </c:strRef>
          </c:tx>
          <c:spPr>
            <a:ln w="57150" cap="rnd">
              <a:solidFill>
                <a:srgbClr val="29ABE2"/>
              </a:solidFill>
              <a:round/>
            </a:ln>
            <a:effectLst/>
          </c:spPr>
          <c:marker>
            <c:symbol val="none"/>
          </c:marker>
          <c:cat>
            <c:numRef>
              <c:f>'[SSF production.xlsx]SSF'!$C$3:$C$17</c:f>
              <c:numCache>
                <c:formatCode>0</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'[SSF production.xlsx]SSF'!$D$3:$D$17</c:f>
              <c:numCache>
                <c:formatCode>#,##0.00</c:formatCode>
                <c:ptCount val="15"/>
                <c:pt idx="0">
                  <c:v>197.30500000000001</c:v>
                </c:pt>
                <c:pt idx="1">
                  <c:v>269.58199999999999</c:v>
                </c:pt>
                <c:pt idx="2">
                  <c:v>208.52600000000001</c:v>
                </c:pt>
                <c:pt idx="3">
                  <c:v>290.56099999999998</c:v>
                </c:pt>
                <c:pt idx="4">
                  <c:v>207.09399999999999</c:v>
                </c:pt>
                <c:pt idx="5">
                  <c:v>204.273</c:v>
                </c:pt>
                <c:pt idx="6">
                  <c:v>165.91526999999999</c:v>
                </c:pt>
                <c:pt idx="7">
                  <c:v>124.65507000000001</c:v>
                </c:pt>
                <c:pt idx="8">
                  <c:v>158.65495000000001</c:v>
                </c:pt>
                <c:pt idx="9">
                  <c:v>161.46235999999999</c:v>
                </c:pt>
                <c:pt idx="10">
                  <c:v>250.17714000000001</c:v>
                </c:pt>
                <c:pt idx="11">
                  <c:v>270.45777000000004</c:v>
                </c:pt>
                <c:pt idx="12">
                  <c:v>272.64479999999998</c:v>
                </c:pt>
                <c:pt idx="13">
                  <c:v>280.01100000000002</c:v>
                </c:pt>
                <c:pt idx="14">
                  <c:v>288.27828000000005</c:v>
                </c:pt>
              </c:numCache>
            </c:numRef>
          </c:val>
          <c:smooth val="0"/>
          <c:extLst>
            <c:ext xmlns:c16="http://schemas.microsoft.com/office/drawing/2014/chart" uri="{C3380CC4-5D6E-409C-BE32-E72D297353CC}">
              <c16:uniqueId val="{00000000-5A71-4839-A96E-A76C69113ACB}"/>
            </c:ext>
          </c:extLst>
        </c:ser>
        <c:ser>
          <c:idx val="1"/>
          <c:order val="1"/>
          <c:tx>
            <c:strRef>
              <c:f>'[SSF production.xlsx]SSF'!$E$2</c:f>
              <c:strCache>
                <c:ptCount val="1"/>
                <c:pt idx="0">
                  <c:v>GOT</c:v>
                </c:pt>
              </c:strCache>
            </c:strRef>
          </c:tx>
          <c:spPr>
            <a:ln w="57150" cap="rnd">
              <a:solidFill>
                <a:srgbClr val="FFD409"/>
              </a:solidFill>
              <a:round/>
            </a:ln>
            <a:effectLst/>
          </c:spPr>
          <c:marker>
            <c:symbol val="none"/>
          </c:marker>
          <c:cat>
            <c:numRef>
              <c:f>'[SSF production.xlsx]SSF'!$C$3:$C$17</c:f>
              <c:numCache>
                <c:formatCode>0</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'[SSF production.xlsx]SSF'!$E$3:$E$17</c:f>
              <c:numCache>
                <c:formatCode>#,##0.00</c:formatCode>
                <c:ptCount val="15"/>
                <c:pt idx="0">
                  <c:v>127.39</c:v>
                </c:pt>
                <c:pt idx="1">
                  <c:v>132.32</c:v>
                </c:pt>
                <c:pt idx="2">
                  <c:v>136.38</c:v>
                </c:pt>
                <c:pt idx="3">
                  <c:v>132.47999999999999</c:v>
                </c:pt>
                <c:pt idx="4">
                  <c:v>126.7</c:v>
                </c:pt>
                <c:pt idx="5">
                  <c:v>111.38</c:v>
                </c:pt>
                <c:pt idx="6">
                  <c:v>95.6</c:v>
                </c:pt>
                <c:pt idx="7">
                  <c:v>56.78</c:v>
                </c:pt>
                <c:pt idx="8">
                  <c:v>85.75</c:v>
                </c:pt>
                <c:pt idx="9">
                  <c:v>120.95</c:v>
                </c:pt>
                <c:pt idx="10">
                  <c:v>187.09</c:v>
                </c:pt>
                <c:pt idx="11">
                  <c:v>166.67</c:v>
                </c:pt>
                <c:pt idx="12">
                  <c:v>194.84</c:v>
                </c:pt>
                <c:pt idx="13">
                  <c:v>210.76</c:v>
                </c:pt>
                <c:pt idx="14">
                  <c:v>234.68</c:v>
                </c:pt>
              </c:numCache>
            </c:numRef>
          </c:val>
          <c:smooth val="0"/>
          <c:extLst>
            <c:ext xmlns:c16="http://schemas.microsoft.com/office/drawing/2014/chart" uri="{C3380CC4-5D6E-409C-BE32-E72D297353CC}">
              <c16:uniqueId val="{00000001-5A71-4839-A96E-A76C69113ACB}"/>
            </c:ext>
          </c:extLst>
        </c:ser>
        <c:ser>
          <c:idx val="2"/>
          <c:order val="2"/>
          <c:tx>
            <c:strRef>
              <c:f>'[SSF production.xlsx]SSF'!$F$2</c:f>
              <c:strCache>
                <c:ptCount val="1"/>
                <c:pt idx="0">
                  <c:v>Andaman</c:v>
                </c:pt>
              </c:strCache>
            </c:strRef>
          </c:tx>
          <c:spPr>
            <a:ln w="57150" cap="rnd">
              <a:solidFill>
                <a:srgbClr val="FF558E"/>
              </a:solidFill>
              <a:round/>
            </a:ln>
            <a:effectLst/>
          </c:spPr>
          <c:marker>
            <c:symbol val="none"/>
          </c:marker>
          <c:cat>
            <c:numRef>
              <c:f>'[SSF production.xlsx]SSF'!$C$3:$C$17</c:f>
              <c:numCache>
                <c:formatCode>0</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'[SSF production.xlsx]SSF'!$F$3:$F$17</c:f>
              <c:numCache>
                <c:formatCode>#,##0.00</c:formatCode>
                <c:ptCount val="15"/>
                <c:pt idx="0">
                  <c:v>69.92</c:v>
                </c:pt>
                <c:pt idx="1">
                  <c:v>137.26</c:v>
                </c:pt>
                <c:pt idx="2">
                  <c:v>72.150000000000006</c:v>
                </c:pt>
                <c:pt idx="3">
                  <c:v>158.09</c:v>
                </c:pt>
                <c:pt idx="4">
                  <c:v>80.400000000000006</c:v>
                </c:pt>
                <c:pt idx="5">
                  <c:v>92.89</c:v>
                </c:pt>
                <c:pt idx="6">
                  <c:v>70.31</c:v>
                </c:pt>
                <c:pt idx="7">
                  <c:v>67.87</c:v>
                </c:pt>
                <c:pt idx="8">
                  <c:v>72.91</c:v>
                </c:pt>
                <c:pt idx="9">
                  <c:v>40.51</c:v>
                </c:pt>
                <c:pt idx="10">
                  <c:v>63.08</c:v>
                </c:pt>
                <c:pt idx="11">
                  <c:v>103.79</c:v>
                </c:pt>
                <c:pt idx="12">
                  <c:v>77.8</c:v>
                </c:pt>
                <c:pt idx="13">
                  <c:v>69.25</c:v>
                </c:pt>
                <c:pt idx="14">
                  <c:v>53.59</c:v>
                </c:pt>
              </c:numCache>
            </c:numRef>
          </c:val>
          <c:smooth val="0"/>
          <c:extLst>
            <c:ext xmlns:c16="http://schemas.microsoft.com/office/drawing/2014/chart" uri="{C3380CC4-5D6E-409C-BE32-E72D297353CC}">
              <c16:uniqueId val="{00000002-5A71-4839-A96E-A76C69113ACB}"/>
            </c:ext>
          </c:extLst>
        </c:ser>
        <c:dLbls>
          <c:showLegendKey val="0"/>
          <c:showVal val="0"/>
          <c:showCatName val="0"/>
          <c:showSerName val="0"/>
          <c:showPercent val="0"/>
          <c:showBubbleSize val="0"/>
        </c:dLbls>
        <c:smooth val="0"/>
        <c:axId val="737435727"/>
        <c:axId val="737438223"/>
      </c:lineChart>
      <c:catAx>
        <c:axId val="737435727"/>
        <c:scaling>
          <c:orientation val="minMax"/>
        </c:scaling>
        <c:delete val="0"/>
        <c:axPos val="b"/>
        <c:numFmt formatCode="0"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rgbClr val="05445E"/>
                </a:solidFill>
                <a:latin typeface="TH SarabunPSK" panose="020B0500040200020003" pitchFamily="34" charset="-34"/>
                <a:ea typeface="+mn-ea"/>
                <a:cs typeface="TH SarabunPSK" panose="020B0500040200020003" pitchFamily="34" charset="-34"/>
              </a:defRPr>
            </a:pPr>
            <a:endParaRPr lang="en-US"/>
          </a:p>
        </c:txPr>
        <c:crossAx val="737438223"/>
        <c:crosses val="autoZero"/>
        <c:auto val="1"/>
        <c:lblAlgn val="ctr"/>
        <c:lblOffset val="100"/>
        <c:noMultiLvlLbl val="0"/>
      </c:catAx>
      <c:valAx>
        <c:axId val="73743822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bg1">
                <a:lumMod val="85000"/>
              </a:schemeClr>
            </a:solidFill>
            <a:prstDash val="solid"/>
          </a:ln>
          <a:effectLst/>
        </c:spPr>
        <c:txPr>
          <a:bodyPr rot="-60000000" spcFirstLastPara="1" vertOverflow="ellipsis" vert="horz" wrap="square" anchor="ctr" anchorCtr="1"/>
          <a:lstStyle/>
          <a:p>
            <a:pPr>
              <a:defRPr sz="3600" b="1" i="0" u="none" strike="noStrike" kern="1200" baseline="0">
                <a:solidFill>
                  <a:srgbClr val="05445E"/>
                </a:solidFill>
                <a:latin typeface="TH SarabunPSK" panose="020B0500040200020003" pitchFamily="34" charset="-34"/>
                <a:ea typeface="+mn-ea"/>
                <a:cs typeface="TH SarabunPSK" panose="020B0500040200020003" pitchFamily="34" charset="-34"/>
              </a:defRPr>
            </a:pPr>
            <a:endParaRPr lang="en-US"/>
          </a:p>
        </c:txPr>
        <c:crossAx val="737435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1" i="0" u="none" strike="noStrike" kern="1200" baseline="0">
              <a:solidFill>
                <a:srgbClr val="05445E"/>
              </a:solidFill>
              <a:latin typeface="TH SarabunPSK" panose="020B0500040200020003" pitchFamily="34" charset="-34"/>
              <a:ea typeface="+mn-ea"/>
              <a:cs typeface="TH SarabunPSK" panose="020B0500040200020003" pitchFamily="34" charset="-34"/>
            </a:defRPr>
          </a:pPr>
          <a:endParaRPr lang="en-US"/>
        </a:p>
      </c:txPr>
    </c:legend>
    <c:plotVisOnly val="1"/>
    <c:dispBlanksAs val="gap"/>
    <c:showDLblsOverMax val="0"/>
  </c:chart>
  <c:spPr>
    <a:noFill/>
    <a:ln>
      <a:noFill/>
    </a:ln>
    <a:effectLst/>
  </c:spPr>
  <c:txPr>
    <a:bodyPr/>
    <a:lstStyle/>
    <a:p>
      <a:pPr>
        <a:defRPr sz="3600" b="1">
          <a:solidFill>
            <a:srgbClr val="05445E"/>
          </a:solidFill>
          <a:latin typeface="TH SarabunPSK" panose="020B0500040200020003" pitchFamily="34" charset="-34"/>
          <a:cs typeface="TH SarabunPSK" panose="020B0500040200020003" pitchFamily="34" charset="-34"/>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86329833770778"/>
          <c:y val="0.18903971940133982"/>
          <c:w val="0.43106068559611865"/>
          <c:h val="0.748684348666943"/>
        </c:manualLayout>
      </c:layout>
      <c:pieChart>
        <c:varyColors val="1"/>
        <c:ser>
          <c:idx val="0"/>
          <c:order val="0"/>
          <c:tx>
            <c:strRef>
              <c:f>'[SSF production.xlsx]by group'!$C$11</c:f>
              <c:strCache>
                <c:ptCount val="1"/>
                <c:pt idx="0">
                  <c:v>%</c:v>
                </c:pt>
              </c:strCache>
            </c:strRef>
          </c:tx>
          <c:dPt>
            <c:idx val="0"/>
            <c:bubble3D val="0"/>
            <c:spPr>
              <a:solidFill>
                <a:srgbClr val="05445E"/>
              </a:solidFill>
              <a:ln w="19050">
                <a:solidFill>
                  <a:schemeClr val="lt1"/>
                </a:solidFill>
              </a:ln>
              <a:effectLst/>
            </c:spPr>
            <c:extLst>
              <c:ext xmlns:c16="http://schemas.microsoft.com/office/drawing/2014/chart" uri="{C3380CC4-5D6E-409C-BE32-E72D297353CC}">
                <c16:uniqueId val="{00000001-1870-4C3A-A321-0EF271E3EB5B}"/>
              </c:ext>
            </c:extLst>
          </c:dPt>
          <c:dPt>
            <c:idx val="1"/>
            <c:bubble3D val="0"/>
            <c:spPr>
              <a:solidFill>
                <a:srgbClr val="FF558E"/>
              </a:solidFill>
              <a:ln w="19050">
                <a:solidFill>
                  <a:schemeClr val="lt1"/>
                </a:solidFill>
              </a:ln>
              <a:effectLst/>
            </c:spPr>
            <c:extLst>
              <c:ext xmlns:c16="http://schemas.microsoft.com/office/drawing/2014/chart" uri="{C3380CC4-5D6E-409C-BE32-E72D297353CC}">
                <c16:uniqueId val="{00000003-1870-4C3A-A321-0EF271E3EB5B}"/>
              </c:ext>
            </c:extLst>
          </c:dPt>
          <c:dPt>
            <c:idx val="2"/>
            <c:bubble3D val="0"/>
            <c:spPr>
              <a:solidFill>
                <a:srgbClr val="189AB4"/>
              </a:solidFill>
              <a:ln w="19050">
                <a:solidFill>
                  <a:schemeClr val="lt1"/>
                </a:solidFill>
              </a:ln>
              <a:effectLst/>
            </c:spPr>
            <c:extLst>
              <c:ext xmlns:c16="http://schemas.microsoft.com/office/drawing/2014/chart" uri="{C3380CC4-5D6E-409C-BE32-E72D297353CC}">
                <c16:uniqueId val="{00000005-1870-4C3A-A321-0EF271E3EB5B}"/>
              </c:ext>
            </c:extLst>
          </c:dPt>
          <c:dPt>
            <c:idx val="3"/>
            <c:bubble3D val="0"/>
            <c:spPr>
              <a:solidFill>
                <a:srgbClr val="FFD409"/>
              </a:solidFill>
              <a:ln w="19050">
                <a:solidFill>
                  <a:schemeClr val="lt1"/>
                </a:solidFill>
              </a:ln>
              <a:effectLst/>
            </c:spPr>
            <c:extLst>
              <c:ext xmlns:c16="http://schemas.microsoft.com/office/drawing/2014/chart" uri="{C3380CC4-5D6E-409C-BE32-E72D297353CC}">
                <c16:uniqueId val="{00000007-1870-4C3A-A321-0EF271E3EB5B}"/>
              </c:ext>
            </c:extLst>
          </c:dPt>
          <c:dPt>
            <c:idx val="4"/>
            <c:bubble3D val="0"/>
            <c:spPr>
              <a:solidFill>
                <a:srgbClr val="29ABE2"/>
              </a:solidFill>
              <a:ln w="19050">
                <a:solidFill>
                  <a:schemeClr val="lt1"/>
                </a:solidFill>
              </a:ln>
              <a:effectLst/>
            </c:spPr>
            <c:extLst>
              <c:ext xmlns:c16="http://schemas.microsoft.com/office/drawing/2014/chart" uri="{C3380CC4-5D6E-409C-BE32-E72D297353CC}">
                <c16:uniqueId val="{00000009-1870-4C3A-A321-0EF271E3EB5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870-4C3A-A321-0EF271E3EB5B}"/>
              </c:ext>
            </c:extLst>
          </c:dPt>
          <c:dLbls>
            <c:dLbl>
              <c:idx val="0"/>
              <c:layout>
                <c:manualLayout>
                  <c:x val="5.9806430446194228E-2"/>
                  <c:y val="-8.7976768591248814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8.0623505395158945E-2"/>
                      <c:h val="0.12306255885060147"/>
                    </c:manualLayout>
                  </c15:layout>
                </c:ext>
                <c:ext xmlns:c16="http://schemas.microsoft.com/office/drawing/2014/chart" uri="{C3380CC4-5D6E-409C-BE32-E72D297353CC}">
                  <c16:uniqueId val="{00000001-1870-4C3A-A321-0EF271E3EB5B}"/>
                </c:ext>
              </c:extLst>
            </c:dLbl>
            <c:dLbl>
              <c:idx val="1"/>
              <c:layout>
                <c:manualLayout>
                  <c:x val="-6.1616161616161576E-2"/>
                  <c:y val="-7.017543859649122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870-4C3A-A321-0EF271E3EB5B}"/>
                </c:ext>
              </c:extLst>
            </c:dLbl>
            <c:dLbl>
              <c:idx val="2"/>
              <c:layout>
                <c:manualLayout>
                  <c:x val="-2.6851851851851849E-2"/>
                  <c:y val="7.9978880537498465E-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7.1482648002333046E-2"/>
                      <c:h val="0.12306255885060147"/>
                    </c:manualLayout>
                  </c15:layout>
                </c:ext>
                <c:ext xmlns:c16="http://schemas.microsoft.com/office/drawing/2014/chart" uri="{C3380CC4-5D6E-409C-BE32-E72D297353CC}">
                  <c16:uniqueId val="{00000005-1870-4C3A-A321-0EF271E3EB5B}"/>
                </c:ext>
              </c:extLst>
            </c:dLbl>
            <c:dLbl>
              <c:idx val="3"/>
              <c:layout>
                <c:manualLayout>
                  <c:x val="-5.5303030303030333E-2"/>
                  <c:y val="6.220329757730479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8.5115704286964133E-2"/>
                      <c:h val="0.12306255885060147"/>
                    </c:manualLayout>
                  </c15:layout>
                </c:ext>
                <c:ext xmlns:c16="http://schemas.microsoft.com/office/drawing/2014/chart" uri="{C3380CC4-5D6E-409C-BE32-E72D297353CC}">
                  <c16:uniqueId val="{00000007-1870-4C3A-A321-0EF271E3EB5B}"/>
                </c:ext>
              </c:extLst>
            </c:dLbl>
            <c:dLbl>
              <c:idx val="4"/>
              <c:layout>
                <c:manualLayout>
                  <c:x val="-5.7575757575757613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870-4C3A-A321-0EF271E3EB5B}"/>
                </c:ext>
              </c:extLst>
            </c:dLbl>
            <c:dLbl>
              <c:idx val="5"/>
              <c:layout>
                <c:manualLayout>
                  <c:x val="4.74326334208224E-2"/>
                  <c:y val="-3.758994790163127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8.7972076407115782E-2"/>
                      <c:h val="0.12363009402493526"/>
                    </c:manualLayout>
                  </c15:layout>
                </c:ext>
                <c:ext xmlns:c16="http://schemas.microsoft.com/office/drawing/2014/chart" uri="{C3380CC4-5D6E-409C-BE32-E72D297353CC}">
                  <c16:uniqueId val="{0000000B-1870-4C3A-A321-0EF271E3EB5B}"/>
                </c:ext>
              </c:extLst>
            </c:dLbl>
            <c:spPr>
              <a:solidFill>
                <a:sysClr val="window" lastClr="FFFFFF"/>
              </a:solidFill>
              <a:ln>
                <a:solidFill>
                  <a:srgbClr val="4BACC6">
                    <a:lumMod val="60000"/>
                    <a:lumOff val="40000"/>
                  </a:srgbClr>
                </a:solidFill>
              </a:ln>
              <a:effectLst/>
            </c:spPr>
            <c:txPr>
              <a:bodyPr rot="0" spcFirstLastPara="1" vertOverflow="clip" horzOverflow="clip" vert="horz" wrap="square" lIns="36576" tIns="18288" rIns="36576" bIns="18288" anchor="ctr" anchorCtr="1">
                <a:spAutoFit/>
              </a:bodyPr>
              <a:lstStyle/>
              <a:p>
                <a:pPr>
                  <a:defRPr sz="3200" b="1" i="0" u="none" strike="noStrike" kern="1200" baseline="0">
                    <a:solidFill>
                      <a:srgbClr val="05445E"/>
                    </a:solidFill>
                    <a:latin typeface="TH SarabunPSK" panose="020B0500040200020003" pitchFamily="34" charset="-34"/>
                    <a:ea typeface="+mn-ea"/>
                    <a:cs typeface="TH SarabunPSK" panose="020B0500040200020003" pitchFamily="34" charset="-34"/>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'[SSF production.xlsx]by group'!$B$12:$B$17</c:f>
              <c:strCache>
                <c:ptCount val="6"/>
                <c:pt idx="0">
                  <c:v>Fishes</c:v>
                </c:pt>
                <c:pt idx="1">
                  <c:v>Shrimps</c:v>
                </c:pt>
                <c:pt idx="2">
                  <c:v>Crabs</c:v>
                </c:pt>
                <c:pt idx="3">
                  <c:v>Squids</c:v>
                </c:pt>
                <c:pt idx="4">
                  <c:v>Shellfish</c:v>
                </c:pt>
                <c:pt idx="5">
                  <c:v>Others</c:v>
                </c:pt>
              </c:strCache>
            </c:strRef>
          </c:cat>
          <c:val>
            <c:numRef>
              <c:f>'[SSF production.xlsx]by group'!$C$12:$C$17</c:f>
              <c:numCache>
                <c:formatCode>0.00</c:formatCode>
                <c:ptCount val="6"/>
                <c:pt idx="0">
                  <c:v>47.124660241486097</c:v>
                </c:pt>
                <c:pt idx="1">
                  <c:v>19.290950396956717</c:v>
                </c:pt>
                <c:pt idx="2">
                  <c:v>14.881023988349035</c:v>
                </c:pt>
                <c:pt idx="3">
                  <c:v>11.279025252960437</c:v>
                </c:pt>
                <c:pt idx="4">
                  <c:v>4.2101610985052353</c:v>
                </c:pt>
                <c:pt idx="5">
                  <c:v>3.2141790217424635</c:v>
                </c:pt>
              </c:numCache>
            </c:numRef>
          </c:val>
          <c:extLst>
            <c:ext xmlns:c16="http://schemas.microsoft.com/office/drawing/2014/chart" uri="{C3380CC4-5D6E-409C-BE32-E72D297353CC}">
              <c16:uniqueId val="{0000000C-1870-4C3A-A321-0EF271E3EB5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600" b="1">
          <a:solidFill>
            <a:srgbClr val="05445E"/>
          </a:solidFill>
          <a:latin typeface="TH SarabunPSK" panose="020B0500040200020003" pitchFamily="34" charset="-34"/>
          <a:cs typeface="TH SarabunPSK" panose="020B0500040200020003" pitchFamily="34" charset="-34"/>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78ED8-B132-405A-BAC8-83AAF5074DA2}" type="datetimeFigureOut">
              <a:rPr lang="th-TH" smtClean="0"/>
              <a:t>15/07/68</a:t>
            </a:fld>
            <a:endParaRPr lang="th-TH"/>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2B6DD-19F0-48C3-A8CA-DF01D65DD484}" type="slidenum">
              <a:rPr lang="th-TH" smtClean="0"/>
              <a:t>‹#›</a:t>
            </a:fld>
            <a:endParaRPr lang="th-TH"/>
          </a:p>
        </p:txBody>
      </p:sp>
    </p:spTree>
    <p:extLst>
      <p:ext uri="{BB962C8B-B14F-4D97-AF65-F5344CB8AC3E}">
        <p14:creationId xmlns:p14="http://schemas.microsoft.com/office/powerpoint/2010/main" val="4014341186"/>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สไลด์ 3"/>
          <p:cNvSpPr>
            <a:spLocks noGrp="1"/>
          </p:cNvSpPr>
          <p:nvPr>
            <p:ph type="sldNum" sz="quarter" idx="5"/>
          </p:nvPr>
        </p:nvSpPr>
        <p:spPr/>
        <p:txBody>
          <a:bodyPr/>
          <a:lstStyle/>
          <a:p>
            <a:fld id="{62C2B6DD-19F0-48C3-A8CA-DF01D65DD484}" type="slidenum">
              <a:rPr lang="th-TH" smtClean="0"/>
              <a:t>7</a:t>
            </a:fld>
            <a:endParaRPr lang="th-TH"/>
          </a:p>
        </p:txBody>
      </p:sp>
    </p:spTree>
    <p:extLst>
      <p:ext uri="{BB962C8B-B14F-4D97-AF65-F5344CB8AC3E}">
        <p14:creationId xmlns:p14="http://schemas.microsoft.com/office/powerpoint/2010/main" val="3696481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sv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00671"/>
            <a:ext cx="18288000" cy="4305300"/>
          </a:xfrm>
          <a:custGeom>
            <a:avLst/>
            <a:gdLst/>
            <a:ahLst/>
            <a:cxnLst/>
            <a:rect l="l" t="t" r="r" b="b"/>
            <a:pathLst>
              <a:path w="18288000" h="4305300">
                <a:moveTo>
                  <a:pt x="0" y="0"/>
                </a:moveTo>
                <a:lnTo>
                  <a:pt x="18288000" y="0"/>
                </a:lnTo>
                <a:lnTo>
                  <a:pt x="18288000" y="4305300"/>
                </a:lnTo>
                <a:lnTo>
                  <a:pt x="0" y="4305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h-TH"/>
          </a:p>
        </p:txBody>
      </p:sp>
      <p:sp>
        <p:nvSpPr>
          <p:cNvPr id="3" name="Freeform 3"/>
          <p:cNvSpPr/>
          <p:nvPr/>
        </p:nvSpPr>
        <p:spPr>
          <a:xfrm>
            <a:off x="-147034" y="8466540"/>
            <a:ext cx="18435034" cy="1820460"/>
          </a:xfrm>
          <a:custGeom>
            <a:avLst/>
            <a:gdLst/>
            <a:ahLst/>
            <a:cxnLst/>
            <a:rect l="l" t="t" r="r" b="b"/>
            <a:pathLst>
              <a:path w="18435034" h="1820460">
                <a:moveTo>
                  <a:pt x="0" y="0"/>
                </a:moveTo>
                <a:lnTo>
                  <a:pt x="18435034" y="0"/>
                </a:lnTo>
                <a:lnTo>
                  <a:pt x="18435034" y="1820460"/>
                </a:lnTo>
                <a:lnTo>
                  <a:pt x="0" y="18204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h-TH"/>
          </a:p>
        </p:txBody>
      </p:sp>
      <p:sp>
        <p:nvSpPr>
          <p:cNvPr id="4" name="Freeform 4"/>
          <p:cNvSpPr/>
          <p:nvPr/>
        </p:nvSpPr>
        <p:spPr>
          <a:xfrm>
            <a:off x="-1087542" y="5885406"/>
            <a:ext cx="7455018" cy="3239544"/>
          </a:xfrm>
          <a:custGeom>
            <a:avLst/>
            <a:gdLst/>
            <a:ahLst/>
            <a:cxnLst/>
            <a:rect l="l" t="t" r="r" b="b"/>
            <a:pathLst>
              <a:path w="7455018" h="3239544">
                <a:moveTo>
                  <a:pt x="0" y="0"/>
                </a:moveTo>
                <a:lnTo>
                  <a:pt x="7455018" y="0"/>
                </a:lnTo>
                <a:lnTo>
                  <a:pt x="7455018" y="3239544"/>
                </a:lnTo>
                <a:lnTo>
                  <a:pt x="0" y="32395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h-TH"/>
          </a:p>
        </p:txBody>
      </p:sp>
      <p:sp>
        <p:nvSpPr>
          <p:cNvPr id="5" name="กล่องข้อความ 4">
            <a:extLst>
              <a:ext uri="{FF2B5EF4-FFF2-40B4-BE49-F238E27FC236}">
                <a16:creationId xmlns:a16="http://schemas.microsoft.com/office/drawing/2014/main" id="{DF8A9E08-8351-4033-8849-DA10D061701D}"/>
              </a:ext>
            </a:extLst>
          </p:cNvPr>
          <p:cNvSpPr txBox="1"/>
          <p:nvPr/>
        </p:nvSpPr>
        <p:spPr>
          <a:xfrm>
            <a:off x="3467100" y="3062766"/>
            <a:ext cx="14204156" cy="2677656"/>
          </a:xfrm>
          <a:prstGeom prst="rect">
            <a:avLst/>
          </a:prstGeom>
          <a:noFill/>
        </p:spPr>
        <p:txBody>
          <a:bodyPr wrap="square">
            <a:spAutoFit/>
          </a:bodyPr>
          <a:lstStyle/>
          <a:p>
            <a:pPr algn="ctr"/>
            <a:r>
              <a:rPr kumimoji="0" lang="en-US" sz="8400" b="1" i="0" u="none" strike="noStrike" kern="1200" cap="all" spc="0" normalizeH="0" baseline="0" noProof="0" dirty="0">
                <a:ln w="3175" cmpd="sng">
                  <a:noFill/>
                </a:ln>
                <a:solidFill>
                  <a:srgbClr val="05445E"/>
                </a:solidFill>
                <a:effectLst/>
                <a:uLnTx/>
                <a:uFillTx/>
                <a:latin typeface="TH SarabunPSK" panose="020B0500040200020003" pitchFamily="34" charset="-34"/>
                <a:ea typeface="+mj-ea"/>
                <a:cs typeface="TH SarabunPSK" panose="020B0500040200020003" pitchFamily="34" charset="-34"/>
              </a:rPr>
              <a:t>Status and challenges of </a:t>
            </a:r>
            <a:br>
              <a:rPr kumimoji="0" lang="en-US" sz="8400" b="1" i="0" u="none" strike="noStrike" kern="1200" cap="all" spc="0" normalizeH="0" baseline="0" noProof="0" dirty="0">
                <a:ln w="3175" cmpd="sng">
                  <a:noFill/>
                </a:ln>
                <a:solidFill>
                  <a:srgbClr val="05445E"/>
                </a:solidFill>
                <a:effectLst/>
                <a:uLnTx/>
                <a:uFillTx/>
                <a:latin typeface="TH SarabunPSK" panose="020B0500040200020003" pitchFamily="34" charset="-34"/>
                <a:ea typeface="+mj-ea"/>
                <a:cs typeface="TH SarabunPSK" panose="020B0500040200020003" pitchFamily="34" charset="-34"/>
              </a:rPr>
            </a:br>
            <a:r>
              <a:rPr kumimoji="0" lang="en-US" sz="8400" b="1" i="0" u="none" strike="noStrike" kern="1200" cap="all" spc="0" normalizeH="0" baseline="0" noProof="0" dirty="0">
                <a:ln w="3175" cmpd="sng">
                  <a:noFill/>
                </a:ln>
                <a:solidFill>
                  <a:srgbClr val="05445E"/>
                </a:solidFill>
                <a:effectLst/>
                <a:uLnTx/>
                <a:uFillTx/>
                <a:latin typeface="TH SarabunPSK" panose="020B0500040200020003" pitchFamily="34" charset="-34"/>
                <a:ea typeface="+mj-ea"/>
                <a:cs typeface="TH SarabunPSK" panose="020B0500040200020003" pitchFamily="34" charset="-34"/>
              </a:rPr>
              <a:t>small - scale fisheries in Thailand</a:t>
            </a:r>
            <a:endParaRPr lang="th-TH" sz="8400" dirty="0">
              <a:solidFill>
                <a:srgbClr val="05445E"/>
              </a:solidFill>
              <a:latin typeface="TH SarabunPSK" panose="020B0500040200020003" pitchFamily="34" charset="-34"/>
              <a:cs typeface="TH SarabunPSK" panose="020B0500040200020003" pitchFamily="34" charset="-34"/>
            </a:endParaRPr>
          </a:p>
        </p:txBody>
      </p:sp>
      <p:sp>
        <p:nvSpPr>
          <p:cNvPr id="6" name="กล่องข้อความ 5">
            <a:extLst>
              <a:ext uri="{FF2B5EF4-FFF2-40B4-BE49-F238E27FC236}">
                <a16:creationId xmlns:a16="http://schemas.microsoft.com/office/drawing/2014/main" id="{7F0EC48C-EFA5-45C9-BAF4-D53F5F921E76}"/>
              </a:ext>
            </a:extLst>
          </p:cNvPr>
          <p:cNvSpPr txBox="1"/>
          <p:nvPr/>
        </p:nvSpPr>
        <p:spPr>
          <a:xfrm>
            <a:off x="5961460" y="6840036"/>
            <a:ext cx="9215436" cy="1015663"/>
          </a:xfrm>
          <a:prstGeom prst="rect">
            <a:avLst/>
          </a:prstGeom>
          <a:noFill/>
        </p:spPr>
        <p:txBody>
          <a:bodyPr wrap="square">
            <a:spAutoFit/>
          </a:bodyPr>
          <a:lstStyle/>
          <a:p>
            <a:pPr marL="0" marR="0" lvl="0" indent="0" algn="ctr" defTabSz="457200" rtl="0" eaLnBrk="1" fontAlgn="auto" latinLnBrk="0" hangingPunct="1">
              <a:lnSpc>
                <a:spcPct val="100000"/>
              </a:lnSpc>
              <a:spcBef>
                <a:spcPts val="1200"/>
              </a:spcBef>
              <a:buClr>
                <a:prstClr val="white"/>
              </a:buClr>
              <a:buSzPct val="80000"/>
              <a:buFont typeface="Wingdings 3" panose="05040102010807070707" pitchFamily="18" charset="2"/>
              <a:buNone/>
              <a:tabLst/>
              <a:defRPr/>
            </a:pPr>
            <a:r>
              <a:rPr kumimoji="0" lang="en-US" sz="6000" b="1" i="0" u="none" strike="noStrike" kern="1200" cap="none" spc="0" normalizeH="0" baseline="0" noProof="0" dirty="0">
                <a:ln>
                  <a:noFill/>
                </a:ln>
                <a:solidFill>
                  <a:srgbClr val="05445E"/>
                </a:solidFill>
                <a:effectLst/>
                <a:uLnTx/>
                <a:uFillTx/>
                <a:latin typeface="TH SarabunPSK" panose="020B0500040200020003" pitchFamily="34" charset="-34"/>
                <a:cs typeface="TH SarabunPSK" panose="020B0500040200020003" pitchFamily="34" charset="-34"/>
              </a:rPr>
              <a:t>By </a:t>
            </a:r>
            <a:r>
              <a:rPr kumimoji="0" lang="en-US" sz="6000" b="1" i="0" u="none" strike="noStrike" kern="1200" cap="none" spc="0" normalizeH="0" baseline="0" noProof="0" dirty="0" err="1">
                <a:ln>
                  <a:noFill/>
                </a:ln>
                <a:solidFill>
                  <a:srgbClr val="05445E"/>
                </a:solidFill>
                <a:effectLst/>
                <a:uLnTx/>
                <a:uFillTx/>
                <a:latin typeface="TH SarabunPSK" panose="020B0500040200020003" pitchFamily="34" charset="-34"/>
                <a:cs typeface="TH SarabunPSK" panose="020B0500040200020003" pitchFamily="34" charset="-34"/>
              </a:rPr>
              <a:t>Ms</a:t>
            </a:r>
            <a:r>
              <a:rPr kumimoji="0" lang="th-TH" sz="6000" b="1" i="0" u="none" strike="noStrike" kern="1200" cap="none" spc="0" normalizeH="0" baseline="0" noProof="0" dirty="0">
                <a:ln>
                  <a:noFill/>
                </a:ln>
                <a:solidFill>
                  <a:srgbClr val="05445E"/>
                </a:solidFill>
                <a:effectLst/>
                <a:uLnTx/>
                <a:uFillTx/>
                <a:latin typeface="TH SarabunPSK" panose="020B0500040200020003" pitchFamily="34" charset="-34"/>
                <a:cs typeface="TH SarabunPSK" panose="020B0500040200020003" pitchFamily="34" charset="-34"/>
              </a:rPr>
              <a:t>.</a:t>
            </a:r>
            <a:r>
              <a:rPr kumimoji="0" lang="en-US" sz="6000" b="1" i="0" u="none" strike="noStrike" kern="1200" cap="none" spc="0" normalizeH="0" baseline="0" noProof="0" dirty="0">
                <a:ln>
                  <a:noFill/>
                </a:ln>
                <a:solidFill>
                  <a:srgbClr val="05445E"/>
                </a:solidFill>
                <a:effectLst/>
                <a:uLnTx/>
                <a:uFillTx/>
                <a:latin typeface="TH SarabunPSK" panose="020B0500040200020003" pitchFamily="34" charset="-34"/>
                <a:cs typeface="TH SarabunPSK" panose="020B0500040200020003" pitchFamily="34" charset="-34"/>
              </a:rPr>
              <a:t> WARAPORN DECHBOON</a:t>
            </a:r>
            <a:endParaRPr kumimoji="0" lang="th-TH" sz="6000" b="1" i="0" u="none" strike="noStrike" kern="1200" cap="none" spc="0" normalizeH="0" baseline="0" noProof="0" dirty="0">
              <a:ln>
                <a:noFill/>
              </a:ln>
              <a:solidFill>
                <a:srgbClr val="05445E"/>
              </a:solidFill>
              <a:effectLst/>
              <a:uLnTx/>
              <a:uFillTx/>
              <a:latin typeface="TH SarabunPSK" panose="020B0500040200020003" pitchFamily="34" charset="-34"/>
              <a:cs typeface="TH SarabunPSK" panose="020B0500040200020003" pitchFamily="34" charset="-3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7034" y="8466540"/>
            <a:ext cx="18435034" cy="1820460"/>
          </a:xfrm>
          <a:custGeom>
            <a:avLst/>
            <a:gdLst/>
            <a:ahLst/>
            <a:cxnLst/>
            <a:rect l="l" t="t" r="r" b="b"/>
            <a:pathLst>
              <a:path w="18435034" h="1820460">
                <a:moveTo>
                  <a:pt x="18435034" y="0"/>
                </a:moveTo>
                <a:lnTo>
                  <a:pt x="0" y="0"/>
                </a:lnTo>
                <a:lnTo>
                  <a:pt x="0" y="1820460"/>
                </a:lnTo>
                <a:lnTo>
                  <a:pt x="18435034" y="1820460"/>
                </a:lnTo>
                <a:lnTo>
                  <a:pt x="1843503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h-TH"/>
          </a:p>
        </p:txBody>
      </p:sp>
      <p:pic>
        <p:nvPicPr>
          <p:cNvPr id="6" name="รูปภาพ 5">
            <a:extLst>
              <a:ext uri="{FF2B5EF4-FFF2-40B4-BE49-F238E27FC236}">
                <a16:creationId xmlns:a16="http://schemas.microsoft.com/office/drawing/2014/main" id="{EC2A6A14-ED32-4B4D-8C64-2D3C7B83CB4F}"/>
              </a:ext>
            </a:extLst>
          </p:cNvPr>
          <p:cNvPicPr>
            <a:picLocks noChangeAspect="1"/>
          </p:cNvPicPr>
          <p:nvPr/>
        </p:nvPicPr>
        <p:blipFill>
          <a:blip r:embed="rId4"/>
          <a:stretch>
            <a:fillRect/>
          </a:stretch>
        </p:blipFill>
        <p:spPr>
          <a:xfrm>
            <a:off x="869582" y="2362200"/>
            <a:ext cx="16401802" cy="5562599"/>
          </a:xfrm>
          <a:prstGeom prst="rect">
            <a:avLst/>
          </a:prstGeom>
        </p:spPr>
      </p:pic>
      <p:grpSp>
        <p:nvGrpSpPr>
          <p:cNvPr id="9" name="กลุ่ม 8">
            <a:extLst>
              <a:ext uri="{FF2B5EF4-FFF2-40B4-BE49-F238E27FC236}">
                <a16:creationId xmlns:a16="http://schemas.microsoft.com/office/drawing/2014/main" id="{36BA2164-8EB1-4977-B043-E0D02CCB6A35}"/>
              </a:ext>
            </a:extLst>
          </p:cNvPr>
          <p:cNvGrpSpPr/>
          <p:nvPr/>
        </p:nvGrpSpPr>
        <p:grpSpPr>
          <a:xfrm>
            <a:off x="5527183" y="944076"/>
            <a:ext cx="7086600" cy="975804"/>
            <a:chOff x="5715000" y="281496"/>
            <a:chExt cx="7086600" cy="975804"/>
          </a:xfrm>
        </p:grpSpPr>
        <p:sp>
          <p:nvSpPr>
            <p:cNvPr id="10" name="สี่เหลี่ยมผืนผ้า 9">
              <a:extLst>
                <a:ext uri="{FF2B5EF4-FFF2-40B4-BE49-F238E27FC236}">
                  <a16:creationId xmlns:a16="http://schemas.microsoft.com/office/drawing/2014/main" id="{89503885-CD7A-4E5D-ABA5-E0C1A8F1533E}"/>
                </a:ext>
              </a:extLst>
            </p:cNvPr>
            <p:cNvSpPr/>
            <p:nvPr/>
          </p:nvSpPr>
          <p:spPr>
            <a:xfrm>
              <a:off x="5847201" y="281496"/>
              <a:ext cx="6593595" cy="975804"/>
            </a:xfrm>
            <a:prstGeom prst="rect">
              <a:avLst/>
            </a:prstGeom>
            <a:solidFill>
              <a:srgbClr val="189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 name="TextBox 40">
              <a:extLst>
                <a:ext uri="{FF2B5EF4-FFF2-40B4-BE49-F238E27FC236}">
                  <a16:creationId xmlns:a16="http://schemas.microsoft.com/office/drawing/2014/main" id="{D85FAB4B-FF64-4106-BBDA-22F8E4BA52B9}"/>
                </a:ext>
              </a:extLst>
            </p:cNvPr>
            <p:cNvSpPr txBox="1"/>
            <p:nvPr/>
          </p:nvSpPr>
          <p:spPr>
            <a:xfrm>
              <a:off x="5715000" y="457273"/>
              <a:ext cx="7086600" cy="800027"/>
            </a:xfrm>
            <a:prstGeom prst="rect">
              <a:avLst/>
            </a:prstGeom>
          </p:spPr>
          <p:txBody>
            <a:bodyPr wrap="square" lIns="0" tIns="0" rIns="0" bIns="0" rtlCol="0" anchor="t">
              <a:spAutoFit/>
            </a:bodyPr>
            <a:lstStyle/>
            <a:p>
              <a:pPr algn="ctr">
                <a:lnSpc>
                  <a:spcPts val="5723"/>
                </a:lnSpc>
              </a:pPr>
              <a:r>
                <a:rPr lang="en-US" sz="7200" b="1" dirty="0">
                  <a:solidFill>
                    <a:schemeClr val="bg1"/>
                  </a:solidFill>
                  <a:latin typeface="TH SarabunPSK" panose="020B0500040200020003" pitchFamily="34" charset="-34"/>
                  <a:cs typeface="TH SarabunPSK" panose="020B0500040200020003" pitchFamily="34" charset="-34"/>
                </a:rPr>
                <a:t>Value chain types</a:t>
              </a:r>
            </a:p>
          </p:txBody>
        </p:sp>
      </p:grpSp>
    </p:spTree>
    <p:extLst>
      <p:ext uri="{BB962C8B-B14F-4D97-AF65-F5344CB8AC3E}">
        <p14:creationId xmlns:p14="http://schemas.microsoft.com/office/powerpoint/2010/main" val="336245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7034" y="8466540"/>
            <a:ext cx="18435034" cy="1820460"/>
          </a:xfrm>
          <a:custGeom>
            <a:avLst/>
            <a:gdLst/>
            <a:ahLst/>
            <a:cxnLst/>
            <a:rect l="l" t="t" r="r" b="b"/>
            <a:pathLst>
              <a:path w="18435034" h="1820460">
                <a:moveTo>
                  <a:pt x="18435034" y="0"/>
                </a:moveTo>
                <a:lnTo>
                  <a:pt x="0" y="0"/>
                </a:lnTo>
                <a:lnTo>
                  <a:pt x="0" y="1820460"/>
                </a:lnTo>
                <a:lnTo>
                  <a:pt x="18435034" y="1820460"/>
                </a:lnTo>
                <a:lnTo>
                  <a:pt x="1843503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h-TH"/>
          </a:p>
        </p:txBody>
      </p:sp>
      <p:sp>
        <p:nvSpPr>
          <p:cNvPr id="3" name="ชื่อเรื่อง 1">
            <a:extLst>
              <a:ext uri="{FF2B5EF4-FFF2-40B4-BE49-F238E27FC236}">
                <a16:creationId xmlns:a16="http://schemas.microsoft.com/office/drawing/2014/main" id="{C2F1F81C-C190-4A1E-BDA6-6B710DCEB963}"/>
              </a:ext>
            </a:extLst>
          </p:cNvPr>
          <p:cNvSpPr txBox="1">
            <a:spLocks/>
          </p:cNvSpPr>
          <p:nvPr/>
        </p:nvSpPr>
        <p:spPr>
          <a:xfrm>
            <a:off x="1143000" y="1162400"/>
            <a:ext cx="3581400" cy="111086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6000" b="1" dirty="0">
              <a:latin typeface="TH SarabunPSK" panose="020B0500040200020003" pitchFamily="34" charset="-34"/>
              <a:cs typeface="TH SarabunPSK" panose="020B0500040200020003" pitchFamily="34" charset="-34"/>
            </a:endParaRPr>
          </a:p>
        </p:txBody>
      </p:sp>
      <p:sp>
        <p:nvSpPr>
          <p:cNvPr id="4" name="ชื่อเรื่องรอง 2">
            <a:extLst>
              <a:ext uri="{FF2B5EF4-FFF2-40B4-BE49-F238E27FC236}">
                <a16:creationId xmlns:a16="http://schemas.microsoft.com/office/drawing/2014/main" id="{542A3C37-F9CC-4578-8AFA-62B9370B92B0}"/>
              </a:ext>
            </a:extLst>
          </p:cNvPr>
          <p:cNvSpPr txBox="1">
            <a:spLocks/>
          </p:cNvSpPr>
          <p:nvPr/>
        </p:nvSpPr>
        <p:spPr>
          <a:xfrm>
            <a:off x="1206760" y="4415742"/>
            <a:ext cx="16128740" cy="309841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thaiDist">
              <a:buNone/>
            </a:pPr>
            <a:r>
              <a:rPr lang="en-US" sz="4400" b="1" dirty="0">
                <a:solidFill>
                  <a:srgbClr val="05445E"/>
                </a:solidFill>
                <a:latin typeface="TH SarabunPSK" panose="020B0500040200020003" pitchFamily="34" charset="-34"/>
                <a:cs typeface="TH SarabunPSK" panose="020B0500040200020003" pitchFamily="34" charset="-34"/>
              </a:rPr>
              <a:t>2.  Political dynamics are another source of SSF vulnerability.</a:t>
            </a:r>
          </a:p>
          <a:p>
            <a:pPr marL="0" indent="0" algn="thaiDist">
              <a:spcBef>
                <a:spcPts val="1800"/>
              </a:spcBef>
              <a:buNone/>
            </a:pPr>
            <a:r>
              <a:rPr lang="en-US" sz="4400" b="1" dirty="0">
                <a:solidFill>
                  <a:srgbClr val="05445E"/>
                </a:solidFill>
                <a:latin typeface="TH SarabunPSK" panose="020B0500040200020003" pitchFamily="34" charset="-34"/>
                <a:cs typeface="TH SarabunPSK" panose="020B0500040200020003" pitchFamily="34" charset="-34"/>
              </a:rPr>
              <a:t>3. </a:t>
            </a:r>
            <a:r>
              <a:rPr lang="en-US" sz="4400" b="1">
                <a:solidFill>
                  <a:srgbClr val="05445E"/>
                </a:solidFill>
                <a:latin typeface="TH SarabunPSK" panose="020B0500040200020003" pitchFamily="34" charset="-34"/>
                <a:cs typeface="TH SarabunPSK" panose="020B0500040200020003" pitchFamily="34" charset="-34"/>
              </a:rPr>
              <a:t>Climate </a:t>
            </a:r>
            <a:r>
              <a:rPr lang="en-US" sz="4400" b="1" dirty="0">
                <a:solidFill>
                  <a:srgbClr val="05445E"/>
                </a:solidFill>
                <a:latin typeface="TH SarabunPSK" panose="020B0500040200020003" pitchFamily="34" charset="-34"/>
                <a:cs typeface="TH SarabunPSK" panose="020B0500040200020003" pitchFamily="34" charset="-34"/>
              </a:rPr>
              <a:t>change is a major driver of SSF vulnerability. Sea level rises, ocean acidification and rising sea surface temperature have been observed in the coastal seas of Thailand, and linked to human activities. </a:t>
            </a:r>
            <a:endParaRPr lang="en-US" sz="3600" b="1" dirty="0">
              <a:solidFill>
                <a:srgbClr val="05445E"/>
              </a:solidFill>
              <a:latin typeface="TH SarabunPSK" panose="020B0500040200020003" pitchFamily="34" charset="-34"/>
              <a:cs typeface="TH SarabunPSK" panose="020B0500040200020003" pitchFamily="34" charset="-34"/>
            </a:endParaRPr>
          </a:p>
          <a:p>
            <a:pPr marL="0" indent="0">
              <a:buNone/>
            </a:pPr>
            <a:endParaRPr lang="en-US" sz="3600" b="1" dirty="0">
              <a:solidFill>
                <a:srgbClr val="000000"/>
              </a:solidFill>
              <a:latin typeface="TH SarabunPSK" panose="020B0500040200020003" pitchFamily="34" charset="-34"/>
              <a:cs typeface="TH SarabunPSK" panose="020B0500040200020003" pitchFamily="34" charset="-34"/>
            </a:endParaRPr>
          </a:p>
        </p:txBody>
      </p:sp>
      <p:sp>
        <p:nvSpPr>
          <p:cNvPr id="5" name="ชื่อเรื่องรอง 2">
            <a:extLst>
              <a:ext uri="{FF2B5EF4-FFF2-40B4-BE49-F238E27FC236}">
                <a16:creationId xmlns:a16="http://schemas.microsoft.com/office/drawing/2014/main" id="{61E39644-4F49-4AF9-8FE5-8334EB0FF43C}"/>
              </a:ext>
            </a:extLst>
          </p:cNvPr>
          <p:cNvSpPr txBox="1">
            <a:spLocks/>
          </p:cNvSpPr>
          <p:nvPr/>
        </p:nvSpPr>
        <p:spPr>
          <a:xfrm>
            <a:off x="2895600" y="5616748"/>
            <a:ext cx="8280920" cy="64807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en-US" dirty="0">
              <a:latin typeface="TH SarabunPSK" panose="020B0500040200020003" pitchFamily="34" charset="-34"/>
              <a:cs typeface="TH SarabunPSK" panose="020B0500040200020003" pitchFamily="34" charset="-34"/>
            </a:endParaRPr>
          </a:p>
        </p:txBody>
      </p:sp>
      <p:pic>
        <p:nvPicPr>
          <p:cNvPr id="11" name="รูปภาพ 10">
            <a:extLst>
              <a:ext uri="{FF2B5EF4-FFF2-40B4-BE49-F238E27FC236}">
                <a16:creationId xmlns:a16="http://schemas.microsoft.com/office/drawing/2014/main" id="{E468873E-ECD1-49E7-8849-E526B333DD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95" t="11300" r="11234" b="41111"/>
          <a:stretch/>
        </p:blipFill>
        <p:spPr>
          <a:xfrm>
            <a:off x="15240" y="249894"/>
            <a:ext cx="4191000" cy="3408260"/>
          </a:xfrm>
          <a:prstGeom prst="rect">
            <a:avLst/>
          </a:prstGeom>
        </p:spPr>
      </p:pic>
      <p:pic>
        <p:nvPicPr>
          <p:cNvPr id="14" name="รูปภาพ 13">
            <a:extLst>
              <a:ext uri="{FF2B5EF4-FFF2-40B4-BE49-F238E27FC236}">
                <a16:creationId xmlns:a16="http://schemas.microsoft.com/office/drawing/2014/main" id="{5199FCED-AF89-4F8C-9407-BA15915021B2}"/>
              </a:ext>
            </a:extLst>
          </p:cNvPr>
          <p:cNvPicPr>
            <a:picLocks noChangeAspect="1"/>
          </p:cNvPicPr>
          <p:nvPr/>
        </p:nvPicPr>
        <p:blipFill rotWithShape="1">
          <a:blip r:embed="rId5">
            <a:extLst>
              <a:ext uri="{28A0092B-C50C-407E-A947-70E740481C1C}">
                <a14:useLocalDpi xmlns:a14="http://schemas.microsoft.com/office/drawing/2010/main" val="0"/>
              </a:ext>
            </a:extLst>
          </a:blip>
          <a:srcRect l="22759" t="60899" r="24855" b="5767"/>
          <a:stretch/>
        </p:blipFill>
        <p:spPr>
          <a:xfrm>
            <a:off x="14325600" y="6614880"/>
            <a:ext cx="4114800" cy="3703320"/>
          </a:xfrm>
          <a:prstGeom prst="rect">
            <a:avLst/>
          </a:prstGeom>
        </p:spPr>
      </p:pic>
      <p:sp>
        <p:nvSpPr>
          <p:cNvPr id="16" name="กล่องข้อความ 15">
            <a:extLst>
              <a:ext uri="{FF2B5EF4-FFF2-40B4-BE49-F238E27FC236}">
                <a16:creationId xmlns:a16="http://schemas.microsoft.com/office/drawing/2014/main" id="{F502C418-8575-4382-A8EE-9E8337A96352}"/>
              </a:ext>
            </a:extLst>
          </p:cNvPr>
          <p:cNvSpPr txBox="1"/>
          <p:nvPr/>
        </p:nvSpPr>
        <p:spPr>
          <a:xfrm>
            <a:off x="4419600" y="846193"/>
            <a:ext cx="12915900" cy="3477875"/>
          </a:xfrm>
          <a:prstGeom prst="rect">
            <a:avLst/>
          </a:prstGeom>
          <a:noFill/>
        </p:spPr>
        <p:txBody>
          <a:bodyPr wrap="square">
            <a:spAutoFit/>
          </a:bodyPr>
          <a:lstStyle/>
          <a:p>
            <a:pPr marL="0" indent="0" algn="thaiDist">
              <a:buNone/>
            </a:pPr>
            <a:r>
              <a:rPr lang="en-US" sz="4400" b="1" dirty="0">
                <a:solidFill>
                  <a:srgbClr val="05445E"/>
                </a:solidFill>
                <a:latin typeface="TH SarabunPSK" panose="020B0500040200020003" pitchFamily="34" charset="-34"/>
                <a:cs typeface="TH SarabunPSK" panose="020B0500040200020003" pitchFamily="34" charset="-34"/>
              </a:rPr>
              <a:t>1. Fishery resources decline, and stakeholders’ conflicts are key sources of vulnerabilities. Fishery and other marine resources are degrading due to factors such as overfishing, destructive fishing practices, degraded coastal ecosystems, coastal development, pollution, and climate change. </a:t>
            </a:r>
          </a:p>
        </p:txBody>
      </p:sp>
    </p:spTree>
    <p:extLst>
      <p:ext uri="{BB962C8B-B14F-4D97-AF65-F5344CB8AC3E}">
        <p14:creationId xmlns:p14="http://schemas.microsoft.com/office/powerpoint/2010/main" val="415235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grpSp>
        <p:nvGrpSpPr>
          <p:cNvPr id="2" name="Group 2"/>
          <p:cNvGrpSpPr/>
          <p:nvPr/>
        </p:nvGrpSpPr>
        <p:grpSpPr>
          <a:xfrm>
            <a:off x="939534" y="952252"/>
            <a:ext cx="16408931" cy="8382495"/>
            <a:chOff x="0" y="0"/>
            <a:chExt cx="4321694" cy="2207735"/>
          </a:xfrm>
        </p:grpSpPr>
        <p:sp>
          <p:nvSpPr>
            <p:cNvPr id="3" name="Freeform 3"/>
            <p:cNvSpPr/>
            <p:nvPr/>
          </p:nvSpPr>
          <p:spPr>
            <a:xfrm>
              <a:off x="0" y="0"/>
              <a:ext cx="4321694" cy="2207735"/>
            </a:xfrm>
            <a:custGeom>
              <a:avLst/>
              <a:gdLst/>
              <a:ahLst/>
              <a:cxnLst/>
              <a:rect l="l" t="t" r="r" b="b"/>
              <a:pathLst>
                <a:path w="4321694" h="2207735">
                  <a:moveTo>
                    <a:pt x="24534" y="0"/>
                  </a:moveTo>
                  <a:lnTo>
                    <a:pt x="4297160" y="0"/>
                  </a:lnTo>
                  <a:cubicBezTo>
                    <a:pt x="4303667" y="0"/>
                    <a:pt x="4309907" y="2585"/>
                    <a:pt x="4314508" y="7186"/>
                  </a:cubicBezTo>
                  <a:cubicBezTo>
                    <a:pt x="4319109" y="11787"/>
                    <a:pt x="4321694" y="18027"/>
                    <a:pt x="4321694" y="24534"/>
                  </a:cubicBezTo>
                  <a:lnTo>
                    <a:pt x="4321694" y="2183201"/>
                  </a:lnTo>
                  <a:cubicBezTo>
                    <a:pt x="4321694" y="2189708"/>
                    <a:pt x="4319109" y="2195949"/>
                    <a:pt x="4314508" y="2200550"/>
                  </a:cubicBezTo>
                  <a:cubicBezTo>
                    <a:pt x="4309907" y="2205150"/>
                    <a:pt x="4303667" y="2207735"/>
                    <a:pt x="4297160" y="2207735"/>
                  </a:cubicBezTo>
                  <a:lnTo>
                    <a:pt x="24534" y="2207735"/>
                  </a:lnTo>
                  <a:cubicBezTo>
                    <a:pt x="18027" y="2207735"/>
                    <a:pt x="11787" y="2205150"/>
                    <a:pt x="7186" y="2200550"/>
                  </a:cubicBezTo>
                  <a:cubicBezTo>
                    <a:pt x="2585" y="2195949"/>
                    <a:pt x="0" y="2189708"/>
                    <a:pt x="0" y="2183201"/>
                  </a:cubicBezTo>
                  <a:lnTo>
                    <a:pt x="0" y="24534"/>
                  </a:lnTo>
                  <a:cubicBezTo>
                    <a:pt x="0" y="18027"/>
                    <a:pt x="2585" y="11787"/>
                    <a:pt x="7186" y="7186"/>
                  </a:cubicBezTo>
                  <a:cubicBezTo>
                    <a:pt x="11787" y="2585"/>
                    <a:pt x="18027" y="0"/>
                    <a:pt x="24534" y="0"/>
                  </a:cubicBezTo>
                  <a:close/>
                </a:path>
              </a:pathLst>
            </a:custGeom>
            <a:solidFill>
              <a:srgbClr val="FFFFFF"/>
            </a:solidFill>
            <a:ln w="28575" cap="rnd">
              <a:solidFill>
                <a:srgbClr val="189AB4"/>
              </a:solidFill>
              <a:prstDash val="solid"/>
              <a:round/>
            </a:ln>
          </p:spPr>
          <p:txBody>
            <a:bodyPr/>
            <a:lstStyle/>
            <a:p>
              <a:endParaRPr lang="th-TH"/>
            </a:p>
          </p:txBody>
        </p:sp>
        <p:sp>
          <p:nvSpPr>
            <p:cNvPr id="4" name="TextBox 4"/>
            <p:cNvSpPr txBox="1"/>
            <p:nvPr/>
          </p:nvSpPr>
          <p:spPr>
            <a:xfrm>
              <a:off x="0" y="-38100"/>
              <a:ext cx="4321694" cy="224583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0" y="6469380"/>
            <a:ext cx="18288000" cy="3817620"/>
          </a:xfrm>
          <a:custGeom>
            <a:avLst/>
            <a:gdLst/>
            <a:ahLst/>
            <a:cxnLst/>
            <a:rect l="l" t="t" r="r" b="b"/>
            <a:pathLst>
              <a:path w="18288000" h="3817620">
                <a:moveTo>
                  <a:pt x="18288000" y="3817620"/>
                </a:moveTo>
                <a:lnTo>
                  <a:pt x="0" y="3817620"/>
                </a:lnTo>
                <a:lnTo>
                  <a:pt x="0" y="0"/>
                </a:lnTo>
                <a:lnTo>
                  <a:pt x="18288000" y="0"/>
                </a:lnTo>
                <a:lnTo>
                  <a:pt x="18288000" y="381762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h-TH"/>
          </a:p>
        </p:txBody>
      </p:sp>
      <p:pic>
        <p:nvPicPr>
          <p:cNvPr id="7" name="รูปภาพ 6">
            <a:extLst>
              <a:ext uri="{FF2B5EF4-FFF2-40B4-BE49-F238E27FC236}">
                <a16:creationId xmlns:a16="http://schemas.microsoft.com/office/drawing/2014/main" id="{80142379-9105-48C9-8347-9533583845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186" t="24074" r="9139" b="32222"/>
          <a:stretch/>
        </p:blipFill>
        <p:spPr>
          <a:xfrm>
            <a:off x="4668540" y="1514931"/>
            <a:ext cx="8950918" cy="68584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grpSp>
        <p:nvGrpSpPr>
          <p:cNvPr id="2" name="Group 2"/>
          <p:cNvGrpSpPr/>
          <p:nvPr/>
        </p:nvGrpSpPr>
        <p:grpSpPr>
          <a:xfrm>
            <a:off x="6158064" y="1104775"/>
            <a:ext cx="11658600" cy="8077447"/>
            <a:chOff x="0" y="0"/>
            <a:chExt cx="4321694" cy="2207735"/>
          </a:xfrm>
        </p:grpSpPr>
        <p:sp>
          <p:nvSpPr>
            <p:cNvPr id="3" name="Freeform 3"/>
            <p:cNvSpPr/>
            <p:nvPr/>
          </p:nvSpPr>
          <p:spPr>
            <a:xfrm>
              <a:off x="0" y="0"/>
              <a:ext cx="4321694" cy="2207735"/>
            </a:xfrm>
            <a:custGeom>
              <a:avLst/>
              <a:gdLst/>
              <a:ahLst/>
              <a:cxnLst/>
              <a:rect l="l" t="t" r="r" b="b"/>
              <a:pathLst>
                <a:path w="4321694" h="2207735">
                  <a:moveTo>
                    <a:pt x="24534" y="0"/>
                  </a:moveTo>
                  <a:lnTo>
                    <a:pt x="4297160" y="0"/>
                  </a:lnTo>
                  <a:cubicBezTo>
                    <a:pt x="4303667" y="0"/>
                    <a:pt x="4309907" y="2585"/>
                    <a:pt x="4314508" y="7186"/>
                  </a:cubicBezTo>
                  <a:cubicBezTo>
                    <a:pt x="4319109" y="11787"/>
                    <a:pt x="4321694" y="18027"/>
                    <a:pt x="4321694" y="24534"/>
                  </a:cubicBezTo>
                  <a:lnTo>
                    <a:pt x="4321694" y="2183201"/>
                  </a:lnTo>
                  <a:cubicBezTo>
                    <a:pt x="4321694" y="2189708"/>
                    <a:pt x="4319109" y="2195949"/>
                    <a:pt x="4314508" y="2200550"/>
                  </a:cubicBezTo>
                  <a:cubicBezTo>
                    <a:pt x="4309907" y="2205150"/>
                    <a:pt x="4303667" y="2207735"/>
                    <a:pt x="4297160" y="2207735"/>
                  </a:cubicBezTo>
                  <a:lnTo>
                    <a:pt x="24534" y="2207735"/>
                  </a:lnTo>
                  <a:cubicBezTo>
                    <a:pt x="18027" y="2207735"/>
                    <a:pt x="11787" y="2205150"/>
                    <a:pt x="7186" y="2200550"/>
                  </a:cubicBezTo>
                  <a:cubicBezTo>
                    <a:pt x="2585" y="2195949"/>
                    <a:pt x="0" y="2189708"/>
                    <a:pt x="0" y="2183201"/>
                  </a:cubicBezTo>
                  <a:lnTo>
                    <a:pt x="0" y="24534"/>
                  </a:lnTo>
                  <a:cubicBezTo>
                    <a:pt x="0" y="18027"/>
                    <a:pt x="2585" y="11787"/>
                    <a:pt x="7186" y="7186"/>
                  </a:cubicBezTo>
                  <a:cubicBezTo>
                    <a:pt x="11787" y="2585"/>
                    <a:pt x="18027" y="0"/>
                    <a:pt x="24534" y="0"/>
                  </a:cubicBezTo>
                  <a:close/>
                </a:path>
              </a:pathLst>
            </a:custGeom>
            <a:solidFill>
              <a:srgbClr val="FFFFFF"/>
            </a:solidFill>
            <a:ln w="28575" cap="rnd">
              <a:solidFill>
                <a:srgbClr val="189AB4"/>
              </a:solidFill>
              <a:prstDash val="solid"/>
              <a:round/>
            </a:ln>
          </p:spPr>
          <p:txBody>
            <a:bodyPr/>
            <a:lstStyle/>
            <a:p>
              <a:endParaRPr lang="th-TH"/>
            </a:p>
          </p:txBody>
        </p:sp>
        <p:sp>
          <p:nvSpPr>
            <p:cNvPr id="4" name="TextBox 4"/>
            <p:cNvSpPr txBox="1"/>
            <p:nvPr/>
          </p:nvSpPr>
          <p:spPr>
            <a:xfrm>
              <a:off x="0" y="-38100"/>
              <a:ext cx="4321694" cy="224583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47034" y="8466540"/>
            <a:ext cx="18435034" cy="1820460"/>
          </a:xfrm>
          <a:custGeom>
            <a:avLst/>
            <a:gdLst/>
            <a:ahLst/>
            <a:cxnLst/>
            <a:rect l="l" t="t" r="r" b="b"/>
            <a:pathLst>
              <a:path w="18435034" h="1820460">
                <a:moveTo>
                  <a:pt x="0" y="0"/>
                </a:moveTo>
                <a:lnTo>
                  <a:pt x="18435034" y="0"/>
                </a:lnTo>
                <a:lnTo>
                  <a:pt x="18435034" y="1820460"/>
                </a:lnTo>
                <a:lnTo>
                  <a:pt x="0" y="18204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h-TH"/>
          </a:p>
        </p:txBody>
      </p:sp>
      <p:pic>
        <p:nvPicPr>
          <p:cNvPr id="6" name="Picture 4">
            <a:extLst>
              <a:ext uri="{FF2B5EF4-FFF2-40B4-BE49-F238E27FC236}">
                <a16:creationId xmlns:a16="http://schemas.microsoft.com/office/drawing/2014/main" id="{E03113BC-AAC7-444D-B7EB-89F8BB00C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011" r="1" b="1"/>
          <a:stretch>
            <a:fillRect/>
          </a:stretch>
        </p:blipFill>
        <p:spPr bwMode="auto">
          <a:xfrm>
            <a:off x="452739" y="0"/>
            <a:ext cx="5195889" cy="10240120"/>
          </a:xfrm>
          <a:prstGeom prst="rect">
            <a:avLst/>
          </a:prstGeom>
          <a:solidFill>
            <a:schemeClr val="accent2"/>
          </a:solidFill>
          <a:effectLst>
            <a:innerShdw blurRad="57150" dist="38100" dir="14460000">
              <a:prstClr val="black">
                <a:alpha val="70000"/>
              </a:prstClr>
            </a:innerShdw>
          </a:effectLst>
        </p:spPr>
      </p:pic>
      <p:grpSp>
        <p:nvGrpSpPr>
          <p:cNvPr id="10" name="กลุ่ม 9">
            <a:extLst>
              <a:ext uri="{FF2B5EF4-FFF2-40B4-BE49-F238E27FC236}">
                <a16:creationId xmlns:a16="http://schemas.microsoft.com/office/drawing/2014/main" id="{B481A69A-EA32-44BC-80B1-19A8F2584807}"/>
              </a:ext>
            </a:extLst>
          </p:cNvPr>
          <p:cNvGrpSpPr/>
          <p:nvPr/>
        </p:nvGrpSpPr>
        <p:grpSpPr>
          <a:xfrm>
            <a:off x="7869933" y="1383172"/>
            <a:ext cx="8196762" cy="1107996"/>
            <a:chOff x="7888983" y="1210393"/>
            <a:chExt cx="8196762" cy="1107996"/>
          </a:xfrm>
        </p:grpSpPr>
        <p:sp>
          <p:nvSpPr>
            <p:cNvPr id="7" name="สี่เหลี่ยมผืนผ้า 6">
              <a:extLst>
                <a:ext uri="{FF2B5EF4-FFF2-40B4-BE49-F238E27FC236}">
                  <a16:creationId xmlns:a16="http://schemas.microsoft.com/office/drawing/2014/main" id="{E6ACC485-ED84-43D1-9B2B-29C8C333B945}"/>
                </a:ext>
              </a:extLst>
            </p:cNvPr>
            <p:cNvSpPr/>
            <p:nvPr/>
          </p:nvSpPr>
          <p:spPr>
            <a:xfrm>
              <a:off x="7888983" y="1292761"/>
              <a:ext cx="8196762" cy="975804"/>
            </a:xfrm>
            <a:prstGeom prst="rect">
              <a:avLst/>
            </a:prstGeom>
            <a:solidFill>
              <a:srgbClr val="189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TextBox 4">
              <a:extLst>
                <a:ext uri="{FF2B5EF4-FFF2-40B4-BE49-F238E27FC236}">
                  <a16:creationId xmlns:a16="http://schemas.microsoft.com/office/drawing/2014/main" id="{5784EA28-0F8D-4E7B-9895-7C066165219C}"/>
                </a:ext>
              </a:extLst>
            </p:cNvPr>
            <p:cNvSpPr txBox="1"/>
            <p:nvPr/>
          </p:nvSpPr>
          <p:spPr>
            <a:xfrm>
              <a:off x="8829826" y="1210393"/>
              <a:ext cx="6324600" cy="1107996"/>
            </a:xfrm>
            <a:prstGeom prst="rect">
              <a:avLst/>
            </a:prstGeom>
            <a:noFill/>
          </p:spPr>
          <p:txBody>
            <a:bodyPr wrap="square">
              <a:spAutoFit/>
            </a:bodyPr>
            <a:lstStyle/>
            <a:p>
              <a:pPr algn="ctr" eaLnBrk="1" hangingPunct="1">
                <a:spcBef>
                  <a:spcPct val="50000"/>
                </a:spcBef>
              </a:pPr>
              <a:r>
                <a:rPr kumimoji="1" lang="en-US" altLang="th-TH" sz="6600" b="1" dirty="0">
                  <a:solidFill>
                    <a:schemeClr val="bg1"/>
                  </a:solidFill>
                  <a:latin typeface="TH SarabunPSK" panose="020B0500040200020003" pitchFamily="34" charset="-34"/>
                  <a:ea typeface="MS PGothic" panose="020B0600070205080204" pitchFamily="34" charset="-128"/>
                  <a:cs typeface="TH SarabunPSK" panose="020B0500040200020003" pitchFamily="34" charset="-34"/>
                </a:rPr>
                <a:t>General Information</a:t>
              </a:r>
            </a:p>
          </p:txBody>
        </p:sp>
      </p:grpSp>
      <p:grpSp>
        <p:nvGrpSpPr>
          <p:cNvPr id="26" name="กลุ่ม 25">
            <a:extLst>
              <a:ext uri="{FF2B5EF4-FFF2-40B4-BE49-F238E27FC236}">
                <a16:creationId xmlns:a16="http://schemas.microsoft.com/office/drawing/2014/main" id="{B0945C40-76E5-4BB8-9379-8BCAD3B6FD61}"/>
              </a:ext>
            </a:extLst>
          </p:cNvPr>
          <p:cNvGrpSpPr/>
          <p:nvPr/>
        </p:nvGrpSpPr>
        <p:grpSpPr>
          <a:xfrm>
            <a:off x="6309634" y="2980078"/>
            <a:ext cx="11355460" cy="4893647"/>
            <a:chOff x="6370565" y="2392010"/>
            <a:chExt cx="11536435" cy="4893647"/>
          </a:xfrm>
        </p:grpSpPr>
        <p:sp>
          <p:nvSpPr>
            <p:cNvPr id="11" name="กล่องข้อความ 10">
              <a:extLst>
                <a:ext uri="{FF2B5EF4-FFF2-40B4-BE49-F238E27FC236}">
                  <a16:creationId xmlns:a16="http://schemas.microsoft.com/office/drawing/2014/main" id="{414226E2-729E-4A82-9EE3-4BA71EB3331C}"/>
                </a:ext>
              </a:extLst>
            </p:cNvPr>
            <p:cNvSpPr txBox="1"/>
            <p:nvPr/>
          </p:nvSpPr>
          <p:spPr>
            <a:xfrm>
              <a:off x="7162800" y="2392010"/>
              <a:ext cx="10744200" cy="4893647"/>
            </a:xfrm>
            <a:prstGeom prst="rect">
              <a:avLst/>
            </a:prstGeom>
            <a:noFill/>
          </p:spPr>
          <p:txBody>
            <a:bodyPr wrap="square">
              <a:spAutoFit/>
            </a:bodyPr>
            <a:lstStyle/>
            <a:p>
              <a:pPr>
                <a:spcBef>
                  <a:spcPts val="600"/>
                </a:spcBef>
              </a:pPr>
              <a:r>
                <a:rPr kumimoji="0" lang="en-US" altLang="ja-JP" sz="3600" b="1" i="0" u="none" strike="noStrike" kern="1200" cap="all" spc="0" normalizeH="0" baseline="0" noProof="0" dirty="0">
                  <a:ln w="3175" cmpd="sng">
                    <a:noFill/>
                  </a:ln>
                  <a:solidFill>
                    <a:prstClr val="black"/>
                  </a:solidFill>
                  <a:effectLst/>
                  <a:uLnTx/>
                  <a:uFillTx/>
                  <a:latin typeface="TH SarabunPSK" panose="020B0500040200020003" pitchFamily="34" charset="-34"/>
                  <a:ea typeface="MS PGothic" panose="020B0600070205080204" pitchFamily="34" charset="-128"/>
                  <a:cs typeface="TH SarabunPSK" panose="020B0500040200020003" pitchFamily="34" charset="-34"/>
                </a:rPr>
                <a:t>Total land area: 514,000 km</a:t>
              </a:r>
              <a:r>
                <a:rPr kumimoji="0" lang="en-US" altLang="ja-JP" sz="3600" b="1" i="0" u="none" strike="noStrike" kern="1200" cap="all" spc="0" normalizeH="0" baseline="30000" noProof="0" dirty="0">
                  <a:ln w="3175" cmpd="sng">
                    <a:noFill/>
                  </a:ln>
                  <a:solidFill>
                    <a:prstClr val="black"/>
                  </a:solidFill>
                  <a:effectLst/>
                  <a:uLnTx/>
                  <a:uFillTx/>
                  <a:latin typeface="TH SarabunPSK" panose="020B0500040200020003" pitchFamily="34" charset="-34"/>
                  <a:ea typeface="MS PGothic" panose="020B0600070205080204" pitchFamily="34" charset="-128"/>
                  <a:cs typeface="TH SarabunPSK" panose="020B0500040200020003" pitchFamily="34" charset="-34"/>
                </a:rPr>
                <a:t>2</a:t>
              </a:r>
              <a:endParaRPr lang="en-US" altLang="ja-JP" sz="3600" b="1" cap="all" dirty="0">
                <a:ln w="3175" cmpd="sng">
                  <a:noFill/>
                </a:ln>
                <a:solidFill>
                  <a:prstClr val="black"/>
                </a:solidFill>
                <a:latin typeface="TH SarabunPSK" panose="020B0500040200020003" pitchFamily="34" charset="-34"/>
                <a:ea typeface="MS PGothic" panose="020B0600070205080204" pitchFamily="34" charset="-128"/>
                <a:cs typeface="TH SarabunPSK" panose="020B0500040200020003" pitchFamily="34" charset="-34"/>
              </a:endParaRPr>
            </a:p>
            <a:p>
              <a:pPr>
                <a:spcBef>
                  <a:spcPts val="1800"/>
                </a:spcBef>
              </a:pPr>
              <a:r>
                <a:rPr kumimoji="0" lang="en-US" altLang="ja-JP" sz="3600" b="1" i="0" u="none" strike="noStrike" kern="1200" cap="all" spc="0" normalizeH="0" baseline="0" noProof="0" dirty="0">
                  <a:ln w="3175" cmpd="sng">
                    <a:noFill/>
                  </a:ln>
                  <a:solidFill>
                    <a:prstClr val="black"/>
                  </a:solidFill>
                  <a:effectLst/>
                  <a:uLnTx/>
                  <a:uFillTx/>
                  <a:latin typeface="TH SarabunPSK" panose="020B0500040200020003" pitchFamily="34" charset="-34"/>
                  <a:ea typeface="MS PGothic" panose="020B0600070205080204" pitchFamily="34" charset="-128"/>
                  <a:cs typeface="TH SarabunPSK" panose="020B0500040200020003" pitchFamily="34" charset="-34"/>
                </a:rPr>
                <a:t>Including 77 provinces</a:t>
              </a:r>
            </a:p>
            <a:p>
              <a:pPr>
                <a:spcBef>
                  <a:spcPts val="1800"/>
                </a:spcBef>
              </a:pPr>
              <a:r>
                <a:rPr kumimoji="0" lang="en-US" altLang="ja-JP" sz="3600" b="1" i="0" u="none" strike="noStrike" kern="1200" cap="all" spc="0" normalizeH="0" baseline="0" noProof="0" dirty="0">
                  <a:ln w="3175" cmpd="sng">
                    <a:noFill/>
                  </a:ln>
                  <a:solidFill>
                    <a:prstClr val="black"/>
                  </a:solidFill>
                  <a:effectLst/>
                  <a:uLnTx/>
                  <a:uFillTx/>
                  <a:latin typeface="TH SarabunPSK" panose="020B0500040200020003" pitchFamily="34" charset="-34"/>
                  <a:ea typeface="MS PGothic" panose="020B0600070205080204" pitchFamily="34" charset="-128"/>
                  <a:cs typeface="TH SarabunPSK" panose="020B0500040200020003" pitchFamily="34" charset="-34"/>
                </a:rPr>
                <a:t>Population: 65.95 million</a:t>
              </a:r>
            </a:p>
            <a:p>
              <a:pPr>
                <a:spcBef>
                  <a:spcPts val="1800"/>
                </a:spcBef>
              </a:pPr>
              <a:r>
                <a:rPr kumimoji="0" lang="en-US" altLang="ja-JP" sz="3600" b="1" i="0" u="none" strike="noStrike" kern="1200" cap="all" spc="0" normalizeH="0" baseline="0" noProof="0" dirty="0">
                  <a:ln w="3175" cmpd="sng">
                    <a:noFill/>
                  </a:ln>
                  <a:solidFill>
                    <a:prstClr val="black"/>
                  </a:solidFill>
                  <a:effectLst/>
                  <a:uLnTx/>
                  <a:uFillTx/>
                  <a:latin typeface="TH SarabunPSK" panose="020B0500040200020003" pitchFamily="34" charset="-34"/>
                  <a:ea typeface="MS PGothic" panose="020B0600070205080204" pitchFamily="34" charset="-128"/>
                  <a:cs typeface="TH SarabunPSK" panose="020B0500040200020003" pitchFamily="34" charset="-34"/>
                </a:rPr>
                <a:t>Coastal small-scale fisheries: along 2,614 km coastline of 24 provinces with 2 sites; Gulf of Thailand and Andaman Sea</a:t>
              </a:r>
            </a:p>
            <a:p>
              <a:pPr>
                <a:spcBef>
                  <a:spcPts val="1800"/>
                </a:spcBef>
              </a:pPr>
              <a:r>
                <a:rPr kumimoji="0" lang="en-US" altLang="ja-JP" sz="3600" b="1" i="0" u="none" strike="noStrike" kern="1200" cap="all" spc="0" normalizeH="0" baseline="0" noProof="0" dirty="0">
                  <a:ln w="3175" cmpd="sng">
                    <a:noFill/>
                  </a:ln>
                  <a:solidFill>
                    <a:prstClr val="black"/>
                  </a:solidFill>
                  <a:effectLst/>
                  <a:uLnTx/>
                  <a:uFillTx/>
                  <a:latin typeface="TH SarabunPSK" panose="020B0500040200020003" pitchFamily="34" charset="-34"/>
                  <a:ea typeface="MS PGothic" panose="020B0600070205080204" pitchFamily="34" charset="-128"/>
                  <a:cs typeface="TH SarabunPSK" panose="020B0500040200020003" pitchFamily="34" charset="-34"/>
                </a:rPr>
                <a:t>Inland small-scale fisheries are found along rivers, lakes or swamps </a:t>
              </a:r>
              <a:endParaRPr lang="en-US" sz="4800" b="1" dirty="0">
                <a:latin typeface="TH SarabunPSK" panose="020B0500040200020003" pitchFamily="34" charset="-34"/>
                <a:cs typeface="TH SarabunPSK" panose="020B0500040200020003" pitchFamily="34" charset="-34"/>
              </a:endParaRPr>
            </a:p>
          </p:txBody>
        </p:sp>
        <p:pic>
          <p:nvPicPr>
            <p:cNvPr id="14" name="รูปภาพ 13">
              <a:extLst>
                <a:ext uri="{FF2B5EF4-FFF2-40B4-BE49-F238E27FC236}">
                  <a16:creationId xmlns:a16="http://schemas.microsoft.com/office/drawing/2014/main" id="{CBA2F8E6-BD68-4C8A-B856-C35ECEAAD0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8969" y="2392010"/>
              <a:ext cx="711238" cy="711238"/>
            </a:xfrm>
            <a:prstGeom prst="rect">
              <a:avLst/>
            </a:prstGeom>
          </p:spPr>
        </p:pic>
        <p:pic>
          <p:nvPicPr>
            <p:cNvPr id="16" name="รูปภาพ 15">
              <a:extLst>
                <a:ext uri="{FF2B5EF4-FFF2-40B4-BE49-F238E27FC236}">
                  <a16:creationId xmlns:a16="http://schemas.microsoft.com/office/drawing/2014/main" id="{73364F31-6F30-45D1-90CD-F3CF294DAA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8826" y="3246590"/>
              <a:ext cx="609605" cy="609605"/>
            </a:xfrm>
            <a:prstGeom prst="rect">
              <a:avLst/>
            </a:prstGeom>
          </p:spPr>
        </p:pic>
        <p:pic>
          <p:nvPicPr>
            <p:cNvPr id="19" name="รูปภาพ 18">
              <a:extLst>
                <a:ext uri="{FF2B5EF4-FFF2-40B4-BE49-F238E27FC236}">
                  <a16:creationId xmlns:a16="http://schemas.microsoft.com/office/drawing/2014/main" id="{C8643C24-6F8C-4015-B495-00EB602312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8010" y="3954541"/>
              <a:ext cx="711238" cy="711238"/>
            </a:xfrm>
            <a:prstGeom prst="rect">
              <a:avLst/>
            </a:prstGeom>
          </p:spPr>
        </p:pic>
        <p:pic>
          <p:nvPicPr>
            <p:cNvPr id="22" name="รูปภาพ 21">
              <a:extLst>
                <a:ext uri="{FF2B5EF4-FFF2-40B4-BE49-F238E27FC236}">
                  <a16:creationId xmlns:a16="http://schemas.microsoft.com/office/drawing/2014/main" id="{F07337A7-03C3-4720-8391-CD3F8BC92F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378" y="4826104"/>
              <a:ext cx="711238" cy="711238"/>
            </a:xfrm>
            <a:prstGeom prst="rect">
              <a:avLst/>
            </a:prstGeom>
          </p:spPr>
        </p:pic>
        <p:pic>
          <p:nvPicPr>
            <p:cNvPr id="25" name="รูปภาพ 24">
              <a:extLst>
                <a:ext uri="{FF2B5EF4-FFF2-40B4-BE49-F238E27FC236}">
                  <a16:creationId xmlns:a16="http://schemas.microsoft.com/office/drawing/2014/main" id="{EB95E63F-191B-414A-B9A1-F9D70FE8946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0565" y="6151062"/>
              <a:ext cx="749590" cy="749590"/>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sp>
        <p:nvSpPr>
          <p:cNvPr id="2" name="Freeform 2"/>
          <p:cNvSpPr/>
          <p:nvPr/>
        </p:nvSpPr>
        <p:spPr>
          <a:xfrm flipH="1">
            <a:off x="0" y="-400671"/>
            <a:ext cx="18288000" cy="4305300"/>
          </a:xfrm>
          <a:custGeom>
            <a:avLst/>
            <a:gdLst/>
            <a:ahLst/>
            <a:cxnLst/>
            <a:rect l="l" t="t" r="r" b="b"/>
            <a:pathLst>
              <a:path w="18288000" h="4305300">
                <a:moveTo>
                  <a:pt x="18288000" y="0"/>
                </a:moveTo>
                <a:lnTo>
                  <a:pt x="0" y="0"/>
                </a:lnTo>
                <a:lnTo>
                  <a:pt x="0" y="4305300"/>
                </a:lnTo>
                <a:lnTo>
                  <a:pt x="18288000" y="4305300"/>
                </a:lnTo>
                <a:lnTo>
                  <a:pt x="18288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h-TH"/>
          </a:p>
        </p:txBody>
      </p:sp>
      <p:grpSp>
        <p:nvGrpSpPr>
          <p:cNvPr id="3" name="กลุ่ม 2">
            <a:extLst>
              <a:ext uri="{FF2B5EF4-FFF2-40B4-BE49-F238E27FC236}">
                <a16:creationId xmlns:a16="http://schemas.microsoft.com/office/drawing/2014/main" id="{2390BAA0-7EB1-4D40-8F6A-FC1AAD687F16}"/>
              </a:ext>
            </a:extLst>
          </p:cNvPr>
          <p:cNvGrpSpPr/>
          <p:nvPr/>
        </p:nvGrpSpPr>
        <p:grpSpPr>
          <a:xfrm>
            <a:off x="8534400" y="4610100"/>
            <a:ext cx="8083643" cy="3186891"/>
            <a:chOff x="8057120" y="3709209"/>
            <a:chExt cx="8083643" cy="3186891"/>
          </a:xfrm>
        </p:grpSpPr>
        <p:sp>
          <p:nvSpPr>
            <p:cNvPr id="4" name="Freeform 4"/>
            <p:cNvSpPr/>
            <p:nvPr/>
          </p:nvSpPr>
          <p:spPr>
            <a:xfrm>
              <a:off x="8057120" y="3709209"/>
              <a:ext cx="8083643" cy="3186891"/>
            </a:xfrm>
            <a:custGeom>
              <a:avLst/>
              <a:gdLst/>
              <a:ahLst/>
              <a:cxnLst/>
              <a:rect l="l" t="t" r="r" b="b"/>
              <a:pathLst>
                <a:path w="4127147" h="3379746">
                  <a:moveTo>
                    <a:pt x="48521" y="0"/>
                  </a:moveTo>
                  <a:lnTo>
                    <a:pt x="4078626" y="0"/>
                  </a:lnTo>
                  <a:cubicBezTo>
                    <a:pt x="4091495" y="0"/>
                    <a:pt x="4103836" y="5112"/>
                    <a:pt x="4112935" y="14211"/>
                  </a:cubicBezTo>
                  <a:cubicBezTo>
                    <a:pt x="4122035" y="23311"/>
                    <a:pt x="4127147" y="35652"/>
                    <a:pt x="4127147" y="48521"/>
                  </a:cubicBezTo>
                  <a:lnTo>
                    <a:pt x="4127147" y="3331225"/>
                  </a:lnTo>
                  <a:cubicBezTo>
                    <a:pt x="4127147" y="3358022"/>
                    <a:pt x="4105423" y="3379746"/>
                    <a:pt x="4078626" y="3379746"/>
                  </a:cubicBezTo>
                  <a:lnTo>
                    <a:pt x="48521" y="3379746"/>
                  </a:lnTo>
                  <a:cubicBezTo>
                    <a:pt x="21723" y="3379746"/>
                    <a:pt x="0" y="3358022"/>
                    <a:pt x="0" y="3331225"/>
                  </a:cubicBezTo>
                  <a:lnTo>
                    <a:pt x="0" y="48521"/>
                  </a:lnTo>
                  <a:cubicBezTo>
                    <a:pt x="0" y="21723"/>
                    <a:pt x="21723" y="0"/>
                    <a:pt x="48521" y="0"/>
                  </a:cubicBezTo>
                  <a:close/>
                </a:path>
              </a:pathLst>
            </a:custGeom>
            <a:solidFill>
              <a:srgbClr val="FFFFFF"/>
            </a:solidFill>
            <a:ln w="28575" cap="rnd">
              <a:solidFill>
                <a:srgbClr val="05445E"/>
              </a:solidFill>
              <a:prstDash val="solid"/>
              <a:round/>
            </a:ln>
          </p:spPr>
          <p:txBody>
            <a:bodyPr/>
            <a:lstStyle/>
            <a:p>
              <a:endParaRPr lang="th-TH"/>
            </a:p>
          </p:txBody>
        </p:sp>
        <p:sp>
          <p:nvSpPr>
            <p:cNvPr id="6" name="Text Box 6">
              <a:extLst>
                <a:ext uri="{FF2B5EF4-FFF2-40B4-BE49-F238E27FC236}">
                  <a16:creationId xmlns:a16="http://schemas.microsoft.com/office/drawing/2014/main" id="{BD81E53A-5AA4-4CE0-9C3A-A06C3681400B}"/>
                </a:ext>
              </a:extLst>
            </p:cNvPr>
            <p:cNvSpPr txBox="1">
              <a:spLocks noChangeArrowheads="1"/>
            </p:cNvSpPr>
            <p:nvPr/>
          </p:nvSpPr>
          <p:spPr bwMode="auto">
            <a:xfrm>
              <a:off x="8254657" y="3904629"/>
              <a:ext cx="763552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800">
                  <a:solidFill>
                    <a:schemeClr val="tx1"/>
                  </a:solidFill>
                  <a:latin typeface="Times New Roman" panose="02020603050405020304" pitchFamily="18" charset="0"/>
                  <a:cs typeface="Angsana New" panose="02020603050405020304" pitchFamily="18" charset="-34"/>
                </a:defRPr>
              </a:lvl1pPr>
              <a:lvl2pPr marL="742950" indent="-285750">
                <a:defRPr kumimoji="1" sz="2800">
                  <a:solidFill>
                    <a:schemeClr val="tx1"/>
                  </a:solidFill>
                  <a:latin typeface="Times New Roman" panose="02020603050405020304" pitchFamily="18" charset="0"/>
                  <a:cs typeface="Angsana New" panose="02020603050405020304" pitchFamily="18" charset="-34"/>
                </a:defRPr>
              </a:lvl2pPr>
              <a:lvl3pPr marL="1143000" indent="-228600">
                <a:defRPr kumimoji="1" sz="2800">
                  <a:solidFill>
                    <a:schemeClr val="tx1"/>
                  </a:solidFill>
                  <a:latin typeface="Times New Roman" panose="02020603050405020304" pitchFamily="18" charset="0"/>
                  <a:cs typeface="Angsana New" panose="02020603050405020304" pitchFamily="18" charset="-34"/>
                </a:defRPr>
              </a:lvl3pPr>
              <a:lvl4pPr marL="1600200" indent="-228600">
                <a:defRPr kumimoji="1" sz="2800">
                  <a:solidFill>
                    <a:schemeClr val="tx1"/>
                  </a:solidFill>
                  <a:latin typeface="Times New Roman" panose="02020603050405020304" pitchFamily="18" charset="0"/>
                  <a:cs typeface="Angsana New" panose="02020603050405020304" pitchFamily="18" charset="-34"/>
                </a:defRPr>
              </a:lvl4pPr>
              <a:lvl5pPr marL="2057400" indent="-228600">
                <a:defRPr kumimoji="1" sz="28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cs typeface="Angsana New" panose="02020603050405020304" pitchFamily="18" charset="-34"/>
                </a:defRPr>
              </a:lvl9pPr>
            </a:lstStyle>
            <a:p>
              <a:pPr algn="thaiDist" eaLnBrk="1" hangingPunct="1">
                <a:spcBef>
                  <a:spcPct val="50000"/>
                </a:spcBef>
              </a:pPr>
              <a:r>
                <a:rPr lang="en-US" altLang="zh-CN" sz="4400" b="1" dirty="0">
                  <a:latin typeface="TH SarabunPSK" panose="020B0500040200020003" pitchFamily="34" charset="-34"/>
                  <a:ea typeface="宋体" panose="02010600030101010101" pitchFamily="2" charset="-122"/>
                  <a:cs typeface="TH SarabunPSK" panose="020B0500040200020003" pitchFamily="34" charset="-34"/>
                </a:rPr>
                <a:t>Gross domestic product (GDP) of Thailand was estimated at 7,496.0 $ per capita in 2024. Agriculture, forestry and fishing contributed only 8.8 % to GDP. </a:t>
              </a:r>
            </a:p>
          </p:txBody>
        </p:sp>
      </p:grpSp>
      <p:sp>
        <p:nvSpPr>
          <p:cNvPr id="7" name="Text Box 8">
            <a:extLst>
              <a:ext uri="{FF2B5EF4-FFF2-40B4-BE49-F238E27FC236}">
                <a16:creationId xmlns:a16="http://schemas.microsoft.com/office/drawing/2014/main" id="{605C271F-DE51-437E-9FDC-D93DF5AE55C4}"/>
              </a:ext>
            </a:extLst>
          </p:cNvPr>
          <p:cNvSpPr txBox="1">
            <a:spLocks noChangeArrowheads="1"/>
          </p:cNvSpPr>
          <p:nvPr/>
        </p:nvSpPr>
        <p:spPr bwMode="auto">
          <a:xfrm>
            <a:off x="309565" y="3066483"/>
            <a:ext cx="7635527" cy="1015663"/>
          </a:xfrm>
          <a:prstGeom prst="rect">
            <a:avLst/>
          </a:prstGeom>
          <a:noFill/>
          <a:ln w="9525">
            <a:noFill/>
            <a:miter lim="800000"/>
            <a:headEnd/>
            <a:tailEnd/>
          </a:ln>
          <a:effectLst>
            <a:outerShdw dist="35921" dir="2700000" algn="ctr" rotWithShape="0">
              <a:schemeClr val="bg2"/>
            </a:outerShdw>
          </a:effectLst>
        </p:spPr>
        <p:txBody>
          <a:bodyPr wrap="square">
            <a:spAutoFit/>
          </a:bodyPr>
          <a:lstStyle>
            <a:lvl1pPr>
              <a:defRPr kumimoji="1" sz="2800">
                <a:solidFill>
                  <a:schemeClr val="tx1"/>
                </a:solidFill>
                <a:latin typeface="Times New Roman" panose="02020603050405020304" pitchFamily="18" charset="0"/>
                <a:cs typeface="Angsana New" panose="02020603050405020304" pitchFamily="18" charset="-34"/>
              </a:defRPr>
            </a:lvl1pPr>
            <a:lvl2pPr marL="742950" indent="-285750">
              <a:defRPr kumimoji="1" sz="2800">
                <a:solidFill>
                  <a:schemeClr val="tx1"/>
                </a:solidFill>
                <a:latin typeface="Times New Roman" panose="02020603050405020304" pitchFamily="18" charset="0"/>
                <a:cs typeface="Angsana New" panose="02020603050405020304" pitchFamily="18" charset="-34"/>
              </a:defRPr>
            </a:lvl2pPr>
            <a:lvl3pPr marL="1143000" indent="-228600">
              <a:defRPr kumimoji="1" sz="2800">
                <a:solidFill>
                  <a:schemeClr val="tx1"/>
                </a:solidFill>
                <a:latin typeface="Times New Roman" panose="02020603050405020304" pitchFamily="18" charset="0"/>
                <a:cs typeface="Angsana New" panose="02020603050405020304" pitchFamily="18" charset="-34"/>
              </a:defRPr>
            </a:lvl3pPr>
            <a:lvl4pPr marL="1600200" indent="-228600">
              <a:defRPr kumimoji="1" sz="2800">
                <a:solidFill>
                  <a:schemeClr val="tx1"/>
                </a:solidFill>
                <a:latin typeface="Times New Roman" panose="02020603050405020304" pitchFamily="18" charset="0"/>
                <a:cs typeface="Angsana New" panose="02020603050405020304" pitchFamily="18" charset="-34"/>
              </a:defRPr>
            </a:lvl4pPr>
            <a:lvl5pPr marL="2057400" indent="-228600">
              <a:defRPr kumimoji="1" sz="28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50000"/>
              </a:spcBef>
            </a:pPr>
            <a:r>
              <a:rPr lang="en-US" altLang="zh-CN" sz="6000" b="1" dirty="0">
                <a:latin typeface="TH SarabunPSK" panose="020B0500040200020003" pitchFamily="34" charset="-34"/>
                <a:ea typeface="宋体" panose="02010600030101010101" pitchFamily="2" charset="-122"/>
                <a:cs typeface="TH SarabunPSK" panose="020B0500040200020003" pitchFamily="34" charset="-34"/>
              </a:rPr>
              <a:t>Gross domestic product (GDP)</a:t>
            </a:r>
            <a:endParaRPr lang="th-TH" altLang="ja-JP" sz="6000" b="1" dirty="0">
              <a:latin typeface="TH SarabunPSK" panose="020B0500040200020003" pitchFamily="34" charset="-34"/>
              <a:cs typeface="TH SarabunPSK" panose="020B0500040200020003" pitchFamily="34" charset="-34"/>
            </a:endParaRPr>
          </a:p>
        </p:txBody>
      </p:sp>
      <p:pic>
        <p:nvPicPr>
          <p:cNvPr id="8" name="รูปภาพ 7">
            <a:extLst>
              <a:ext uri="{FF2B5EF4-FFF2-40B4-BE49-F238E27FC236}">
                <a16:creationId xmlns:a16="http://schemas.microsoft.com/office/drawing/2014/main" id="{AA529EC5-C5A4-4ABB-8A38-C67183D4CA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241" t="8378" r="19166" b="7252"/>
          <a:stretch/>
        </p:blipFill>
        <p:spPr>
          <a:xfrm>
            <a:off x="661279" y="4254034"/>
            <a:ext cx="7255238" cy="5590194"/>
          </a:xfrm>
          <a:prstGeom prst="rect">
            <a:avLst/>
          </a:prstGeom>
        </p:spPr>
      </p:pic>
    </p:spTree>
    <p:extLst>
      <p:ext uri="{BB962C8B-B14F-4D97-AF65-F5344CB8AC3E}">
        <p14:creationId xmlns:p14="http://schemas.microsoft.com/office/powerpoint/2010/main" val="126220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7034" y="8466540"/>
            <a:ext cx="18435034" cy="1820460"/>
          </a:xfrm>
          <a:custGeom>
            <a:avLst/>
            <a:gdLst/>
            <a:ahLst/>
            <a:cxnLst/>
            <a:rect l="l" t="t" r="r" b="b"/>
            <a:pathLst>
              <a:path w="18435034" h="1820460">
                <a:moveTo>
                  <a:pt x="18435034" y="0"/>
                </a:moveTo>
                <a:lnTo>
                  <a:pt x="0" y="0"/>
                </a:lnTo>
                <a:lnTo>
                  <a:pt x="0" y="1820460"/>
                </a:lnTo>
                <a:lnTo>
                  <a:pt x="18435034" y="1820460"/>
                </a:lnTo>
                <a:lnTo>
                  <a:pt x="1843503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h-TH"/>
          </a:p>
        </p:txBody>
      </p:sp>
      <p:grpSp>
        <p:nvGrpSpPr>
          <p:cNvPr id="6" name="กลุ่ม 5">
            <a:extLst>
              <a:ext uri="{FF2B5EF4-FFF2-40B4-BE49-F238E27FC236}">
                <a16:creationId xmlns:a16="http://schemas.microsoft.com/office/drawing/2014/main" id="{21F92519-2A93-42BE-B925-696FB8DDEF0A}"/>
              </a:ext>
            </a:extLst>
          </p:cNvPr>
          <p:cNvGrpSpPr/>
          <p:nvPr/>
        </p:nvGrpSpPr>
        <p:grpSpPr>
          <a:xfrm>
            <a:off x="556844" y="266700"/>
            <a:ext cx="5586547" cy="8636647"/>
            <a:chOff x="556844" y="266700"/>
            <a:chExt cx="5586547" cy="8636647"/>
          </a:xfrm>
        </p:grpSpPr>
        <p:pic>
          <p:nvPicPr>
            <p:cNvPr id="7" name="Picture 6">
              <a:extLst>
                <a:ext uri="{FF2B5EF4-FFF2-40B4-BE49-F238E27FC236}">
                  <a16:creationId xmlns:a16="http://schemas.microsoft.com/office/drawing/2014/main" id="{6B64E5C5-F2A0-4087-B733-A1A12126B8E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1606" y="4716461"/>
              <a:ext cx="5581785" cy="4186886"/>
            </a:xfrm>
            <a:prstGeom prst="rect">
              <a:avLst/>
            </a:prstGeom>
            <a:solidFill>
              <a:schemeClr val="tx1"/>
            </a:solidFill>
            <a:ln w="38100">
              <a:noFill/>
              <a:miter lim="800000"/>
              <a:headEnd/>
              <a:tailEnd/>
            </a:ln>
          </p:spPr>
        </p:pic>
        <p:pic>
          <p:nvPicPr>
            <p:cNvPr id="8" name="Picture 5">
              <a:extLst>
                <a:ext uri="{FF2B5EF4-FFF2-40B4-BE49-F238E27FC236}">
                  <a16:creationId xmlns:a16="http://schemas.microsoft.com/office/drawing/2014/main" id="{B721D685-8EDD-4505-9896-D8939C19D65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56844" y="266700"/>
              <a:ext cx="5586547" cy="4191000"/>
            </a:xfrm>
            <a:prstGeom prst="rect">
              <a:avLst/>
            </a:prstGeom>
            <a:solidFill>
              <a:schemeClr val="tx1"/>
            </a:solidFill>
            <a:ln w="38100">
              <a:noFill/>
              <a:miter lim="800000"/>
              <a:headEnd/>
              <a:tailEnd/>
            </a:ln>
          </p:spPr>
        </p:pic>
      </p:grpSp>
      <p:grpSp>
        <p:nvGrpSpPr>
          <p:cNvPr id="17" name="กลุ่ม 16">
            <a:extLst>
              <a:ext uri="{FF2B5EF4-FFF2-40B4-BE49-F238E27FC236}">
                <a16:creationId xmlns:a16="http://schemas.microsoft.com/office/drawing/2014/main" id="{CA9E811E-B30C-4A74-95B1-76F56836A976}"/>
              </a:ext>
            </a:extLst>
          </p:cNvPr>
          <p:cNvGrpSpPr/>
          <p:nvPr/>
        </p:nvGrpSpPr>
        <p:grpSpPr>
          <a:xfrm>
            <a:off x="6476999" y="922339"/>
            <a:ext cx="11332370" cy="7162800"/>
            <a:chOff x="6476999" y="922339"/>
            <a:chExt cx="11332370" cy="7162800"/>
          </a:xfrm>
        </p:grpSpPr>
        <p:grpSp>
          <p:nvGrpSpPr>
            <p:cNvPr id="12" name="กลุ่ม 11">
              <a:extLst>
                <a:ext uri="{FF2B5EF4-FFF2-40B4-BE49-F238E27FC236}">
                  <a16:creationId xmlns:a16="http://schemas.microsoft.com/office/drawing/2014/main" id="{1B8F8860-12F4-4FFF-89DB-EF4A5D6CEECC}"/>
                </a:ext>
              </a:extLst>
            </p:cNvPr>
            <p:cNvGrpSpPr/>
            <p:nvPr/>
          </p:nvGrpSpPr>
          <p:grpSpPr>
            <a:xfrm>
              <a:off x="6684169" y="922339"/>
              <a:ext cx="11125200" cy="7162800"/>
              <a:chOff x="6705600" y="952500"/>
              <a:chExt cx="11125200" cy="7162800"/>
            </a:xfrm>
          </p:grpSpPr>
          <p:grpSp>
            <p:nvGrpSpPr>
              <p:cNvPr id="3" name="Group 3">
                <a:extLst>
                  <a:ext uri="{FF2B5EF4-FFF2-40B4-BE49-F238E27FC236}">
                    <a16:creationId xmlns:a16="http://schemas.microsoft.com/office/drawing/2014/main" id="{EE2F5149-453F-4B09-A159-1E04C2531DAE}"/>
                  </a:ext>
                </a:extLst>
              </p:cNvPr>
              <p:cNvGrpSpPr/>
              <p:nvPr/>
            </p:nvGrpSpPr>
            <p:grpSpPr>
              <a:xfrm>
                <a:off x="6705600" y="952500"/>
                <a:ext cx="11125200" cy="7162800"/>
                <a:chOff x="0" y="0"/>
                <a:chExt cx="4127147" cy="3379746"/>
              </a:xfrm>
            </p:grpSpPr>
            <p:sp>
              <p:nvSpPr>
                <p:cNvPr id="4" name="Freeform 4">
                  <a:extLst>
                    <a:ext uri="{FF2B5EF4-FFF2-40B4-BE49-F238E27FC236}">
                      <a16:creationId xmlns:a16="http://schemas.microsoft.com/office/drawing/2014/main" id="{013807D6-97E8-46EE-8ACC-64D1CAE056C1}"/>
                    </a:ext>
                  </a:extLst>
                </p:cNvPr>
                <p:cNvSpPr/>
                <p:nvPr/>
              </p:nvSpPr>
              <p:spPr>
                <a:xfrm>
                  <a:off x="0" y="0"/>
                  <a:ext cx="4127147" cy="3379746"/>
                </a:xfrm>
                <a:custGeom>
                  <a:avLst/>
                  <a:gdLst/>
                  <a:ahLst/>
                  <a:cxnLst/>
                  <a:rect l="l" t="t" r="r" b="b"/>
                  <a:pathLst>
                    <a:path w="4127147" h="3379746">
                      <a:moveTo>
                        <a:pt x="48521" y="0"/>
                      </a:moveTo>
                      <a:lnTo>
                        <a:pt x="4078626" y="0"/>
                      </a:lnTo>
                      <a:cubicBezTo>
                        <a:pt x="4091495" y="0"/>
                        <a:pt x="4103836" y="5112"/>
                        <a:pt x="4112935" y="14211"/>
                      </a:cubicBezTo>
                      <a:cubicBezTo>
                        <a:pt x="4122035" y="23311"/>
                        <a:pt x="4127147" y="35652"/>
                        <a:pt x="4127147" y="48521"/>
                      </a:cubicBezTo>
                      <a:lnTo>
                        <a:pt x="4127147" y="3331225"/>
                      </a:lnTo>
                      <a:cubicBezTo>
                        <a:pt x="4127147" y="3358022"/>
                        <a:pt x="4105423" y="3379746"/>
                        <a:pt x="4078626" y="3379746"/>
                      </a:cubicBezTo>
                      <a:lnTo>
                        <a:pt x="48521" y="3379746"/>
                      </a:lnTo>
                      <a:cubicBezTo>
                        <a:pt x="21723" y="3379746"/>
                        <a:pt x="0" y="3358022"/>
                        <a:pt x="0" y="3331225"/>
                      </a:cubicBezTo>
                      <a:lnTo>
                        <a:pt x="0" y="48521"/>
                      </a:lnTo>
                      <a:cubicBezTo>
                        <a:pt x="0" y="21723"/>
                        <a:pt x="21723" y="0"/>
                        <a:pt x="48521" y="0"/>
                      </a:cubicBezTo>
                      <a:close/>
                    </a:path>
                  </a:pathLst>
                </a:custGeom>
                <a:solidFill>
                  <a:srgbClr val="FFFFFF"/>
                </a:solidFill>
                <a:ln w="28575" cap="rnd">
                  <a:solidFill>
                    <a:srgbClr val="05445E"/>
                  </a:solidFill>
                  <a:prstDash val="solid"/>
                  <a:round/>
                </a:ln>
              </p:spPr>
              <p:txBody>
                <a:bodyPr/>
                <a:lstStyle/>
                <a:p>
                  <a:endParaRPr lang="th-TH"/>
                </a:p>
              </p:txBody>
            </p:sp>
            <p:sp>
              <p:nvSpPr>
                <p:cNvPr id="5" name="TextBox 5">
                  <a:extLst>
                    <a:ext uri="{FF2B5EF4-FFF2-40B4-BE49-F238E27FC236}">
                      <a16:creationId xmlns:a16="http://schemas.microsoft.com/office/drawing/2014/main" id="{B171E720-D2EC-4015-83CF-7BC4EF3AD5AB}"/>
                    </a:ext>
                  </a:extLst>
                </p:cNvPr>
                <p:cNvSpPr txBox="1"/>
                <p:nvPr/>
              </p:nvSpPr>
              <p:spPr>
                <a:xfrm>
                  <a:off x="0" y="-38100"/>
                  <a:ext cx="4127147" cy="3417846"/>
                </a:xfrm>
                <a:prstGeom prst="rect">
                  <a:avLst/>
                </a:prstGeom>
              </p:spPr>
              <p:txBody>
                <a:bodyPr lIns="50800" tIns="50800" rIns="50800" bIns="50800" rtlCol="0" anchor="ctr"/>
                <a:lstStyle/>
                <a:p>
                  <a:pPr algn="ctr">
                    <a:lnSpc>
                      <a:spcPts val="2659"/>
                    </a:lnSpc>
                    <a:spcBef>
                      <a:spcPct val="0"/>
                    </a:spcBef>
                  </a:pPr>
                  <a:endParaRPr sz="4400" b="1">
                    <a:latin typeface="TH SarabunPSK" panose="020B0500040200020003" pitchFamily="34" charset="-34"/>
                    <a:cs typeface="TH SarabunPSK" panose="020B0500040200020003" pitchFamily="34" charset="-34"/>
                  </a:endParaRPr>
                </a:p>
              </p:txBody>
            </p:sp>
          </p:grpSp>
          <p:sp>
            <p:nvSpPr>
              <p:cNvPr id="11" name="กล่องข้อความ 10">
                <a:extLst>
                  <a:ext uri="{FF2B5EF4-FFF2-40B4-BE49-F238E27FC236}">
                    <a16:creationId xmlns:a16="http://schemas.microsoft.com/office/drawing/2014/main" id="{1CC8BF2A-182B-4FF7-8B84-017E51FB27E5}"/>
                  </a:ext>
                </a:extLst>
              </p:cNvPr>
              <p:cNvSpPr txBox="1"/>
              <p:nvPr/>
            </p:nvSpPr>
            <p:spPr>
              <a:xfrm>
                <a:off x="6783812" y="1141280"/>
                <a:ext cx="10968775" cy="6417141"/>
              </a:xfrm>
              <a:prstGeom prst="rect">
                <a:avLst/>
              </a:prstGeom>
              <a:noFill/>
            </p:spPr>
            <p:txBody>
              <a:bodyPr wrap="square">
                <a:spAutoFit/>
              </a:bodyPr>
              <a:lstStyle/>
              <a:p>
                <a:pPr>
                  <a:spcBef>
                    <a:spcPts val="600"/>
                  </a:spcBef>
                </a:pPr>
                <a:r>
                  <a:rPr lang="en-US" sz="4400" b="1" dirty="0">
                    <a:solidFill>
                      <a:srgbClr val="05445E"/>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SSF</a:t>
                </a:r>
                <a:r>
                  <a:rPr lang="en-US" sz="3600" b="1" dirty="0">
                    <a:latin typeface="TH SarabunPSK" panose="020B0500040200020003" pitchFamily="34" charset="-34"/>
                    <a:cs typeface="TH SarabunPSK" panose="020B0500040200020003" pitchFamily="34" charset="-34"/>
                  </a:rPr>
                  <a:t> are officially defined in the 2015 Royal Ordinance on Fisheries (Royal Gazette, 2015a) under two main categories: </a:t>
                </a:r>
              </a:p>
              <a:p>
                <a:pPr>
                  <a:spcBef>
                    <a:spcPts val="1200"/>
                  </a:spcBef>
                </a:pPr>
                <a:r>
                  <a:rPr lang="en-US" sz="3600" b="1" dirty="0">
                    <a:solidFill>
                      <a:schemeClr val="bg1"/>
                    </a:solidFill>
                    <a:latin typeface="TH SarabunPSK" panose="020B0500040200020003" pitchFamily="34" charset="-34"/>
                    <a:cs typeface="TH SarabunPSK" panose="020B0500040200020003" pitchFamily="34" charset="-34"/>
                  </a:rPr>
                  <a:t>1) </a:t>
                </a:r>
                <a:r>
                  <a:rPr lang="en-US" sz="3600" b="1" dirty="0">
                    <a:latin typeface="TH SarabunPSK" panose="020B0500040200020003" pitchFamily="34" charset="-34"/>
                    <a:cs typeface="TH SarabunPSK" panose="020B0500040200020003" pitchFamily="34" charset="-34"/>
                  </a:rPr>
                  <a:t>“Artisanal fishing” means fishing operations in “coastal seas” in which a fishing vessel is used or in which a fishing gear is used without a fishing vessel, but in any case, does not include commercial fishing; and </a:t>
                </a:r>
              </a:p>
              <a:p>
                <a:pPr>
                  <a:spcBef>
                    <a:spcPts val="1200"/>
                  </a:spcBef>
                </a:pPr>
                <a:r>
                  <a:rPr lang="en-US" sz="3600" b="1" dirty="0">
                    <a:solidFill>
                      <a:schemeClr val="bg1"/>
                    </a:solidFill>
                    <a:latin typeface="TH SarabunPSK" panose="020B0500040200020003" pitchFamily="34" charset="-34"/>
                    <a:cs typeface="TH SarabunPSK" panose="020B0500040200020003" pitchFamily="34" charset="-34"/>
                  </a:rPr>
                  <a:t>2) </a:t>
                </a:r>
                <a:r>
                  <a:rPr lang="en-US" sz="3600" b="1" spc="-20" dirty="0">
                    <a:latin typeface="TH SarabunPSK" panose="020B0500040200020003" pitchFamily="34" charset="-34"/>
                    <a:cs typeface="TH SarabunPSK" panose="020B0500040200020003" pitchFamily="34" charset="-34"/>
                  </a:rPr>
                  <a:t>“Coastal seas” means areas within 3 nautical miles from the baselines. </a:t>
                </a:r>
              </a:p>
              <a:p>
                <a:pPr>
                  <a:spcBef>
                    <a:spcPts val="1800"/>
                  </a:spcBef>
                </a:pPr>
                <a:r>
                  <a:rPr lang="en-US" sz="4400" b="1" dirty="0">
                    <a:solidFill>
                      <a:srgbClr val="05445E"/>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SSF</a:t>
                </a:r>
                <a:r>
                  <a:rPr lang="en-US" sz="3600" b="1" dirty="0">
                    <a:latin typeface="TH SarabunPSK" panose="020B0500040200020003" pitchFamily="34" charset="-34"/>
                    <a:cs typeface="TH SarabunPSK" panose="020B0500040200020003" pitchFamily="34" charset="-34"/>
                  </a:rPr>
                  <a:t> in Thailand use a range of gear types and the majority of the small-scale fishing boats are wooden boats, with or without engine (outboard motor), For daily fishing trips. Vessels that are less than 10 GRT are considered small-scale.</a:t>
                </a:r>
                <a:endParaRPr lang="th-TH" sz="3600" b="1" dirty="0">
                  <a:latin typeface="TH SarabunPSK" panose="020B0500040200020003" pitchFamily="34" charset="-34"/>
                  <a:cs typeface="TH SarabunPSK" panose="020B0500040200020003" pitchFamily="34" charset="-34"/>
                </a:endParaRPr>
              </a:p>
            </p:txBody>
          </p:sp>
        </p:grpSp>
        <p:pic>
          <p:nvPicPr>
            <p:cNvPr id="10" name="รูปภาพ 9">
              <a:extLst>
                <a:ext uri="{FF2B5EF4-FFF2-40B4-BE49-F238E27FC236}">
                  <a16:creationId xmlns:a16="http://schemas.microsoft.com/office/drawing/2014/main" id="{4675A79C-53FB-4E65-AF66-199C0F35D7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2628559"/>
              <a:ext cx="686141" cy="686141"/>
            </a:xfrm>
            <a:prstGeom prst="rect">
              <a:avLst/>
            </a:prstGeom>
          </p:spPr>
        </p:pic>
        <p:pic>
          <p:nvPicPr>
            <p:cNvPr id="16" name="รูปภาพ 15">
              <a:extLst>
                <a:ext uri="{FF2B5EF4-FFF2-40B4-BE49-F238E27FC236}">
                  <a16:creationId xmlns:a16="http://schemas.microsoft.com/office/drawing/2014/main" id="{AC4A0310-6088-4B46-84BF-722EBFD0C5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6999" y="4373390"/>
              <a:ext cx="686141" cy="686141"/>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7034" y="8466540"/>
            <a:ext cx="18435034" cy="1820460"/>
          </a:xfrm>
          <a:custGeom>
            <a:avLst/>
            <a:gdLst/>
            <a:ahLst/>
            <a:cxnLst/>
            <a:rect l="l" t="t" r="r" b="b"/>
            <a:pathLst>
              <a:path w="18435034" h="1820460">
                <a:moveTo>
                  <a:pt x="18435034" y="0"/>
                </a:moveTo>
                <a:lnTo>
                  <a:pt x="0" y="0"/>
                </a:lnTo>
                <a:lnTo>
                  <a:pt x="0" y="1820460"/>
                </a:lnTo>
                <a:lnTo>
                  <a:pt x="18435034" y="1820460"/>
                </a:lnTo>
                <a:lnTo>
                  <a:pt x="1843503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h-TH"/>
          </a:p>
        </p:txBody>
      </p:sp>
      <p:graphicFrame>
        <p:nvGraphicFramePr>
          <p:cNvPr id="5" name="แผนภูมิ 4">
            <a:extLst>
              <a:ext uri="{FF2B5EF4-FFF2-40B4-BE49-F238E27FC236}">
                <a16:creationId xmlns:a16="http://schemas.microsoft.com/office/drawing/2014/main" id="{E68BF830-0A66-5E2D-FAEF-4D894D20CE8D}"/>
              </a:ext>
            </a:extLst>
          </p:cNvPr>
          <p:cNvGraphicFramePr>
            <a:graphicFrameLocks/>
          </p:cNvGraphicFramePr>
          <p:nvPr>
            <p:extLst>
              <p:ext uri="{D42A27DB-BD31-4B8C-83A1-F6EECF244321}">
                <p14:modId xmlns:p14="http://schemas.microsoft.com/office/powerpoint/2010/main" val="1089348720"/>
              </p:ext>
            </p:extLst>
          </p:nvPr>
        </p:nvGraphicFramePr>
        <p:xfrm>
          <a:off x="2835100" y="1734518"/>
          <a:ext cx="12641051" cy="6678368"/>
        </p:xfrm>
        <a:graphic>
          <a:graphicData uri="http://schemas.openxmlformats.org/drawingml/2006/chart">
            <c:chart xmlns:c="http://schemas.openxmlformats.org/drawingml/2006/chart" xmlns:r="http://schemas.openxmlformats.org/officeDocument/2006/relationships" r:id="rId4"/>
          </a:graphicData>
        </a:graphic>
      </p:graphicFrame>
      <p:sp>
        <p:nvSpPr>
          <p:cNvPr id="8" name="สี่เหลี่ยมผืนผ้า 7">
            <a:extLst>
              <a:ext uri="{FF2B5EF4-FFF2-40B4-BE49-F238E27FC236}">
                <a16:creationId xmlns:a16="http://schemas.microsoft.com/office/drawing/2014/main" id="{E4BFBF2F-C9B1-4726-A5C8-2A400CEC9D9A}"/>
              </a:ext>
            </a:extLst>
          </p:cNvPr>
          <p:cNvSpPr/>
          <p:nvPr/>
        </p:nvSpPr>
        <p:spPr>
          <a:xfrm>
            <a:off x="3677194" y="586296"/>
            <a:ext cx="10648405" cy="975804"/>
          </a:xfrm>
          <a:prstGeom prst="rect">
            <a:avLst/>
          </a:prstGeom>
          <a:solidFill>
            <a:srgbClr val="189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กล่องข้อความ 8">
            <a:extLst>
              <a:ext uri="{FF2B5EF4-FFF2-40B4-BE49-F238E27FC236}">
                <a16:creationId xmlns:a16="http://schemas.microsoft.com/office/drawing/2014/main" id="{82E575C2-693C-411B-BD36-F36723A9ED1F}"/>
              </a:ext>
            </a:extLst>
          </p:cNvPr>
          <p:cNvSpPr txBox="1"/>
          <p:nvPr/>
        </p:nvSpPr>
        <p:spPr>
          <a:xfrm>
            <a:off x="3256146" y="597826"/>
            <a:ext cx="11490499" cy="923330"/>
          </a:xfrm>
          <a:prstGeom prst="rect">
            <a:avLst/>
          </a:prstGeom>
          <a:noFill/>
        </p:spPr>
        <p:txBody>
          <a:bodyPr wrap="square" rtlCol="0">
            <a:spAutoFit/>
          </a:bodyPr>
          <a:lstStyle/>
          <a:p>
            <a:pPr algn="ctr"/>
            <a:r>
              <a:rPr lang="en-US" sz="5400" b="1" dirty="0">
                <a:solidFill>
                  <a:schemeClr val="bg1"/>
                </a:solidFill>
                <a:latin typeface="TH SarabunPSK" panose="020B0500040200020003" pitchFamily="34" charset="-34"/>
                <a:cs typeface="TH SarabunPSK" panose="020B0500040200020003" pitchFamily="34" charset="-34"/>
              </a:rPr>
              <a:t>Number of fishing boats by boat size in 2024</a:t>
            </a:r>
          </a:p>
        </p:txBody>
      </p:sp>
    </p:spTree>
    <p:extLst>
      <p:ext uri="{BB962C8B-B14F-4D97-AF65-F5344CB8AC3E}">
        <p14:creationId xmlns:p14="http://schemas.microsoft.com/office/powerpoint/2010/main" val="214255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7034" y="8466540"/>
            <a:ext cx="18435034" cy="1820460"/>
          </a:xfrm>
          <a:custGeom>
            <a:avLst/>
            <a:gdLst/>
            <a:ahLst/>
            <a:cxnLst/>
            <a:rect l="l" t="t" r="r" b="b"/>
            <a:pathLst>
              <a:path w="18435034" h="1820460">
                <a:moveTo>
                  <a:pt x="18435034" y="0"/>
                </a:moveTo>
                <a:lnTo>
                  <a:pt x="0" y="0"/>
                </a:lnTo>
                <a:lnTo>
                  <a:pt x="0" y="1820460"/>
                </a:lnTo>
                <a:lnTo>
                  <a:pt x="18435034" y="1820460"/>
                </a:lnTo>
                <a:lnTo>
                  <a:pt x="1843503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h-TH"/>
          </a:p>
        </p:txBody>
      </p:sp>
      <p:grpSp>
        <p:nvGrpSpPr>
          <p:cNvPr id="7" name="กลุ่ม 6">
            <a:extLst>
              <a:ext uri="{FF2B5EF4-FFF2-40B4-BE49-F238E27FC236}">
                <a16:creationId xmlns:a16="http://schemas.microsoft.com/office/drawing/2014/main" id="{5C4382DB-D741-43C8-A415-FA53D1D45555}"/>
              </a:ext>
            </a:extLst>
          </p:cNvPr>
          <p:cNvGrpSpPr/>
          <p:nvPr/>
        </p:nvGrpSpPr>
        <p:grpSpPr>
          <a:xfrm>
            <a:off x="3581400" y="461495"/>
            <a:ext cx="10212141" cy="986719"/>
            <a:chOff x="3128224" y="328878"/>
            <a:chExt cx="11884517" cy="986719"/>
          </a:xfrm>
        </p:grpSpPr>
        <p:sp>
          <p:nvSpPr>
            <p:cNvPr id="6" name="สี่เหลี่ยมผืนผ้า 5">
              <a:extLst>
                <a:ext uri="{FF2B5EF4-FFF2-40B4-BE49-F238E27FC236}">
                  <a16:creationId xmlns:a16="http://schemas.microsoft.com/office/drawing/2014/main" id="{52693AE3-D8F9-49C5-90C4-87D21F723F34}"/>
                </a:ext>
              </a:extLst>
            </p:cNvPr>
            <p:cNvSpPr/>
            <p:nvPr/>
          </p:nvSpPr>
          <p:spPr>
            <a:xfrm>
              <a:off x="3128224" y="339793"/>
              <a:ext cx="11884517" cy="975804"/>
            </a:xfrm>
            <a:prstGeom prst="rect">
              <a:avLst/>
            </a:prstGeom>
            <a:solidFill>
              <a:srgbClr val="189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กล่องข้อความ 2">
              <a:extLst>
                <a:ext uri="{FF2B5EF4-FFF2-40B4-BE49-F238E27FC236}">
                  <a16:creationId xmlns:a16="http://schemas.microsoft.com/office/drawing/2014/main" id="{2A334F14-D7C3-16A4-6FBC-5EF39ED214A1}"/>
                </a:ext>
              </a:extLst>
            </p:cNvPr>
            <p:cNvSpPr txBox="1"/>
            <p:nvPr/>
          </p:nvSpPr>
          <p:spPr>
            <a:xfrm>
              <a:off x="3630324" y="328878"/>
              <a:ext cx="10669341" cy="892552"/>
            </a:xfrm>
            <a:prstGeom prst="rect">
              <a:avLst/>
            </a:prstGeom>
            <a:noFill/>
          </p:spPr>
          <p:txBody>
            <a:bodyPr wrap="square" rtlCol="0">
              <a:spAutoFit/>
            </a:bodyPr>
            <a:lstStyle/>
            <a:p>
              <a:pPr algn="ctr"/>
              <a:r>
                <a:rPr lang="en-US" sz="5200" b="1" dirty="0">
                  <a:solidFill>
                    <a:schemeClr val="bg1"/>
                  </a:solidFill>
                  <a:latin typeface="TH SarabunPSK" panose="020B0500040200020003" pitchFamily="34" charset="-34"/>
                  <a:cs typeface="TH SarabunPSK" panose="020B0500040200020003" pitchFamily="34" charset="-34"/>
                </a:rPr>
                <a:t>Catch of marine animal in 2010 - 2024 </a:t>
              </a:r>
            </a:p>
          </p:txBody>
        </p:sp>
      </p:grpSp>
      <p:pic>
        <p:nvPicPr>
          <p:cNvPr id="8" name="Picture 7" descr="A graph with blue and yellow bars&#10;&#10;AI-generated content may be incorrect.">
            <a:extLst>
              <a:ext uri="{FF2B5EF4-FFF2-40B4-BE49-F238E27FC236}">
                <a16:creationId xmlns:a16="http://schemas.microsoft.com/office/drawing/2014/main" id="{4B1A6D96-1429-C259-D4E7-6FB147872C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714500"/>
            <a:ext cx="13182600" cy="6324600"/>
          </a:xfrm>
          <a:prstGeom prst="rect">
            <a:avLst/>
          </a:prstGeom>
        </p:spPr>
      </p:pic>
    </p:spTree>
    <p:extLst>
      <p:ext uri="{BB962C8B-B14F-4D97-AF65-F5344CB8AC3E}">
        <p14:creationId xmlns:p14="http://schemas.microsoft.com/office/powerpoint/2010/main" val="3742760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7034" y="8466540"/>
            <a:ext cx="18435034" cy="1820460"/>
          </a:xfrm>
          <a:custGeom>
            <a:avLst/>
            <a:gdLst/>
            <a:ahLst/>
            <a:cxnLst/>
            <a:rect l="l" t="t" r="r" b="b"/>
            <a:pathLst>
              <a:path w="18435034" h="1820460">
                <a:moveTo>
                  <a:pt x="18435034" y="0"/>
                </a:moveTo>
                <a:lnTo>
                  <a:pt x="0" y="0"/>
                </a:lnTo>
                <a:lnTo>
                  <a:pt x="0" y="1820460"/>
                </a:lnTo>
                <a:lnTo>
                  <a:pt x="18435034" y="1820460"/>
                </a:lnTo>
                <a:lnTo>
                  <a:pt x="1843503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h-TH"/>
          </a:p>
        </p:txBody>
      </p:sp>
      <p:grpSp>
        <p:nvGrpSpPr>
          <p:cNvPr id="4" name="กลุ่ม 3">
            <a:extLst>
              <a:ext uri="{FF2B5EF4-FFF2-40B4-BE49-F238E27FC236}">
                <a16:creationId xmlns:a16="http://schemas.microsoft.com/office/drawing/2014/main" id="{5A008E5B-B1B6-46CD-88AC-0441418530EE}"/>
              </a:ext>
            </a:extLst>
          </p:cNvPr>
          <p:cNvGrpSpPr/>
          <p:nvPr/>
        </p:nvGrpSpPr>
        <p:grpSpPr>
          <a:xfrm>
            <a:off x="3792032" y="366030"/>
            <a:ext cx="11755450" cy="975804"/>
            <a:chOff x="2133601" y="545263"/>
            <a:chExt cx="13144499" cy="975804"/>
          </a:xfrm>
        </p:grpSpPr>
        <p:sp>
          <p:nvSpPr>
            <p:cNvPr id="6" name="สี่เหลี่ยมผืนผ้า 5">
              <a:extLst>
                <a:ext uri="{FF2B5EF4-FFF2-40B4-BE49-F238E27FC236}">
                  <a16:creationId xmlns:a16="http://schemas.microsoft.com/office/drawing/2014/main" id="{1D466351-71CD-4A70-B23B-183CDDA1CD9B}"/>
                </a:ext>
              </a:extLst>
            </p:cNvPr>
            <p:cNvSpPr/>
            <p:nvPr/>
          </p:nvSpPr>
          <p:spPr>
            <a:xfrm>
              <a:off x="2324100" y="545263"/>
              <a:ext cx="12954000" cy="975804"/>
            </a:xfrm>
            <a:prstGeom prst="rect">
              <a:avLst/>
            </a:prstGeom>
            <a:solidFill>
              <a:srgbClr val="189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กล่องข้อความ 2">
              <a:extLst>
                <a:ext uri="{FF2B5EF4-FFF2-40B4-BE49-F238E27FC236}">
                  <a16:creationId xmlns:a16="http://schemas.microsoft.com/office/drawing/2014/main" id="{2A334F14-D7C3-16A4-6FBC-5EF39ED214A1}"/>
                </a:ext>
              </a:extLst>
            </p:cNvPr>
            <p:cNvSpPr txBox="1"/>
            <p:nvPr/>
          </p:nvSpPr>
          <p:spPr>
            <a:xfrm>
              <a:off x="2133601" y="571500"/>
              <a:ext cx="12953999" cy="923330"/>
            </a:xfrm>
            <a:prstGeom prst="rect">
              <a:avLst/>
            </a:prstGeom>
            <a:noFill/>
          </p:spPr>
          <p:txBody>
            <a:bodyPr wrap="square" rtlCol="0">
              <a:spAutoFit/>
            </a:bodyPr>
            <a:lstStyle/>
            <a:p>
              <a:pPr algn="ctr"/>
              <a:r>
                <a:rPr lang="en-US" sz="5400" b="1" dirty="0">
                  <a:solidFill>
                    <a:schemeClr val="bg1"/>
                  </a:solidFill>
                  <a:latin typeface="TH SarabunPSK" panose="020B0500040200020003" pitchFamily="34" charset="-34"/>
                  <a:cs typeface="TH SarabunPSK" panose="020B0500040200020003" pitchFamily="34" charset="-34"/>
                </a:rPr>
                <a:t>Catch of small scale fisheries  in 2010 - 2024 </a:t>
              </a:r>
            </a:p>
          </p:txBody>
        </p:sp>
      </p:grpSp>
      <p:graphicFrame>
        <p:nvGraphicFramePr>
          <p:cNvPr id="5" name="แผนภูมิ 4">
            <a:extLst>
              <a:ext uri="{FF2B5EF4-FFF2-40B4-BE49-F238E27FC236}">
                <a16:creationId xmlns:a16="http://schemas.microsoft.com/office/drawing/2014/main" id="{0D82EA04-8ECA-12EB-8889-6C45F3AF9498}"/>
              </a:ext>
            </a:extLst>
          </p:cNvPr>
          <p:cNvGraphicFramePr>
            <a:graphicFrameLocks/>
          </p:cNvGraphicFramePr>
          <p:nvPr>
            <p:extLst>
              <p:ext uri="{D42A27DB-BD31-4B8C-83A1-F6EECF244321}">
                <p14:modId xmlns:p14="http://schemas.microsoft.com/office/powerpoint/2010/main" val="2140815018"/>
              </p:ext>
            </p:extLst>
          </p:nvPr>
        </p:nvGraphicFramePr>
        <p:xfrm>
          <a:off x="1295400" y="1490067"/>
          <a:ext cx="15697200" cy="68282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216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แผนภูมิ 3">
            <a:extLst>
              <a:ext uri="{FF2B5EF4-FFF2-40B4-BE49-F238E27FC236}">
                <a16:creationId xmlns:a16="http://schemas.microsoft.com/office/drawing/2014/main" id="{72E514EC-8428-5FDB-F71B-998E28079176}"/>
              </a:ext>
            </a:extLst>
          </p:cNvPr>
          <p:cNvGraphicFramePr>
            <a:graphicFrameLocks/>
          </p:cNvGraphicFramePr>
          <p:nvPr>
            <p:extLst>
              <p:ext uri="{D42A27DB-BD31-4B8C-83A1-F6EECF244321}">
                <p14:modId xmlns:p14="http://schemas.microsoft.com/office/powerpoint/2010/main" val="3001890068"/>
              </p:ext>
            </p:extLst>
          </p:nvPr>
        </p:nvGraphicFramePr>
        <p:xfrm>
          <a:off x="2286000" y="1714500"/>
          <a:ext cx="13716000" cy="7939596"/>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กลุ่ม 6">
            <a:extLst>
              <a:ext uri="{FF2B5EF4-FFF2-40B4-BE49-F238E27FC236}">
                <a16:creationId xmlns:a16="http://schemas.microsoft.com/office/drawing/2014/main" id="{3D784593-92CA-4059-823E-EB70C10BE637}"/>
              </a:ext>
            </a:extLst>
          </p:cNvPr>
          <p:cNvGrpSpPr/>
          <p:nvPr/>
        </p:nvGrpSpPr>
        <p:grpSpPr>
          <a:xfrm>
            <a:off x="2116931" y="430150"/>
            <a:ext cx="14054138" cy="975804"/>
            <a:chOff x="2324100" y="545263"/>
            <a:chExt cx="13444538" cy="975804"/>
          </a:xfrm>
        </p:grpSpPr>
        <p:sp>
          <p:nvSpPr>
            <p:cNvPr id="8" name="สี่เหลี่ยมผืนผ้า 7">
              <a:extLst>
                <a:ext uri="{FF2B5EF4-FFF2-40B4-BE49-F238E27FC236}">
                  <a16:creationId xmlns:a16="http://schemas.microsoft.com/office/drawing/2014/main" id="{9FC54264-3ADB-4F17-A24A-EF5CF6D519E8}"/>
                </a:ext>
              </a:extLst>
            </p:cNvPr>
            <p:cNvSpPr/>
            <p:nvPr/>
          </p:nvSpPr>
          <p:spPr>
            <a:xfrm>
              <a:off x="2324100" y="545263"/>
              <a:ext cx="13444538" cy="975804"/>
            </a:xfrm>
            <a:prstGeom prst="rect">
              <a:avLst/>
            </a:prstGeom>
            <a:solidFill>
              <a:srgbClr val="189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กล่องข้อความ 8">
              <a:extLst>
                <a:ext uri="{FF2B5EF4-FFF2-40B4-BE49-F238E27FC236}">
                  <a16:creationId xmlns:a16="http://schemas.microsoft.com/office/drawing/2014/main" id="{56B720AD-0112-4A47-9399-7D28AA3540A8}"/>
                </a:ext>
              </a:extLst>
            </p:cNvPr>
            <p:cNvSpPr txBox="1"/>
            <p:nvPr/>
          </p:nvSpPr>
          <p:spPr>
            <a:xfrm>
              <a:off x="2514600" y="610413"/>
              <a:ext cx="13254038" cy="800219"/>
            </a:xfrm>
            <a:prstGeom prst="rect">
              <a:avLst/>
            </a:prstGeom>
            <a:noFill/>
          </p:spPr>
          <p:txBody>
            <a:bodyPr wrap="square" rtlCol="0">
              <a:spAutoFit/>
            </a:bodyPr>
            <a:lstStyle/>
            <a:p>
              <a:pPr algn="ctr"/>
              <a:r>
                <a:rPr lang="en-US" sz="4600" b="1" dirty="0">
                  <a:solidFill>
                    <a:schemeClr val="bg1"/>
                  </a:solidFill>
                  <a:latin typeface="TH SarabunPSK" panose="020B0500040200020003" pitchFamily="34" charset="-34"/>
                  <a:cs typeface="TH SarabunPSK" panose="020B0500040200020003" pitchFamily="34" charset="-34"/>
                </a:rPr>
                <a:t>Catch of marine animals from small - scale fisheries by group in 2024</a:t>
              </a:r>
            </a:p>
          </p:txBody>
        </p:sp>
      </p:grpSp>
      <p:sp>
        <p:nvSpPr>
          <p:cNvPr id="10" name="กล่องข้อความ 9">
            <a:extLst>
              <a:ext uri="{FF2B5EF4-FFF2-40B4-BE49-F238E27FC236}">
                <a16:creationId xmlns:a16="http://schemas.microsoft.com/office/drawing/2014/main" id="{C7AD6561-9A7F-4165-9A93-B0B87752D421}"/>
              </a:ext>
            </a:extLst>
          </p:cNvPr>
          <p:cNvSpPr txBox="1"/>
          <p:nvPr/>
        </p:nvSpPr>
        <p:spPr>
          <a:xfrm>
            <a:off x="14113669" y="5219700"/>
            <a:ext cx="2574131" cy="1077218"/>
          </a:xfrm>
          <a:prstGeom prst="rect">
            <a:avLst/>
          </a:prstGeom>
          <a:noFill/>
          <a:ln>
            <a:solidFill>
              <a:schemeClr val="accent1"/>
            </a:solidFill>
          </a:ln>
        </p:spPr>
        <p:txBody>
          <a:bodyPr wrap="square" rtlCol="0">
            <a:spAutoFit/>
          </a:bodyPr>
          <a:lstStyle/>
          <a:p>
            <a:pPr algn="ctr"/>
            <a:r>
              <a:rPr lang="en-US" sz="3200" b="1" dirty="0" err="1">
                <a:solidFill>
                  <a:srgbClr val="05445E"/>
                </a:solidFill>
                <a:latin typeface="TH SarabunPSK" panose="020B0500040200020003" pitchFamily="34" charset="-34"/>
                <a:cs typeface="TH SarabunPSK" panose="020B0500040200020003" pitchFamily="34" charset="-34"/>
              </a:rPr>
              <a:t>makerel</a:t>
            </a:r>
            <a:r>
              <a:rPr lang="en-US" sz="3200" b="1" dirty="0">
                <a:solidFill>
                  <a:srgbClr val="05445E"/>
                </a:solidFill>
                <a:latin typeface="TH SarabunPSK" panose="020B0500040200020003" pitchFamily="34" charset="-34"/>
                <a:cs typeface="TH SarabunPSK" panose="020B0500040200020003" pitchFamily="34" charset="-34"/>
              </a:rPr>
              <a:t> gill net</a:t>
            </a:r>
          </a:p>
          <a:p>
            <a:pPr algn="ctr"/>
            <a:r>
              <a:rPr lang="en-US" sz="3200" b="1" dirty="0">
                <a:solidFill>
                  <a:srgbClr val="05445E"/>
                </a:solidFill>
                <a:latin typeface="TH SarabunPSK" panose="020B0500040200020003" pitchFamily="34" charset="-34"/>
                <a:cs typeface="TH SarabunPSK" panose="020B0500040200020003" pitchFamily="34" charset="-34"/>
              </a:rPr>
              <a:t>sardine gill net</a:t>
            </a:r>
          </a:p>
        </p:txBody>
      </p:sp>
      <p:sp>
        <p:nvSpPr>
          <p:cNvPr id="15" name="กล่องข้อความ 14">
            <a:extLst>
              <a:ext uri="{FF2B5EF4-FFF2-40B4-BE49-F238E27FC236}">
                <a16:creationId xmlns:a16="http://schemas.microsoft.com/office/drawing/2014/main" id="{1627FFE2-0E78-4CEC-9033-F314F4047260}"/>
              </a:ext>
            </a:extLst>
          </p:cNvPr>
          <p:cNvSpPr txBox="1"/>
          <p:nvPr/>
        </p:nvSpPr>
        <p:spPr>
          <a:xfrm>
            <a:off x="2552700" y="8801100"/>
            <a:ext cx="2895600" cy="584775"/>
          </a:xfrm>
          <a:prstGeom prst="rect">
            <a:avLst/>
          </a:prstGeom>
          <a:noFill/>
          <a:ln>
            <a:solidFill>
              <a:schemeClr val="accent1"/>
            </a:solidFill>
          </a:ln>
        </p:spPr>
        <p:txBody>
          <a:bodyPr wrap="square" rtlCol="0">
            <a:spAutoFit/>
          </a:bodyPr>
          <a:lstStyle/>
          <a:p>
            <a:pPr algn="ctr"/>
            <a:r>
              <a:rPr lang="en-US" sz="3200" b="1" dirty="0">
                <a:solidFill>
                  <a:srgbClr val="05445E"/>
                </a:solidFill>
                <a:latin typeface="TH SarabunPSK" panose="020B0500040200020003" pitchFamily="34" charset="-34"/>
                <a:cs typeface="TH SarabunPSK" panose="020B0500040200020003" pitchFamily="34" charset="-34"/>
              </a:rPr>
              <a:t>shrimp trammel net</a:t>
            </a:r>
            <a:endParaRPr lang="th-TH" sz="3200" b="1" dirty="0">
              <a:solidFill>
                <a:srgbClr val="05445E"/>
              </a:solidFill>
              <a:latin typeface="TH SarabunPSK" panose="020B0500040200020003" pitchFamily="34" charset="-34"/>
              <a:cs typeface="TH SarabunPSK" panose="020B0500040200020003" pitchFamily="34" charset="-34"/>
            </a:endParaRPr>
          </a:p>
        </p:txBody>
      </p:sp>
      <p:sp>
        <p:nvSpPr>
          <p:cNvPr id="17" name="กล่องข้อความ 16">
            <a:extLst>
              <a:ext uri="{FF2B5EF4-FFF2-40B4-BE49-F238E27FC236}">
                <a16:creationId xmlns:a16="http://schemas.microsoft.com/office/drawing/2014/main" id="{D5D081A7-E997-4324-ADC6-EC4C47A01767}"/>
              </a:ext>
            </a:extLst>
          </p:cNvPr>
          <p:cNvSpPr txBox="1"/>
          <p:nvPr/>
        </p:nvSpPr>
        <p:spPr>
          <a:xfrm>
            <a:off x="1295400" y="5887274"/>
            <a:ext cx="2895600" cy="1077218"/>
          </a:xfrm>
          <a:prstGeom prst="rect">
            <a:avLst/>
          </a:prstGeom>
          <a:noFill/>
          <a:ln>
            <a:solidFill>
              <a:schemeClr val="accent1"/>
            </a:solidFill>
          </a:ln>
        </p:spPr>
        <p:txBody>
          <a:bodyPr wrap="square" rtlCol="0">
            <a:spAutoFit/>
          </a:bodyPr>
          <a:lstStyle/>
          <a:p>
            <a:pPr algn="ctr"/>
            <a:r>
              <a:rPr lang="en-US" sz="3200" b="1" dirty="0">
                <a:solidFill>
                  <a:srgbClr val="05445E"/>
                </a:solidFill>
                <a:latin typeface="TH SarabunPSK" panose="020B0500040200020003" pitchFamily="34" charset="-34"/>
                <a:cs typeface="TH SarabunPSK" panose="020B0500040200020003" pitchFamily="34" charset="-34"/>
              </a:rPr>
              <a:t>crab gill net</a:t>
            </a:r>
          </a:p>
          <a:p>
            <a:pPr algn="ctr"/>
            <a:r>
              <a:rPr lang="en-US" sz="3200" b="1" dirty="0">
                <a:solidFill>
                  <a:srgbClr val="05445E"/>
                </a:solidFill>
                <a:latin typeface="TH SarabunPSK" panose="020B0500040200020003" pitchFamily="34" charset="-34"/>
                <a:cs typeface="TH SarabunPSK" panose="020B0500040200020003" pitchFamily="34" charset="-34"/>
              </a:rPr>
              <a:t>crab trap</a:t>
            </a:r>
            <a:endParaRPr lang="th-TH" sz="3200" b="1" dirty="0">
              <a:solidFill>
                <a:srgbClr val="05445E"/>
              </a:solidFill>
              <a:latin typeface="TH SarabunPSK" panose="020B0500040200020003" pitchFamily="34" charset="-34"/>
              <a:cs typeface="TH SarabunPSK" panose="020B0500040200020003" pitchFamily="34" charset="-34"/>
            </a:endParaRPr>
          </a:p>
        </p:txBody>
      </p:sp>
      <p:sp>
        <p:nvSpPr>
          <p:cNvPr id="18" name="กล่องข้อความ 17">
            <a:extLst>
              <a:ext uri="{FF2B5EF4-FFF2-40B4-BE49-F238E27FC236}">
                <a16:creationId xmlns:a16="http://schemas.microsoft.com/office/drawing/2014/main" id="{0C97C3F0-670A-484A-AA51-E420EED7106C}"/>
              </a:ext>
            </a:extLst>
          </p:cNvPr>
          <p:cNvSpPr txBox="1"/>
          <p:nvPr/>
        </p:nvSpPr>
        <p:spPr>
          <a:xfrm>
            <a:off x="2286000" y="3879816"/>
            <a:ext cx="2209800" cy="584775"/>
          </a:xfrm>
          <a:prstGeom prst="rect">
            <a:avLst/>
          </a:prstGeom>
          <a:noFill/>
          <a:ln>
            <a:solidFill>
              <a:schemeClr val="accent1"/>
            </a:solidFill>
          </a:ln>
        </p:spPr>
        <p:txBody>
          <a:bodyPr wrap="square" rtlCol="0">
            <a:spAutoFit/>
          </a:bodyPr>
          <a:lstStyle/>
          <a:p>
            <a:pPr algn="ctr"/>
            <a:r>
              <a:rPr lang="en-US" sz="3200" b="1" dirty="0">
                <a:solidFill>
                  <a:srgbClr val="05445E"/>
                </a:solidFill>
                <a:latin typeface="TH SarabunPSK" panose="020B0500040200020003" pitchFamily="34" charset="-34"/>
                <a:cs typeface="TH SarabunPSK" panose="020B0500040200020003" pitchFamily="34" charset="-34"/>
              </a:rPr>
              <a:t>squid trap</a:t>
            </a:r>
            <a:endParaRPr lang="th-TH" sz="3200" b="1" dirty="0">
              <a:solidFill>
                <a:srgbClr val="05445E"/>
              </a:solidFill>
              <a:latin typeface="TH SarabunPSK" panose="020B0500040200020003" pitchFamily="34" charset="-34"/>
              <a:cs typeface="TH SarabunPSK" panose="020B0500040200020003" pitchFamily="34" charset="-34"/>
            </a:endParaRPr>
          </a:p>
        </p:txBody>
      </p:sp>
      <p:sp>
        <p:nvSpPr>
          <p:cNvPr id="19" name="กล่องข้อความ 18">
            <a:extLst>
              <a:ext uri="{FF2B5EF4-FFF2-40B4-BE49-F238E27FC236}">
                <a16:creationId xmlns:a16="http://schemas.microsoft.com/office/drawing/2014/main" id="{5B0D242D-D5BA-4026-95A8-E4813C52B483}"/>
              </a:ext>
            </a:extLst>
          </p:cNvPr>
          <p:cNvSpPr txBox="1"/>
          <p:nvPr/>
        </p:nvSpPr>
        <p:spPr>
          <a:xfrm>
            <a:off x="3400425" y="2425814"/>
            <a:ext cx="2209800" cy="584775"/>
          </a:xfrm>
          <a:prstGeom prst="rect">
            <a:avLst/>
          </a:prstGeom>
          <a:noFill/>
          <a:ln>
            <a:solidFill>
              <a:schemeClr val="accent1"/>
            </a:solidFill>
          </a:ln>
        </p:spPr>
        <p:txBody>
          <a:bodyPr wrap="square" rtlCol="0">
            <a:spAutoFit/>
          </a:bodyPr>
          <a:lstStyle/>
          <a:p>
            <a:pPr algn="ctr"/>
            <a:r>
              <a:rPr lang="en-US" sz="3200" b="1" dirty="0">
                <a:solidFill>
                  <a:srgbClr val="05445E"/>
                </a:solidFill>
                <a:latin typeface="TH SarabunPSK" panose="020B0500040200020003" pitchFamily="34" charset="-34"/>
                <a:cs typeface="TH SarabunPSK" panose="020B0500040200020003" pitchFamily="34" charset="-34"/>
              </a:rPr>
              <a:t>other dredges</a:t>
            </a:r>
            <a:endParaRPr lang="th-TH" sz="3200" b="1" dirty="0">
              <a:solidFill>
                <a:srgbClr val="05445E"/>
              </a:solidFill>
              <a:latin typeface="TH SarabunPSK" panose="020B0500040200020003" pitchFamily="34" charset="-34"/>
              <a:cs typeface="TH SarabunPSK" panose="020B0500040200020003" pitchFamily="34" charset="-34"/>
            </a:endParaRPr>
          </a:p>
        </p:txBody>
      </p:sp>
      <p:sp>
        <p:nvSpPr>
          <p:cNvPr id="20" name="กล่องข้อความ 19">
            <a:extLst>
              <a:ext uri="{FF2B5EF4-FFF2-40B4-BE49-F238E27FC236}">
                <a16:creationId xmlns:a16="http://schemas.microsoft.com/office/drawing/2014/main" id="{FF96CAF9-5B75-448E-BCEB-FDEE8553829A}"/>
              </a:ext>
            </a:extLst>
          </p:cNvPr>
          <p:cNvSpPr txBox="1"/>
          <p:nvPr/>
        </p:nvSpPr>
        <p:spPr>
          <a:xfrm>
            <a:off x="9829799" y="2058109"/>
            <a:ext cx="2743201" cy="584775"/>
          </a:xfrm>
          <a:prstGeom prst="rect">
            <a:avLst/>
          </a:prstGeom>
          <a:noFill/>
          <a:ln>
            <a:solidFill>
              <a:schemeClr val="accent1"/>
            </a:solidFill>
          </a:ln>
        </p:spPr>
        <p:txBody>
          <a:bodyPr wrap="square" rtlCol="0">
            <a:spAutoFit/>
          </a:bodyPr>
          <a:lstStyle/>
          <a:p>
            <a:pPr algn="ctr"/>
            <a:r>
              <a:rPr lang="en-US" sz="3200" b="1" dirty="0">
                <a:solidFill>
                  <a:srgbClr val="05445E"/>
                </a:solidFill>
                <a:latin typeface="TH SarabunPSK" panose="020B0500040200020003" pitchFamily="34" charset="-34"/>
                <a:cs typeface="TH SarabunPSK" panose="020B0500040200020003" pitchFamily="34" charset="-34"/>
              </a:rPr>
              <a:t>jellyfish dip net</a:t>
            </a:r>
            <a:endParaRPr lang="th-TH" sz="3200" b="1" dirty="0">
              <a:solidFill>
                <a:srgbClr val="05445E"/>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62668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7034" y="8466540"/>
            <a:ext cx="18435034" cy="1820460"/>
          </a:xfrm>
          <a:custGeom>
            <a:avLst/>
            <a:gdLst/>
            <a:ahLst/>
            <a:cxnLst/>
            <a:rect l="l" t="t" r="r" b="b"/>
            <a:pathLst>
              <a:path w="18435034" h="1820460">
                <a:moveTo>
                  <a:pt x="18435034" y="0"/>
                </a:moveTo>
                <a:lnTo>
                  <a:pt x="0" y="0"/>
                </a:lnTo>
                <a:lnTo>
                  <a:pt x="0" y="1820460"/>
                </a:lnTo>
                <a:lnTo>
                  <a:pt x="18435034" y="1820460"/>
                </a:lnTo>
                <a:lnTo>
                  <a:pt x="1843503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h-TH"/>
          </a:p>
        </p:txBody>
      </p:sp>
      <p:sp>
        <p:nvSpPr>
          <p:cNvPr id="21" name="TextBox 28">
            <a:extLst>
              <a:ext uri="{FF2B5EF4-FFF2-40B4-BE49-F238E27FC236}">
                <a16:creationId xmlns:a16="http://schemas.microsoft.com/office/drawing/2014/main" id="{6CA7293E-4043-4663-81EA-18E4C922B8FB}"/>
              </a:ext>
            </a:extLst>
          </p:cNvPr>
          <p:cNvSpPr txBox="1"/>
          <p:nvPr/>
        </p:nvSpPr>
        <p:spPr>
          <a:xfrm>
            <a:off x="11929847" y="3317447"/>
            <a:ext cx="5142704" cy="5786125"/>
          </a:xfrm>
          <a:prstGeom prst="rect">
            <a:avLst/>
          </a:prstGeom>
        </p:spPr>
        <p:txBody>
          <a:bodyPr lIns="50800" tIns="50800" rIns="50800" bIns="50800" rtlCol="0" anchor="ctr"/>
          <a:lstStyle/>
          <a:p>
            <a:pPr algn="ctr">
              <a:lnSpc>
                <a:spcPts val="2699"/>
              </a:lnSpc>
            </a:pPr>
            <a:endParaRPr/>
          </a:p>
        </p:txBody>
      </p:sp>
      <p:grpSp>
        <p:nvGrpSpPr>
          <p:cNvPr id="3" name="กลุ่ม 2">
            <a:extLst>
              <a:ext uri="{FF2B5EF4-FFF2-40B4-BE49-F238E27FC236}">
                <a16:creationId xmlns:a16="http://schemas.microsoft.com/office/drawing/2014/main" id="{19D0DD84-4100-4C00-B398-6064C658457E}"/>
              </a:ext>
            </a:extLst>
          </p:cNvPr>
          <p:cNvGrpSpPr/>
          <p:nvPr/>
        </p:nvGrpSpPr>
        <p:grpSpPr>
          <a:xfrm>
            <a:off x="644377" y="5543842"/>
            <a:ext cx="16999246" cy="3898707"/>
            <a:chOff x="681029" y="4898498"/>
            <a:chExt cx="16999246" cy="3898707"/>
          </a:xfrm>
        </p:grpSpPr>
        <p:grpSp>
          <p:nvGrpSpPr>
            <p:cNvPr id="33" name="Group 12">
              <a:extLst>
                <a:ext uri="{FF2B5EF4-FFF2-40B4-BE49-F238E27FC236}">
                  <a16:creationId xmlns:a16="http://schemas.microsoft.com/office/drawing/2014/main" id="{1B88B13F-9B70-4A70-B71B-4BD02D670AFE}"/>
                </a:ext>
              </a:extLst>
            </p:cNvPr>
            <p:cNvGrpSpPr/>
            <p:nvPr/>
          </p:nvGrpSpPr>
          <p:grpSpPr>
            <a:xfrm>
              <a:off x="9442777" y="4916334"/>
              <a:ext cx="3954642" cy="3876646"/>
              <a:chOff x="0" y="0"/>
              <a:chExt cx="812800" cy="812800"/>
            </a:xfrm>
          </p:grpSpPr>
          <p:sp>
            <p:nvSpPr>
              <p:cNvPr id="34" name="Freeform 13">
                <a:extLst>
                  <a:ext uri="{FF2B5EF4-FFF2-40B4-BE49-F238E27FC236}">
                    <a16:creationId xmlns:a16="http://schemas.microsoft.com/office/drawing/2014/main" id="{25EEE889-C81B-433F-A32B-285B1BFDF25D}"/>
                  </a:ext>
                </a:extLst>
              </p:cNvPr>
              <p:cNvSpPr/>
              <p:nvPr/>
            </p:nvSpPr>
            <p:spPr>
              <a:xfrm>
                <a:off x="0" y="0"/>
                <a:ext cx="812800" cy="812800"/>
              </a:xfrm>
              <a:custGeom>
                <a:avLst/>
                <a:gdLst/>
                <a:ahLst/>
                <a:cxnLst/>
                <a:rect l="l" t="t" r="r" b="b"/>
                <a:pathLst>
                  <a:path w="812800" h="812800">
                    <a:moveTo>
                      <a:pt x="52932" y="0"/>
                    </a:moveTo>
                    <a:lnTo>
                      <a:pt x="759868" y="0"/>
                    </a:lnTo>
                    <a:cubicBezTo>
                      <a:pt x="773906" y="0"/>
                      <a:pt x="787370" y="5577"/>
                      <a:pt x="797297" y="15503"/>
                    </a:cubicBezTo>
                    <a:cubicBezTo>
                      <a:pt x="807223" y="25430"/>
                      <a:pt x="812800" y="38894"/>
                      <a:pt x="812800" y="52932"/>
                    </a:cubicBezTo>
                    <a:lnTo>
                      <a:pt x="812800" y="759868"/>
                    </a:lnTo>
                    <a:cubicBezTo>
                      <a:pt x="812800" y="773906"/>
                      <a:pt x="807223" y="787370"/>
                      <a:pt x="797297" y="797297"/>
                    </a:cubicBezTo>
                    <a:cubicBezTo>
                      <a:pt x="787370" y="807223"/>
                      <a:pt x="773906" y="812800"/>
                      <a:pt x="759868" y="812800"/>
                    </a:cubicBezTo>
                    <a:lnTo>
                      <a:pt x="52932" y="812800"/>
                    </a:lnTo>
                    <a:cubicBezTo>
                      <a:pt x="38894" y="812800"/>
                      <a:pt x="25430" y="807223"/>
                      <a:pt x="15503" y="797297"/>
                    </a:cubicBezTo>
                    <a:cubicBezTo>
                      <a:pt x="5577" y="787370"/>
                      <a:pt x="0" y="773906"/>
                      <a:pt x="0" y="759868"/>
                    </a:cubicBezTo>
                    <a:lnTo>
                      <a:pt x="0" y="52932"/>
                    </a:lnTo>
                    <a:cubicBezTo>
                      <a:pt x="0" y="38894"/>
                      <a:pt x="5577" y="25430"/>
                      <a:pt x="15503" y="15503"/>
                    </a:cubicBezTo>
                    <a:cubicBezTo>
                      <a:pt x="25430" y="5577"/>
                      <a:pt x="38894" y="0"/>
                      <a:pt x="52932" y="0"/>
                    </a:cubicBezTo>
                    <a:close/>
                  </a:path>
                </a:pathLst>
              </a:custGeom>
              <a:blipFill>
                <a:blip r:embed="rId4"/>
                <a:stretch>
                  <a:fillRect l="-70307" t="-12424" b="-15306"/>
                </a:stretch>
              </a:blipFill>
            </p:spPr>
            <p:txBody>
              <a:bodyPr/>
              <a:lstStyle/>
              <a:p>
                <a:endParaRPr lang="th-TH"/>
              </a:p>
            </p:txBody>
          </p:sp>
        </p:grpSp>
        <p:grpSp>
          <p:nvGrpSpPr>
            <p:cNvPr id="23" name="Group 18">
              <a:extLst>
                <a:ext uri="{FF2B5EF4-FFF2-40B4-BE49-F238E27FC236}">
                  <a16:creationId xmlns:a16="http://schemas.microsoft.com/office/drawing/2014/main" id="{DA8F8E17-40C9-4331-8066-0F3B8F039D74}"/>
                </a:ext>
              </a:extLst>
            </p:cNvPr>
            <p:cNvGrpSpPr/>
            <p:nvPr/>
          </p:nvGrpSpPr>
          <p:grpSpPr>
            <a:xfrm>
              <a:off x="5061903" y="4898498"/>
              <a:ext cx="4082097" cy="3894482"/>
              <a:chOff x="0" y="0"/>
              <a:chExt cx="812800" cy="812800"/>
            </a:xfrm>
          </p:grpSpPr>
          <p:sp>
            <p:nvSpPr>
              <p:cNvPr id="29" name="Freeform 19">
                <a:extLst>
                  <a:ext uri="{FF2B5EF4-FFF2-40B4-BE49-F238E27FC236}">
                    <a16:creationId xmlns:a16="http://schemas.microsoft.com/office/drawing/2014/main" id="{C829C4E8-78DE-444B-BCBF-3D0AB8CC2EDC}"/>
                  </a:ext>
                </a:extLst>
              </p:cNvPr>
              <p:cNvSpPr/>
              <p:nvPr/>
            </p:nvSpPr>
            <p:spPr>
              <a:xfrm>
                <a:off x="0" y="0"/>
                <a:ext cx="812800" cy="812800"/>
              </a:xfrm>
              <a:custGeom>
                <a:avLst/>
                <a:gdLst/>
                <a:ahLst/>
                <a:cxnLst/>
                <a:rect l="l" t="t" r="r" b="b"/>
                <a:pathLst>
                  <a:path w="812800" h="812800">
                    <a:moveTo>
                      <a:pt x="60858" y="0"/>
                    </a:moveTo>
                    <a:lnTo>
                      <a:pt x="751942" y="0"/>
                    </a:lnTo>
                    <a:cubicBezTo>
                      <a:pt x="768082" y="0"/>
                      <a:pt x="783562" y="6412"/>
                      <a:pt x="794975" y="17825"/>
                    </a:cubicBezTo>
                    <a:cubicBezTo>
                      <a:pt x="806388" y="29238"/>
                      <a:pt x="812800" y="44718"/>
                      <a:pt x="812800" y="60858"/>
                    </a:cubicBezTo>
                    <a:lnTo>
                      <a:pt x="812800" y="751942"/>
                    </a:lnTo>
                    <a:cubicBezTo>
                      <a:pt x="812800" y="768082"/>
                      <a:pt x="806388" y="783562"/>
                      <a:pt x="794975" y="794975"/>
                    </a:cubicBezTo>
                    <a:cubicBezTo>
                      <a:pt x="783562" y="806388"/>
                      <a:pt x="768082" y="812800"/>
                      <a:pt x="751942" y="812800"/>
                    </a:cubicBezTo>
                    <a:lnTo>
                      <a:pt x="60858" y="812800"/>
                    </a:lnTo>
                    <a:cubicBezTo>
                      <a:pt x="44718" y="812800"/>
                      <a:pt x="29238" y="806388"/>
                      <a:pt x="17825" y="794975"/>
                    </a:cubicBezTo>
                    <a:cubicBezTo>
                      <a:pt x="6412" y="783562"/>
                      <a:pt x="0" y="768082"/>
                      <a:pt x="0" y="751942"/>
                    </a:cubicBezTo>
                    <a:lnTo>
                      <a:pt x="0" y="60858"/>
                    </a:lnTo>
                    <a:cubicBezTo>
                      <a:pt x="0" y="44718"/>
                      <a:pt x="6412" y="29238"/>
                      <a:pt x="17825" y="17825"/>
                    </a:cubicBezTo>
                    <a:cubicBezTo>
                      <a:pt x="29238" y="6412"/>
                      <a:pt x="44718" y="0"/>
                      <a:pt x="60858" y="0"/>
                    </a:cubicBezTo>
                    <a:close/>
                  </a:path>
                </a:pathLst>
              </a:custGeom>
              <a:blipFill>
                <a:blip r:embed="rId5"/>
                <a:stretch>
                  <a:fillRect l="-27766" r="-5627"/>
                </a:stretch>
              </a:blipFill>
            </p:spPr>
            <p:txBody>
              <a:bodyPr/>
              <a:lstStyle/>
              <a:p>
                <a:endParaRPr lang="th-TH"/>
              </a:p>
            </p:txBody>
          </p:sp>
        </p:grpSp>
        <p:grpSp>
          <p:nvGrpSpPr>
            <p:cNvPr id="25" name="Group 23">
              <a:extLst>
                <a:ext uri="{FF2B5EF4-FFF2-40B4-BE49-F238E27FC236}">
                  <a16:creationId xmlns:a16="http://schemas.microsoft.com/office/drawing/2014/main" id="{4FFB476F-32D9-42D6-B29F-724D44BBABEE}"/>
                </a:ext>
              </a:extLst>
            </p:cNvPr>
            <p:cNvGrpSpPr/>
            <p:nvPr/>
          </p:nvGrpSpPr>
          <p:grpSpPr>
            <a:xfrm>
              <a:off x="681029" y="4921021"/>
              <a:ext cx="4052661" cy="3749559"/>
              <a:chOff x="0" y="0"/>
              <a:chExt cx="812800" cy="812800"/>
            </a:xfrm>
          </p:grpSpPr>
          <p:sp>
            <p:nvSpPr>
              <p:cNvPr id="26" name="Freeform 24">
                <a:extLst>
                  <a:ext uri="{FF2B5EF4-FFF2-40B4-BE49-F238E27FC236}">
                    <a16:creationId xmlns:a16="http://schemas.microsoft.com/office/drawing/2014/main" id="{1851FBAD-DC90-40A4-8690-35E7EFE61F95}"/>
                  </a:ext>
                </a:extLst>
              </p:cNvPr>
              <p:cNvSpPr/>
              <p:nvPr/>
            </p:nvSpPr>
            <p:spPr>
              <a:xfrm>
                <a:off x="0" y="0"/>
                <a:ext cx="812800" cy="812800"/>
              </a:xfrm>
              <a:custGeom>
                <a:avLst/>
                <a:gdLst/>
                <a:ahLst/>
                <a:cxnLst/>
                <a:rect l="l" t="t" r="r" b="b"/>
                <a:pathLst>
                  <a:path w="812800" h="812800">
                    <a:moveTo>
                      <a:pt x="60858" y="0"/>
                    </a:moveTo>
                    <a:lnTo>
                      <a:pt x="751942" y="0"/>
                    </a:lnTo>
                    <a:cubicBezTo>
                      <a:pt x="768082" y="0"/>
                      <a:pt x="783562" y="6412"/>
                      <a:pt x="794975" y="17825"/>
                    </a:cubicBezTo>
                    <a:cubicBezTo>
                      <a:pt x="806388" y="29238"/>
                      <a:pt x="812800" y="44718"/>
                      <a:pt x="812800" y="60858"/>
                    </a:cubicBezTo>
                    <a:lnTo>
                      <a:pt x="812800" y="751942"/>
                    </a:lnTo>
                    <a:cubicBezTo>
                      <a:pt x="812800" y="768082"/>
                      <a:pt x="806388" y="783562"/>
                      <a:pt x="794975" y="794975"/>
                    </a:cubicBezTo>
                    <a:cubicBezTo>
                      <a:pt x="783562" y="806388"/>
                      <a:pt x="768082" y="812800"/>
                      <a:pt x="751942" y="812800"/>
                    </a:cubicBezTo>
                    <a:lnTo>
                      <a:pt x="60858" y="812800"/>
                    </a:lnTo>
                    <a:cubicBezTo>
                      <a:pt x="44718" y="812800"/>
                      <a:pt x="29238" y="806388"/>
                      <a:pt x="17825" y="794975"/>
                    </a:cubicBezTo>
                    <a:cubicBezTo>
                      <a:pt x="6412" y="783562"/>
                      <a:pt x="0" y="768082"/>
                      <a:pt x="0" y="751942"/>
                    </a:cubicBezTo>
                    <a:lnTo>
                      <a:pt x="0" y="60858"/>
                    </a:lnTo>
                    <a:cubicBezTo>
                      <a:pt x="0" y="44718"/>
                      <a:pt x="6412" y="29238"/>
                      <a:pt x="17825" y="17825"/>
                    </a:cubicBezTo>
                    <a:cubicBezTo>
                      <a:pt x="29238" y="6412"/>
                      <a:pt x="44718" y="0"/>
                      <a:pt x="60858" y="0"/>
                    </a:cubicBezTo>
                    <a:close/>
                  </a:path>
                </a:pathLst>
              </a:custGeom>
              <a:blipFill>
                <a:blip r:embed="rId6"/>
                <a:stretch>
                  <a:fillRect l="-20856" r="-12476"/>
                </a:stretch>
              </a:blipFill>
            </p:spPr>
            <p:txBody>
              <a:bodyPr/>
              <a:lstStyle/>
              <a:p>
                <a:endParaRPr lang="th-TH"/>
              </a:p>
            </p:txBody>
          </p:sp>
        </p:grpSp>
        <p:grpSp>
          <p:nvGrpSpPr>
            <p:cNvPr id="15" name="Group 34">
              <a:extLst>
                <a:ext uri="{FF2B5EF4-FFF2-40B4-BE49-F238E27FC236}">
                  <a16:creationId xmlns:a16="http://schemas.microsoft.com/office/drawing/2014/main" id="{541A8871-F425-4B40-9EE7-217FC7085B3E}"/>
                </a:ext>
              </a:extLst>
            </p:cNvPr>
            <p:cNvGrpSpPr/>
            <p:nvPr/>
          </p:nvGrpSpPr>
          <p:grpSpPr>
            <a:xfrm>
              <a:off x="13725632" y="4920559"/>
              <a:ext cx="3954643" cy="3876646"/>
              <a:chOff x="0" y="0"/>
              <a:chExt cx="812800" cy="812800"/>
            </a:xfrm>
          </p:grpSpPr>
          <p:sp>
            <p:nvSpPr>
              <p:cNvPr id="16" name="Freeform 35">
                <a:extLst>
                  <a:ext uri="{FF2B5EF4-FFF2-40B4-BE49-F238E27FC236}">
                    <a16:creationId xmlns:a16="http://schemas.microsoft.com/office/drawing/2014/main" id="{DEBC8756-94B5-4824-B0B2-6DAC6CFC2218}"/>
                  </a:ext>
                </a:extLst>
              </p:cNvPr>
              <p:cNvSpPr/>
              <p:nvPr/>
            </p:nvSpPr>
            <p:spPr>
              <a:xfrm>
                <a:off x="0" y="0"/>
                <a:ext cx="812800" cy="812800"/>
              </a:xfrm>
              <a:custGeom>
                <a:avLst/>
                <a:gdLst/>
                <a:ahLst/>
                <a:cxnLst/>
                <a:rect l="l" t="t" r="r" b="b"/>
                <a:pathLst>
                  <a:path w="812800" h="812800">
                    <a:moveTo>
                      <a:pt x="53339" y="0"/>
                    </a:moveTo>
                    <a:lnTo>
                      <a:pt x="759461" y="0"/>
                    </a:lnTo>
                    <a:cubicBezTo>
                      <a:pt x="773608" y="0"/>
                      <a:pt x="787175" y="5620"/>
                      <a:pt x="797177" y="15623"/>
                    </a:cubicBezTo>
                    <a:cubicBezTo>
                      <a:pt x="807180" y="25625"/>
                      <a:pt x="812800" y="39192"/>
                      <a:pt x="812800" y="53339"/>
                    </a:cubicBezTo>
                    <a:lnTo>
                      <a:pt x="812800" y="759461"/>
                    </a:lnTo>
                    <a:cubicBezTo>
                      <a:pt x="812800" y="773608"/>
                      <a:pt x="807180" y="787175"/>
                      <a:pt x="797177" y="797177"/>
                    </a:cubicBezTo>
                    <a:cubicBezTo>
                      <a:pt x="787175" y="807180"/>
                      <a:pt x="773608" y="812800"/>
                      <a:pt x="759461" y="812800"/>
                    </a:cubicBezTo>
                    <a:lnTo>
                      <a:pt x="53339" y="812800"/>
                    </a:lnTo>
                    <a:cubicBezTo>
                      <a:pt x="39192" y="812800"/>
                      <a:pt x="25625" y="807180"/>
                      <a:pt x="15623" y="797177"/>
                    </a:cubicBezTo>
                    <a:cubicBezTo>
                      <a:pt x="5620" y="787175"/>
                      <a:pt x="0" y="773608"/>
                      <a:pt x="0" y="759461"/>
                    </a:cubicBezTo>
                    <a:lnTo>
                      <a:pt x="0" y="53339"/>
                    </a:lnTo>
                    <a:cubicBezTo>
                      <a:pt x="0" y="39192"/>
                      <a:pt x="5620" y="25625"/>
                      <a:pt x="15623" y="15623"/>
                    </a:cubicBezTo>
                    <a:cubicBezTo>
                      <a:pt x="25625" y="5620"/>
                      <a:pt x="39192" y="0"/>
                      <a:pt x="53339" y="0"/>
                    </a:cubicBezTo>
                    <a:close/>
                  </a:path>
                </a:pathLst>
              </a:custGeom>
              <a:blipFill>
                <a:blip r:embed="rId7"/>
                <a:stretch>
                  <a:fillRect l="-7094" r="-26238"/>
                </a:stretch>
              </a:blipFill>
            </p:spPr>
            <p:txBody>
              <a:bodyPr/>
              <a:lstStyle/>
              <a:p>
                <a:endParaRPr lang="th-TH"/>
              </a:p>
            </p:txBody>
          </p:sp>
        </p:grpSp>
      </p:grpSp>
      <p:grpSp>
        <p:nvGrpSpPr>
          <p:cNvPr id="4" name="กลุ่ม 3">
            <a:extLst>
              <a:ext uri="{FF2B5EF4-FFF2-40B4-BE49-F238E27FC236}">
                <a16:creationId xmlns:a16="http://schemas.microsoft.com/office/drawing/2014/main" id="{9FA51F5A-010A-4BAD-A552-9FB7DD54CA9D}"/>
              </a:ext>
            </a:extLst>
          </p:cNvPr>
          <p:cNvGrpSpPr/>
          <p:nvPr/>
        </p:nvGrpSpPr>
        <p:grpSpPr>
          <a:xfrm>
            <a:off x="5527183" y="392392"/>
            <a:ext cx="7086600" cy="975804"/>
            <a:chOff x="5715000" y="281496"/>
            <a:chExt cx="7086600" cy="975804"/>
          </a:xfrm>
        </p:grpSpPr>
        <p:sp>
          <p:nvSpPr>
            <p:cNvPr id="45" name="สี่เหลี่ยมผืนผ้า 44">
              <a:extLst>
                <a:ext uri="{FF2B5EF4-FFF2-40B4-BE49-F238E27FC236}">
                  <a16:creationId xmlns:a16="http://schemas.microsoft.com/office/drawing/2014/main" id="{5AC4270A-1ACF-4FFF-A70E-1A52D0590B8F}"/>
                </a:ext>
              </a:extLst>
            </p:cNvPr>
            <p:cNvSpPr/>
            <p:nvPr/>
          </p:nvSpPr>
          <p:spPr>
            <a:xfrm>
              <a:off x="5847201" y="281496"/>
              <a:ext cx="6593595" cy="975804"/>
            </a:xfrm>
            <a:prstGeom prst="rect">
              <a:avLst/>
            </a:prstGeom>
            <a:solidFill>
              <a:srgbClr val="189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2" name="TextBox 40">
              <a:extLst>
                <a:ext uri="{FF2B5EF4-FFF2-40B4-BE49-F238E27FC236}">
                  <a16:creationId xmlns:a16="http://schemas.microsoft.com/office/drawing/2014/main" id="{AAB0FC10-360C-4DD6-8AD5-0AF59506833D}"/>
                </a:ext>
              </a:extLst>
            </p:cNvPr>
            <p:cNvSpPr txBox="1"/>
            <p:nvPr/>
          </p:nvSpPr>
          <p:spPr>
            <a:xfrm>
              <a:off x="5715000" y="457273"/>
              <a:ext cx="7086600" cy="800027"/>
            </a:xfrm>
            <a:prstGeom prst="rect">
              <a:avLst/>
            </a:prstGeom>
          </p:spPr>
          <p:txBody>
            <a:bodyPr wrap="square" lIns="0" tIns="0" rIns="0" bIns="0" rtlCol="0" anchor="t">
              <a:spAutoFit/>
            </a:bodyPr>
            <a:lstStyle/>
            <a:p>
              <a:pPr algn="ctr">
                <a:lnSpc>
                  <a:spcPts val="5723"/>
                </a:lnSpc>
              </a:pPr>
              <a:r>
                <a:rPr lang="en-US" sz="7200" b="1" dirty="0">
                  <a:solidFill>
                    <a:schemeClr val="bg1"/>
                  </a:solidFill>
                  <a:latin typeface="TH SarabunPSK" panose="020B0500040200020003" pitchFamily="34" charset="-34"/>
                  <a:cs typeface="TH SarabunPSK" panose="020B0500040200020003" pitchFamily="34" charset="-34"/>
                </a:rPr>
                <a:t>Fish Harvesting </a:t>
              </a:r>
            </a:p>
          </p:txBody>
        </p:sp>
      </p:grpSp>
      <p:sp>
        <p:nvSpPr>
          <p:cNvPr id="43" name="กล่องข้อความ 42">
            <a:extLst>
              <a:ext uri="{FF2B5EF4-FFF2-40B4-BE49-F238E27FC236}">
                <a16:creationId xmlns:a16="http://schemas.microsoft.com/office/drawing/2014/main" id="{E8D2A78D-3928-428F-BAD8-BF9E22D69A79}"/>
              </a:ext>
            </a:extLst>
          </p:cNvPr>
          <p:cNvSpPr txBox="1"/>
          <p:nvPr/>
        </p:nvSpPr>
        <p:spPr>
          <a:xfrm>
            <a:off x="588888" y="1476277"/>
            <a:ext cx="17110223" cy="3754874"/>
          </a:xfrm>
          <a:prstGeom prst="rect">
            <a:avLst/>
          </a:prstGeom>
          <a:noFill/>
        </p:spPr>
        <p:txBody>
          <a:bodyPr wrap="square">
            <a:spAutoFit/>
          </a:bodyPr>
          <a:lstStyle/>
          <a:p>
            <a:pPr algn="thaiDist"/>
            <a:r>
              <a:rPr lang="en-US" sz="3400" b="1" i="0" u="none" strike="noStrike" baseline="0" dirty="0">
                <a:solidFill>
                  <a:srgbClr val="05445E"/>
                </a:solidFill>
                <a:latin typeface="TH SarabunPSK" panose="020B0500040200020003" pitchFamily="34" charset="-34"/>
                <a:cs typeface="TH SarabunPSK" panose="020B0500040200020003" pitchFamily="34" charset="-34"/>
              </a:rPr>
              <a:t>In a typical SSF household, husband and wife work together to mend the fishing net. For families owning small fishing boats, women usually join a male relative on their daily fishing expeditions</a:t>
            </a:r>
            <a:r>
              <a:rPr lang="th-TH" sz="3400" b="1" dirty="0">
                <a:solidFill>
                  <a:srgbClr val="05445E"/>
                </a:solidFill>
                <a:latin typeface="TH SarabunPSK" panose="020B0500040200020003" pitchFamily="34" charset="-34"/>
                <a:cs typeface="TH SarabunPSK" panose="020B0500040200020003" pitchFamily="34" charset="-34"/>
              </a:rPr>
              <a:t>.</a:t>
            </a:r>
            <a:r>
              <a:rPr lang="th-TH" sz="3400" b="1" i="0" u="none" strike="noStrike" baseline="0" dirty="0">
                <a:solidFill>
                  <a:srgbClr val="05445E"/>
                </a:solidFill>
                <a:latin typeface="TH SarabunPSK" panose="020B0500040200020003" pitchFamily="34" charset="-34"/>
                <a:cs typeface="TH SarabunPSK" panose="020B0500040200020003" pitchFamily="34" charset="-34"/>
              </a:rPr>
              <a:t>  </a:t>
            </a:r>
            <a:r>
              <a:rPr lang="en-US" sz="3400" b="1" i="0" u="none" strike="noStrike" baseline="0" dirty="0">
                <a:solidFill>
                  <a:srgbClr val="05445E"/>
                </a:solidFill>
                <a:latin typeface="TH SarabunPSK" panose="020B0500040200020003" pitchFamily="34" charset="-34"/>
                <a:cs typeface="TH SarabunPSK" panose="020B0500040200020003" pitchFamily="34" charset="-34"/>
              </a:rPr>
              <a:t>At the end of the fishing trip, the groups return ashore to sort and process the daily catch for sale. Men and women work together to remove the fish from the net and to sell them in the markets, or do the preliminary processing before selling. For bigger boats requiring 3-4 crew members, women are usually not part of the fishing. Instead, they help with the postharvest process, during fish sorting and processing for sale. Many women are involved in the rudimentary processing of fish. Many of them are also in charge of the marketing and the trading of the catch, as well as work in bookkeeping and administration of the enterprises. </a:t>
            </a:r>
            <a:endParaRPr lang="en-US" sz="3400" b="1" dirty="0">
              <a:solidFill>
                <a:srgbClr val="05445E"/>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4063704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553</Words>
  <Application>Microsoft Office PowerPoint</Application>
  <PresentationFormat>Custom</PresentationFormat>
  <Paragraphs>34</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TH SarabunPSK</vt:lpstr>
      <vt:lpstr>Arial</vt:lpstr>
      <vt:lpstr>Wingdings 3</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admin</dc:creator>
  <cp:lastModifiedBy>Weerapol Thitipongtrakul</cp:lastModifiedBy>
  <cp:revision>40</cp:revision>
  <dcterms:created xsi:type="dcterms:W3CDTF">2006-08-16T00:00:00Z</dcterms:created>
  <dcterms:modified xsi:type="dcterms:W3CDTF">2025-07-15T01:01:20Z</dcterms:modified>
  <dc:identifier>DAGtGrZc_pk</dc:identifier>
</cp:coreProperties>
</file>